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7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4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tags" Target="tags/tag67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notesMaster" Target="notesMasters/notesMaster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ADC8D-0A8D-4595-B0B0-4A7DD38B6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BCF0B-2B30-46FE-B355-B9923F865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A5EBE-7FAB-4D9D-9842-D1DA213B0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06E5A-6E6F-4354-A075-A856D8597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F06D99-3658-4FB8-B8E3-06EE8B047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3DC72-81A5-428F-9DE9-20D294A8A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EFE85B-6824-4179-AAE3-B97132F56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E5CB3-4435-4383-AAF9-94C785FD4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FB841-7B7B-427C-87D0-65E3A8864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2A0FC-B744-4DB9-856D-623F20CE6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03074-8A33-4789-9F91-8E27CBCB9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image" Target="../media/image2.png" /><Relationship Id="rId19" Type="http://schemas.openxmlformats.org/officeDocument/2006/relationships/tags" Target="../tags/tag6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图片 7" descr="图片2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notesSlide" Target="../notesSlides/notesSlide1.xml" /><Relationship Id="rId6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notesSlide" Target="../notesSlides/notesSlide2.xml" /><Relationship Id="rId7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image" Target="../media/image5.jpeg" /><Relationship Id="rId17" Type="http://schemas.openxmlformats.org/officeDocument/2006/relationships/tags" Target="../tags/tag116.xml" /><Relationship Id="rId18" Type="http://schemas.openxmlformats.org/officeDocument/2006/relationships/image" Target="../media/image6.png" /><Relationship Id="rId19" Type="http://schemas.openxmlformats.org/officeDocument/2006/relationships/image" Target="../media/image7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image" Target="../media/image5.jpeg" /><Relationship Id="rId17" Type="http://schemas.openxmlformats.org/officeDocument/2006/relationships/tags" Target="../tags/tag116.xml" /><Relationship Id="rId18" Type="http://schemas.openxmlformats.org/officeDocument/2006/relationships/image" Target="../media/image6.png" /><Relationship Id="rId19" Type="http://schemas.openxmlformats.org/officeDocument/2006/relationships/image" Target="../media/image7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image" Target="../media/image5.jpeg" /><Relationship Id="rId17" Type="http://schemas.openxmlformats.org/officeDocument/2006/relationships/tags" Target="../tags/tag116.xml" /><Relationship Id="rId18" Type="http://schemas.openxmlformats.org/officeDocument/2006/relationships/image" Target="../media/image6.png" /><Relationship Id="rId19" Type="http://schemas.openxmlformats.org/officeDocument/2006/relationships/image" Target="../media/image7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image" Target="../media/image5.jpeg" /><Relationship Id="rId17" Type="http://schemas.openxmlformats.org/officeDocument/2006/relationships/tags" Target="../tags/tag116.xml" /><Relationship Id="rId18" Type="http://schemas.openxmlformats.org/officeDocument/2006/relationships/image" Target="../media/image6.png" /><Relationship Id="rId19" Type="http://schemas.openxmlformats.org/officeDocument/2006/relationships/image" Target="../media/image7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image" Target="../media/image5.jpeg" /><Relationship Id="rId17" Type="http://schemas.openxmlformats.org/officeDocument/2006/relationships/tags" Target="../tags/tag116.xml" /><Relationship Id="rId18" Type="http://schemas.openxmlformats.org/officeDocument/2006/relationships/image" Target="../media/image6.png" /><Relationship Id="rId19" Type="http://schemas.openxmlformats.org/officeDocument/2006/relationships/image" Target="../media/image7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slideLayout" Target="../slideLayouts/slideLayout18.xml" /><Relationship Id="rId18" Type="http://schemas.openxmlformats.org/officeDocument/2006/relationships/tags" Target="../tags/tag101.xml" /><Relationship Id="rId19" Type="http://schemas.openxmlformats.org/officeDocument/2006/relationships/notesSlide" Target="../notesSlides/notesSlide4.xml" /><Relationship Id="rId2" Type="http://schemas.openxmlformats.org/officeDocument/2006/relationships/tags" Target="../tags/tag86.xml" /><Relationship Id="rId20" Type="http://schemas.openxmlformats.org/officeDocument/2006/relationships/image" Target="../media/image8.jpeg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image" Target="../media/image5.jpeg" /><Relationship Id="rId17" Type="http://schemas.openxmlformats.org/officeDocument/2006/relationships/tags" Target="../tags/tag116.xml" /><Relationship Id="rId18" Type="http://schemas.openxmlformats.org/officeDocument/2006/relationships/image" Target="../media/image6.png" /><Relationship Id="rId19" Type="http://schemas.openxmlformats.org/officeDocument/2006/relationships/image" Target="../media/image7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notesSlide" Target="../notesSlides/notesSlide5.xml" /><Relationship Id="rId7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image" Target="../media/image5.jpeg" /><Relationship Id="rId17" Type="http://schemas.openxmlformats.org/officeDocument/2006/relationships/tags" Target="../tags/tag116.xml" /><Relationship Id="rId18" Type="http://schemas.openxmlformats.org/officeDocument/2006/relationships/image" Target="../media/image6.png" /><Relationship Id="rId19" Type="http://schemas.openxmlformats.org/officeDocument/2006/relationships/image" Target="../media/image7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slideLayout" Target="../slideLayouts/slideLayout18.xml" /><Relationship Id="rId18" Type="http://schemas.openxmlformats.org/officeDocument/2006/relationships/tags" Target="../tags/tag101.xml" /><Relationship Id="rId19" Type="http://schemas.openxmlformats.org/officeDocument/2006/relationships/notesSlide" Target="../notesSlides/notesSlide6.xml" /><Relationship Id="rId2" Type="http://schemas.openxmlformats.org/officeDocument/2006/relationships/tags" Target="../tags/tag86.xml" /><Relationship Id="rId20" Type="http://schemas.openxmlformats.org/officeDocument/2006/relationships/image" Target="../media/image8.jpeg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slideLayout" Target="../slideLayouts/slideLayout18.xml" /><Relationship Id="rId17" Type="http://schemas.openxmlformats.org/officeDocument/2006/relationships/notesSlide" Target="../notesSlides/notesSlide7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notesSlide" Target="../notesSlides/notesSlide8.xml" /><Relationship Id="rId7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14" Type="http://schemas.openxmlformats.org/officeDocument/2006/relationships/tags" Target="../tags/tag114.xml" /><Relationship Id="rId15" Type="http://schemas.openxmlformats.org/officeDocument/2006/relationships/tags" Target="../tags/tag115.xml" /><Relationship Id="rId16" Type="http://schemas.openxmlformats.org/officeDocument/2006/relationships/image" Target="../media/image5.jpeg" /><Relationship Id="rId17" Type="http://schemas.openxmlformats.org/officeDocument/2006/relationships/tags" Target="../tags/tag116.xml" /><Relationship Id="rId18" Type="http://schemas.openxmlformats.org/officeDocument/2006/relationships/image" Target="../media/image6.png" /><Relationship Id="rId19" Type="http://schemas.openxmlformats.org/officeDocument/2006/relationships/image" Target="../media/image7.jpeg" /><Relationship Id="rId2" Type="http://schemas.openxmlformats.org/officeDocument/2006/relationships/slideLayout" Target="../slideLayouts/slideLayout18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2054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753745" y="858520"/>
            <a:ext cx="4839970" cy="2569845"/>
          </a:xfrm>
          <a:noFill/>
        </p:spPr>
        <p:txBody>
          <a:bodyPr anchor="ctr" anchorCtr="0">
            <a:normAutofit/>
          </a:bodyPr>
          <a:lstStyle/>
          <a:p>
            <a:pPr lvl="0"/>
            <a:r>
              <a:rPr lang="zh-CN" altLang="zh-CN"/>
              <a:t>员工安全知识手册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1454150" y="4110990"/>
            <a:ext cx="4064000" cy="119888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b="1"/>
              <a:t>汇报人：</a:t>
            </a:r>
            <a:r>
              <a:rPr lang="en-US" altLang="zh-CN" b="1"/>
              <a:t>  </a:t>
            </a:r>
            <a:endParaRPr lang="en-US" altLang="zh-CN" b="1"/>
          </a:p>
          <a:p>
            <a:pPr>
              <a:lnSpc>
                <a:spcPct val="200000"/>
              </a:lnSpc>
            </a:pPr>
            <a:r>
              <a:rPr lang="zh-CN" altLang="en-US" b="1"/>
              <a:t>时间：</a:t>
            </a:r>
            <a:r>
              <a:rPr lang="en-US" altLang="zh-CN" b="1"/>
              <a:t>2024</a:t>
            </a:r>
            <a:r>
              <a:rPr lang="zh-CN" altLang="en-US" b="1"/>
              <a:t>年</a:t>
            </a:r>
            <a:r>
              <a:rPr lang="en-US" altLang="zh-CN" b="1"/>
              <a:t>X</a:t>
            </a:r>
            <a:r>
              <a:rPr lang="zh-CN" altLang="en-US" b="1"/>
              <a:t>月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5229225" y="118364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01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738630" y="3241040"/>
            <a:ext cx="8277860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pPr algn="ctr"/>
            <a:r>
              <a:rPr sz="4500"/>
              <a:t>第1章 员工安全的重要性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员工安全至关重要，不仅是保护员工的生命和健康，也能维护公司的声誉和稳定。同时，注重员工安全可以避免潜在的法律责任和经济损失，提高员工的工作满意度和生产力。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员工安全的重要性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995" y="1117600"/>
            <a:ext cx="9618345" cy="4816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为什么员工安全至关重要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843280" y="515874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首要任务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843915" y="436308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保护员工的生命和健康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56336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重要性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56272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维护公司的声誉和稳定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772535" y="401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法律风险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93795" y="3251835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避免潜在的法律责任和经济损失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362440" y="348234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员工福利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362440" y="268668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增加员工的工作满意度和生产力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266905" y="501673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82165" y="38889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95460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582865" y="331239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5" name="图片 104"/>
          <p:cNvPicPr/>
          <p:nvPr/>
        </p:nvPicPr>
        <p:blipFill>
          <a:blip r:embed="rId1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17380" y="1068070"/>
            <a:ext cx="1730375" cy="17424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6" name="图片 105"/>
          <p:cNvPicPr/>
          <p:nvPr/>
        </p:nvPicPr>
        <p:blipFill>
          <a:blip r:embed="rId19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69670" y="2569845"/>
            <a:ext cx="1437640" cy="14408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995" y="1117600"/>
            <a:ext cx="9618345" cy="4816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公司对员工安全的承诺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843280" y="515874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培训计划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843915" y="436308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提供安全培训和资源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56336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设施维护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56272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定期检查和维护设施及设备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772535" y="401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员工反馈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93795" y="3251835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鼓励员工报告安全问题和提出建议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362440" y="348234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紧急处理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362440" y="268668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建立紧急预案和应急联系方式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266905" y="501673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82165" y="38889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95460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582865" y="331239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5" name="图片 104"/>
          <p:cNvPicPr/>
          <p:nvPr/>
        </p:nvPicPr>
        <p:blipFill>
          <a:blip r:embed="rId1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17380" y="1068070"/>
            <a:ext cx="1730375" cy="17424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6" name="图片 105"/>
          <p:cNvPicPr/>
          <p:nvPr/>
        </p:nvPicPr>
        <p:blipFill>
          <a:blip r:embed="rId19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69670" y="2569845"/>
            <a:ext cx="1437640" cy="14408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995" y="1117600"/>
            <a:ext cx="9618345" cy="4816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员工安全意识的重要性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843280" y="515874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风险认识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843915" y="436308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意识到安全事故可能带来的风险和后果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56336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政策遵从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56272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遵守公司的安全政策和程序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772535" y="401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参与活动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93795" y="3251835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主动参与安全培训和演练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362440" y="348234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协助他人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362440" y="268668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帮助他人遵守安全规定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266905" y="501673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82165" y="38889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95460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582865" y="331239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5" name="图片 104"/>
          <p:cNvPicPr/>
          <p:nvPr/>
        </p:nvPicPr>
        <p:blipFill>
          <a:blip r:embed="rId1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17380" y="1068070"/>
            <a:ext cx="1730375" cy="17424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6" name="图片 105"/>
          <p:cNvPicPr/>
          <p:nvPr/>
        </p:nvPicPr>
        <p:blipFill>
          <a:blip r:embed="rId19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69670" y="2569845"/>
            <a:ext cx="1437640" cy="14408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995" y="1117600"/>
            <a:ext cx="9618345" cy="4816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预防常见的工作安全事故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843280" y="515874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地面安全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843915" y="436308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跌倒和滑倒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56336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物品防护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56272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物体打击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772535" y="401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温度保护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93795" y="3251835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热伤害和冷伤害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362440" y="348234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化学品防护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362440" y="268668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化学物品暴露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266905" y="501673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82165" y="38889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95460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582865" y="331239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5" name="图片 104"/>
          <p:cNvPicPr/>
          <p:nvPr/>
        </p:nvPicPr>
        <p:blipFill>
          <a:blip r:embed="rId1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17380" y="1068070"/>
            <a:ext cx="1730375" cy="17424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6" name="图片 105"/>
          <p:cNvPicPr/>
          <p:nvPr/>
        </p:nvPicPr>
        <p:blipFill>
          <a:blip r:embed="rId19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69670" y="2569845"/>
            <a:ext cx="1437640" cy="14408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5229225" y="118364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02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738630" y="3241040"/>
            <a:ext cx="8277860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pPr algn="ctr"/>
            <a:r>
              <a:rPr sz="4500"/>
              <a:t>第2章 工作场所安全规范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在工作场所，学习并遵守安全标识的含义至关重要。此外，使用适当的安全装备和工具能够有效保护自己。记得定期检查和维护设备，同时要学会如何正确报告损坏或失效的装备。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工作场所安全标识和装备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995" y="1117600"/>
            <a:ext cx="9618345" cy="4816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火灾和火灾逃生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843280" y="515874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了解应急程序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843915" y="436308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熟悉公司的火灾预防措施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56336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灭火器操作方法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56272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知道如何使用灭火器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772535" y="401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逃生指南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93795" y="3251835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掌握火灾逃生路线和集合点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362440" y="348234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提高应急能力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362440" y="268668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参加定期的火灾演练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266905" y="501673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82165" y="38889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95460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582865" y="331239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5" name="图片 104"/>
          <p:cNvPicPr/>
          <p:nvPr/>
        </p:nvPicPr>
        <p:blipFill>
          <a:blip r:embed="rId1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17380" y="1068070"/>
            <a:ext cx="1730375" cy="17424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6" name="图片 105"/>
          <p:cNvPicPr/>
          <p:nvPr/>
        </p:nvPicPr>
        <p:blipFill>
          <a:blip r:embed="rId19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69670" y="2569845"/>
            <a:ext cx="1437640" cy="14408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在工作中需要注意电气安全，避免过载插座和电源线。定期检查电器设备的安全，也要了解应对电气火灾的方法。切记不要使用破损的电器设备，确保自身安全。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电气安全和使用电器设备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117205" y="3860800"/>
            <a:ext cx="2994025" cy="79311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8086090" y="1240155"/>
            <a:ext cx="2879090" cy="74676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1125855" y="3860800"/>
            <a:ext cx="2689860" cy="7759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1246505" y="1341120"/>
            <a:ext cx="2510790" cy="73533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409065" y="399097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1624965" y="4016375"/>
            <a:ext cx="2042795" cy="274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遵守安全操作规程和流程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1200150" y="4653915"/>
            <a:ext cx="3196590" cy="17265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清晰的操作步骤
注意事项
紧急情况处理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8252460" y="134175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8543925" y="1428115"/>
            <a:ext cx="217678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熟练操作所需的工具和设备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8468360" y="2031365"/>
            <a:ext cx="3084830" cy="16916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培训技能
熟悉操作流程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8284845" y="400875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8574405" y="3990975"/>
            <a:ext cx="22320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在工作中保持集中和警惕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8543925" y="4698365"/>
            <a:ext cx="3124835" cy="21596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注意周围环境
及时发现问题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60070" y="520700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个人防护装备和安全操作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1353820" y="1428115"/>
            <a:ext cx="214947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穿戴适当的个人防护装备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1200785" y="2120265"/>
            <a:ext cx="2737485" cy="17557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头盔
手套
安全鞋</a:t>
            </a:r>
            <a:endParaRPr lang="en-US" altLang="zh-CN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102" name="图片 101"/>
          <p:cNvPicPr/>
          <p:nvPr/>
        </p:nvPicPr>
        <p:blipFill>
          <a:blip r:embed="rId20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36415" y="1473835"/>
            <a:ext cx="3374390" cy="322453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995" y="1117600"/>
            <a:ext cx="9618345" cy="4816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工作场所安全规范总结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843280" y="515874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细节决定成败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843915" y="436308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遵守规章制度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56336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冷静应对危机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56272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紧急情况处置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772535" y="401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保持安全意识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93795" y="3251835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持续学习安全知识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362440" y="348234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共同维护安全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362440" y="268668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团队协作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266905" y="501673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82165" y="38889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95460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582865" y="331239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5" name="图片 104"/>
          <p:cNvPicPr/>
          <p:nvPr/>
        </p:nvPicPr>
        <p:blipFill>
          <a:blip r:embed="rId1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17380" y="1068070"/>
            <a:ext cx="1730375" cy="17424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6" name="图片 105"/>
          <p:cNvPicPr/>
          <p:nvPr/>
        </p:nvPicPr>
        <p:blipFill>
          <a:blip r:embed="rId19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69670" y="2569845"/>
            <a:ext cx="1437640" cy="14408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5229225" y="118364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03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738630" y="3241040"/>
            <a:ext cx="8277860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pPr algn="ctr"/>
            <a:r>
              <a:rPr sz="4500"/>
              <a:t>第3章 急救和应急处理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急救基本知识和技能至关重要，学习心肺复苏(CPR)技能是救援生命的关键一步。及时有效的心肺复苏可以提高生存率，并减少不可逆损伤的可能性。员工需要掌握正确的心肺复苏技巧，并在需要时迅速应用。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学习心肺复苏技能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995" y="1117600"/>
            <a:ext cx="9618345" cy="4816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了解常见疾病的急救处理方法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843280" y="515874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如何判断心脏病症状并处理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843915" y="436308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心脏病突发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56336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应对中暑和热病的紧急处理方法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56272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中暑和热病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772535" y="401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正确的包扎和支援措施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93795" y="3251835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骨折和扭伤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362440" y="348234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烧伤的分类和相应处理方法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362440" y="268668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烧伤处理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266905" y="501673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82165" y="38889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95460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582865" y="331239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5" name="图片 104"/>
          <p:cNvPicPr/>
          <p:nvPr/>
        </p:nvPicPr>
        <p:blipFill>
          <a:blip r:embed="rId1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17380" y="1068070"/>
            <a:ext cx="1730375" cy="17424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6" name="图片 105"/>
          <p:cNvPicPr/>
          <p:nvPr/>
        </p:nvPicPr>
        <p:blipFill>
          <a:blip r:embed="rId19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69670" y="2569845"/>
            <a:ext cx="1437640" cy="14408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熟悉公司的应急预案和流程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疏散时需要遵循的通道和出口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了解应急逃生通道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疏散时的安全区域及标识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安全区域标识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公司内部和外部的紧急联系途径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应急联系方式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117205" y="3860800"/>
            <a:ext cx="2994025" cy="79311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8086090" y="1240155"/>
            <a:ext cx="2879090" cy="74676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1125855" y="3860800"/>
            <a:ext cx="2689860" cy="77597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1246505" y="1341120"/>
            <a:ext cx="2510790" cy="73533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409065" y="399097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1624965" y="4016375"/>
            <a:ext cx="2042795" cy="274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记录事故的要点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1200150" y="4653915"/>
            <a:ext cx="3196590" cy="17265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详细描述事故经过和受伤情况
保留重要证据和相关照片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8252460" y="134175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8543925" y="1428115"/>
            <a:ext cx="217678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集中见证人证言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8468360" y="2031365"/>
            <a:ext cx="3084830" cy="16916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收集事故现场的见证人证言
记录见证人的详细信息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8284845" y="400875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8574405" y="3990975"/>
            <a:ext cx="223202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提出改进建议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8543925" y="4698365"/>
            <a:ext cx="3124835" cy="21596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针对事故原因提出改进建议
制定预防措施并跟踪执行情况</a:t>
            </a:r>
            <a:endParaRPr lang="zh-CN" altLang="en-US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60070" y="520700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事故报告和记录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1353820" y="1428115"/>
            <a:ext cx="2149475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正确的事故报告流程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1200785" y="2120265"/>
            <a:ext cx="2737485" cy="17557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highlight>
                  <a:srgbClr val="00FFFF"/>
                </a:highligh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准确记录事故发生的时间、地点和人员信息
报告给指定负责人并填写相关表格</a:t>
            </a:r>
            <a:endParaRPr lang="en-US" altLang="zh-CN" sz="1600">
              <a:highlight>
                <a:srgbClr val="00FFFF"/>
              </a:highlight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102" name="图片 101"/>
          <p:cNvPicPr/>
          <p:nvPr/>
        </p:nvPicPr>
        <p:blipFill>
          <a:blip r:embed="rId20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36415" y="1473835"/>
            <a:ext cx="3374390" cy="322453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心理健康支持和自我保护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11175" y="2447290"/>
            <a:ext cx="5230495" cy="348551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highlight>
                  <a:srgbClr val="000000">
                    <a:alpha val="0"/>
                  </a:srgbClr>
                </a:highlight>
                <a:latin typeface="+mn-ea"/>
                <a:cs typeface="+mn-ea"/>
              </a:rPr>
              <a:t>员工在工作中可能面临各种压力和挑战，保持良好的心理状态至关重要。及时寻求心理健康支持，学会应对工作压力，并且养成良好的自我保护意识。只有保持心理健康，才能更好地应对各种紧急情况和工作挑战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highlight>
                <a:srgbClr val="000000">
                  <a:alpha val="0"/>
                </a:srgbClr>
              </a:highlight>
              <a:latin typeface="+mn-ea"/>
              <a:cs typeface="+mn-ea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9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12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15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20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5229225" y="118364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04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738630" y="3241040"/>
            <a:ext cx="8277860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pPr algn="ctr"/>
            <a:r>
              <a:rPr sz="4500"/>
              <a:t>第4章 安全培训与教育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定期安全培训和演练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学习最新的安全知识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参加公司组织的安全培训课程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加强应急处理和自救能力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参与模拟演练和案例研究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提高安全意识和应对能力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学习新的安全技能和知识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图片 103"/>
          <p:cNvPicPr/>
          <p:nvPr/>
        </p:nvPicPr>
        <p:blipFill>
          <a:blip r:embed="rId16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6995" y="1117600"/>
            <a:ext cx="9618345" cy="48164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安全意识教育和宣传活动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843280" y="515874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提升员工安全意识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843915" y="436308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参与安全意识教育和宣传活动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56336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借鉴他人经验教训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56272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分享安全经验和故事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772535" y="401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共同维护工作环境安全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93795" y="3251835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鼓励他人遵守安全规定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362440" y="348234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共同创造和谐的工作氛围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362440" y="268668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建立良好的安全文化氛围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266905" y="501673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82165" y="38889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95460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582865" y="331239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5" name="图片 104"/>
          <p:cNvPicPr/>
          <p:nvPr/>
        </p:nvPicPr>
        <p:blipFill>
          <a:blip r:embed="rId18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9517380" y="1068070"/>
            <a:ext cx="1730375" cy="17424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6" name="图片 105"/>
          <p:cNvPicPr/>
          <p:nvPr/>
        </p:nvPicPr>
        <p:blipFill>
          <a:blip r:embed="rId19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69670" y="2569845"/>
            <a:ext cx="1437640" cy="144081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https://d.book118.com/928112054057006046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7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9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8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526.55,&quot;left&quot;:36.45,&quot;top&quot;:105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26.55,&quot;left&quot;:36.45,&quot;top&quot;:105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1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26.55,&quot;left&quot;:36.45,&quot;top&quot;:105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526.55,&quot;left&quot;:36.45,&quot;top&quot;:105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26.55,&quot;left&quot;:36.45,&quot;top&quot;:105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26.55,&quot;left&quot;:36.45,&quot;top&quot;:105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526.55,&quot;left&quot;:36.45,&quot;top&quot;:105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9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26.55,&quot;left&quot;:36.45,&quot;top&quot;:105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26.55,&quot;left&quot;:36.45,&quot;top&quot;:105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26.55,&quot;left&quot;:36.45,&quot;top&quot;:105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10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526.55,&quot;left&quot;:36.45,&quot;top&quot;:105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101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102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</p:tagLst>
</file>

<file path=ppt/tags/tag103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</p:tagLst>
</file>

<file path=ppt/tags/tag104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</p:tagLst>
</file>

<file path=ppt/tags/tag105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</p:tagLst>
</file>

<file path=ppt/tags/tag106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</p:tagLst>
</file>

<file path=ppt/tags/tag107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</p:tagLst>
</file>

<file path=ppt/tags/tag108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</p:tagLst>
</file>

<file path=ppt/tags/tag109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</p:tagLst>
</file>

<file path=ppt/tags/tag110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</p:tagLst>
</file>

<file path=ppt/tags/tag111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  <p:tag name="KSO_WM_BEAUTIFY_FLAG" val=""/>
</p:tagLst>
</file>

<file path=ppt/tags/tag112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  <p:tag name="KSO_WM_BEAUTIFY_FLAG" val=""/>
</p:tagLst>
</file>

<file path=ppt/tags/tag113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  <p:tag name="KSO_WM_BEAUTIFY_FLAG" val=""/>
</p:tagLst>
</file>

<file path=ppt/tags/tag114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  <p:tag name="KSO_WM_BEAUTIFY_FLAG" val=""/>
</p:tagLst>
</file>

<file path=ppt/tags/tag115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</p:tagLst>
</file>

<file path=ppt/tags/tag116.xml><?xml version="1.0" encoding="utf-8"?>
<p:tagLst xmlns:p="http://schemas.openxmlformats.org/presentationml/2006/main">
  <p:tag name="KSO_WM_DIAGRAM_VIRTUALLY_FRAME" val="{&quot;height&quot;:507.55,&quot;left&quot;:6.85,&quot;top&quot;:84.1,&quot;width&quot;:913.7125984251968}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2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                                              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0">
      <vt:lpstr>Arial</vt:lpstr>
      <vt:lpstr>Calibri</vt:lpstr>
      <vt:lpstr>微软雅黑</vt:lpstr>
      <vt:lpstr>Wingdings</vt:lpstr>
      <vt:lpstr>Calibri Light</vt:lpstr>
      <vt:lpstr>黑体</vt:lpstr>
      <vt:lpstr>Office Theme</vt:lpstr>
      <vt:lpstr>员工安全知识手册</vt:lpstr>
      <vt:lpstr>第1章 员工安全的重要性</vt:lpstr>
      <vt:lpstr> </vt:lpstr>
      <vt:lpstr>为什么员工安全至关重要</vt:lpstr>
      <vt:lpstr>公司对员工安全的承诺</vt:lpstr>
      <vt:lpstr>员工安全意识的重要性</vt:lpstr>
      <vt:lpstr>预防常见的工作安全事故</vt:lpstr>
      <vt:lpstr>第2章 工作场所安全规范</vt:lpstr>
      <vt:lpstr> </vt:lpstr>
      <vt:lpstr>火灾和火灾逃生</vt:lpstr>
      <vt:lpstr> </vt:lpstr>
      <vt:lpstr>个人防护装备和安全操作</vt:lpstr>
      <vt:lpstr>工作场所安全规范总结</vt:lpstr>
      <vt:lpstr>第3章 急救和应急处理</vt:lpstr>
      <vt:lpstr> </vt:lpstr>
      <vt:lpstr>了解常见疾病的急救处理方法</vt:lpstr>
      <vt:lpstr>熟悉公司的应急预案和流程</vt:lpstr>
      <vt:lpstr>事故报告和记录</vt:lpstr>
      <vt:lpstr>心理健康支持和自我保护</vt:lpstr>
      <vt:lpstr>第4章 安全培训与教育</vt:lpstr>
      <vt:lpstr>定期安全培训和演练</vt:lpstr>
      <vt:lpstr>安全意识教育和宣传活动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2024-09-27T07:14:17.055</cp:lastPrinted>
  <dcterms:created xsi:type="dcterms:W3CDTF">2024-09-26T23:14:17Z</dcterms:created>
  <dcterms:modified xsi:type="dcterms:W3CDTF">2024-09-26T23:14:19Z</dcterms:modified>
</cp:coreProperties>
</file>