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VLNCK+MS-UIGothic"/>
      <p:regular r:id="rId17"/>
    </p:embeddedFont>
    <p:embeddedFont>
      <p:font typeface="LFMAMA+GWTTAI+ArialMT"/>
      <p:regular r:id="rId18"/>
    </p:embeddedFont>
    <p:embeddedFont>
      <p:font typeface="POVWRC+OUPCIE+Arial-BoldMT"/>
      <p:regular r:id="rId19"/>
    </p:embeddedFont>
    <p:embeddedFont>
      <p:font typeface="QCVWJD+IBGAQD+MicrosoftYaHei-Bold"/>
      <p:regular r:id="rId20"/>
    </p:embeddedFont>
    <p:embeddedFont>
      <p:font typeface="TJFQTC+HHOTRU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708A6-74F1-4E19-B5A6-D9FA626C9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74C2-A503-42BC-978C-145B8918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B6C01-DFB9-4B34-B642-930439B2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0E677-530B-41E4-BEAE-9254D81F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4BCC2-A943-499A-B7E8-39E809FA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B0BA9-A651-472C-A135-1C23CD1B8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95FAB-0BAF-4675-B7A6-A89DC7BE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B238E-A868-4754-969A-44DD4B77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BE8EB-3D38-4429-B452-0A462FFD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10F1-B3F3-41D4-B935-79D1A24F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4B090-2B7D-41D7-93C3-4274AEAEE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207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40862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1330">
                <a:solidFill>
                  <a:srgbClr val="5E5E5E"/>
                </a:solidFill>
                <a:latin typeface="RVLNCK+MS-UIGothic"/>
                <a:cs typeface="RVLNCK+MS-UIGothic"/>
              </a:rPr>
              <a:t>与常用的助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86264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科述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2422715"/>
            <a:ext cx="1178907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科程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1775" y="2982150"/>
            <a:ext cx="2186412" cy="24649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常用的助法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常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 spc="-484">
                <a:solidFill>
                  <a:srgbClr val="173D31"/>
                </a:solidFill>
                <a:latin typeface="RVLNCK+MS-UIGothic"/>
                <a:cs typeface="RVLNCK+MS-UIGothic"/>
              </a:rPr>
              <a:t>科疾病的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科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 spc="-536">
                <a:solidFill>
                  <a:srgbClr val="173D31"/>
                </a:solidFill>
                <a:latin typeface="RVLNCK+MS-UIGothic"/>
                <a:cs typeface="RVLNCK+MS-UIGothic"/>
              </a:rPr>
              <a:t>的注意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LFMAMA+GWTTAI+ArialMT"/>
                <a:cs typeface="LFMAMA+GWTTAI+ArialMT"/>
              </a:rPr>
              <a:t>•</a:t>
            </a:r>
            <a:r>
              <a:rPr sz="2400">
                <a:solidFill>
                  <a:srgbClr val="173D31"/>
                </a:solidFill>
                <a:latin typeface="RVLNCK+MS-UIGothic"/>
                <a:cs typeface="RVLNCK+MS-UIGothic"/>
              </a:rPr>
              <a:t>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POVWRC+OUPCIE+Arial-BoldMT"/>
                <a:cs typeface="POVWRC+OUPCIE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93870" y="3762097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RVLNCK+MS-UIGothic"/>
                <a:cs typeface="RVLNCK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RVLNCK+MS-UIGothic"/>
                <a:cs typeface="RVLNCK+MS-UIGothic"/>
              </a:rPr>
              <a:t>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是指医生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女性生殖系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程，包括外阴、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阴道、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体、附件等部位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视诊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和触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RVLNCK+MS-UIGothic"/>
                <a:cs typeface="RVLNCK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过妇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，医生可以了解女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性生殖系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育情况、是否存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在异常病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以及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估女性生殖系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的功能状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RVLNCK+MS-UIGothic"/>
                <a:cs typeface="RVLNC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妇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科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估生育能力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可以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估女性的生育能力，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包括子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、卵巢和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卵管的状况，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不孕症的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断和治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早期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发现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疾病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是早期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发现妇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科疾病的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重要手段，可以及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并治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20114" y="336904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潜在的疾病，避免病情加重。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防疾病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689E5F"/>
                </a:solidFill>
                <a:latin typeface="RVLNCK+MS-UIGothic"/>
                <a:cs typeface="RVLNCK+MS-UIGothic"/>
              </a:rPr>
              <a:t>播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，可以及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并治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播疾病，防止疾病的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妇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科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的分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VWJD+IBGAQD+MicrosoftYaHei-Bold"/>
                <a:cs typeface="QCVWJD+IBGAQ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VWJD+IBGAQD+MicrosoftYaHei-Bold"/>
                <a:cs typeface="QCVWJD+IBGAQ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CVWJD+IBGAQD+MicrosoftYaHei-Bold"/>
                <a:cs typeface="QCVWJD+IBGAQ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RVLNCK+MS-UIGothic"/>
                <a:cs typeface="RVLNCK+MS-UIGothic"/>
              </a:rPr>
              <a:t>常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规妇</a:t>
            </a:r>
            <a:r>
              <a:rPr sz="2000" spc="23">
                <a:solidFill>
                  <a:srgbClr val="689E5F"/>
                </a:solidFill>
                <a:latin typeface="RVLNCK+MS-UIGothic"/>
                <a:cs typeface="RVLNCK+MS-UIGothic"/>
              </a:rPr>
              <a:t>科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RVLNCK+MS-UIGothic"/>
                <a:cs typeface="RVLNCK+MS-UIGothic"/>
              </a:rPr>
              <a:t>特殊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689E5F"/>
                </a:solidFill>
                <a:latin typeface="RVLNCK+MS-UIGothic"/>
                <a:cs typeface="RVLNCK+MS-UIGothic"/>
              </a:rPr>
              <a:t>室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规妇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包括外阴、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阴道、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体和附件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，是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的基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础项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特殊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包括阴道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镜检查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镜检查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、腹腔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镜检查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等，主要用于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特定疾病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断和治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室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包括白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宫颈细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胞学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6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JFQTC+HHOTRU+MicrosoftYaHei"/>
                <a:cs typeface="TJFQTC+HHOTRU+MicrosoftYaHei"/>
              </a:rPr>
              <a:t>HPV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等，主要用于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助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0166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POVWRC+OUPCIE+Arial-BoldMT"/>
                <a:cs typeface="POVWRC+OUPCIE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93870" y="3761462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RVLNCK+MS-UIGothic"/>
                <a:cs typeface="RVLNCK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确定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准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相关材料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穿着要求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在开始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前，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的目的和需求，以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便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合适的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检查项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好身份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、医保卡等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件，以及既往的病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告等相关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料。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穿着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松、舒适的衣服，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以便于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和医生的操作。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步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VLNCK+MS-UIGothic"/>
                <a:cs typeface="RVLNCK+MS-UIGothic"/>
              </a:rPr>
              <a:t>医生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问诊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RVLNCK+MS-UIGothic"/>
                <a:cs typeface="RVLNCK+MS-UIGothic"/>
              </a:rPr>
              <a:t>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根据患者的具体情况，医生可能会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一些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检查项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目，如阴道分泌物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宫颈细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胞学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、</a:t>
            </a:r>
            <a:r>
              <a:rPr sz="1500">
                <a:solidFill>
                  <a:srgbClr val="FFFDFD"/>
                </a:solidFill>
                <a:latin typeface="TJFQTC+HHOTRU+MicrosoftYaHei"/>
                <a:cs typeface="TJFQTC+HHOTRU+MicrosoftYaHei"/>
              </a:rPr>
              <a:t>B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医生会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询问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患者的病史、症状、月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情况等，以便了解患者的具体情况。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VLNCK+MS-UIGothic"/>
                <a:cs typeface="RVLNCK+MS-UIGothic"/>
              </a:rPr>
              <a:t>体格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医生会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患者的身体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行全面的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包括外阴、阴道、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体等部位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RVLNCK+MS-UIGothic"/>
                <a:cs typeface="RVLNC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后注意事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RVLNCK+MS-UIGothic"/>
                <a:cs typeface="RVLNCK+MS-UIGothic"/>
              </a:rPr>
              <a:t>遵循医嘱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RVLNCK+MS-UIGothic"/>
                <a:cs typeface="RVLNCK+MS-UIGothic"/>
              </a:rPr>
              <a:t>保持清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RVLNCK+MS-UIGothic"/>
                <a:cs typeface="RVLNCK+MS-UIGothic"/>
              </a:rPr>
              <a:t>注意症状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689E5F"/>
                </a:solidFill>
                <a:latin typeface="RVLNCK+MS-UIGothic"/>
                <a:cs typeface="RVLNCK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根据医生的建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方，按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服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、定期复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保持外阴清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，避免性生活和盆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浴等行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，以免引起感染。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注意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察自己的症状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化，如有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异常及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POVWRC+OUPCIE+Arial-BoldMT"/>
                <a:cs typeface="POVWRC+OUPCIE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36620" y="3762097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RVLNCK+MS-UIGothic"/>
                <a:cs typeface="RVLNCK+MS-UIGothic"/>
              </a:rPr>
              <a:t>常用的助法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RVLNCK+MS-UIGothic"/>
                <a:cs typeface="RVLNCK+MS-UIGothic"/>
              </a:rPr>
              <a:t>阴道分泌物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阴道清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洁</a:t>
            </a: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度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过显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镜观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察阴道分泌物的清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度，判断是否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有炎症。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阴道微生物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阴道内是否有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菌、真菌、滴虫等微生物感染。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2352281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RVLNCK+MS-UIGothic"/>
                <a:cs typeface="RVLNCK+MS-UIGothic"/>
              </a:rPr>
              <a:t>阴道</a:t>
            </a:r>
            <a:r>
              <a:rPr sz="2300" spc="25">
                <a:solidFill>
                  <a:srgbClr val="689E5F"/>
                </a:solidFill>
                <a:latin typeface="QCVWJD+IBGAQD+MicrosoftYaHei-Bold"/>
                <a:cs typeface="QCVWJD+IBGAQD+MicrosoftYaHei-Bold"/>
              </a:rPr>
              <a:t>pH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值测</a:t>
            </a:r>
            <a:r>
              <a:rPr sz="2300">
                <a:solidFill>
                  <a:srgbClr val="689E5F"/>
                </a:solidFill>
                <a:latin typeface="RVLNCK+MS-UIGothic"/>
                <a:cs typeface="RVLNCK+MS-UIGothic"/>
              </a:rPr>
              <a:t>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了解阴道酸碱度，判断阴道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82828"/>
                </a:solidFill>
                <a:latin typeface="RVLNCK+MS-UIGothic"/>
                <a:cs typeface="RVLNCK+MS-UIGothic"/>
              </a:rPr>
              <a:t>境是否正常。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https://d.book118.com/928112070074006030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RVLNCK+MS-UIGothic</vt:lpstr>
      <vt:lpstr>LFMAMA+GWTTAI+ArialMT</vt:lpstr>
      <vt:lpstr>Times New Roman</vt:lpstr>
      <vt:lpstr>POVWRC+OUPCIE+Arial-BoldMT</vt:lpstr>
      <vt:lpstr>SimSun</vt:lpstr>
      <vt:lpstr>QCVWJD+IBGAQD+MicrosoftYaHei-Bold</vt:lpstr>
      <vt:lpstr>TJFQTC+HHOTRU+MicrosoftYaHei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2024-09-07T02:41:19.607</cp:lastPrinted>
  <dcterms:created xsi:type="dcterms:W3CDTF">2024-09-06T18:41:19Z</dcterms:created>
  <dcterms:modified xsi:type="dcterms:W3CDTF">2024-09-06T18:41:20Z</dcterms:modified>
</cp:coreProperties>
</file>