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FB599B-FB63-4AE7-A3CD-7463634F8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022FC4-0AA0-427B-8E48-E78A4DE95C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19C9D1-E3D9-4F90-95DC-3C4D443B5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FBA782-4DEC-4CE8-8EEA-F95153119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8CF6E0-9018-44F8-AAA8-C470468294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7114C7-7DC8-41F5-977E-9B4F23EF57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BDC132-EFEA-49ED-83E0-2E88C6FF50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6A3ED3-9EFA-471B-8792-187DB88066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CED9E4-83C0-4EF9-B349-D3DD488B4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65A068-9354-451B-896A-7033B83B26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0931A4-3CDB-450C-ABDB-44213BD8A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emf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116143043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肺结节的护理方法\n## 1.肺结节的定义与概述\n### 1.1肺结节的定义及其成因\n### 1.2肺结节的分类及临床表现\n### 1.3肺结节的高危因素与风险评估\n## 2.肺结节的诊断与检查方法\n### 2.1肺结节的影像学诊断\n### 2.2肺结节的实验室检查\n### 2.3肺结节的病理学检查\n## 3.肺结节的护理方法与措施\n### 3.1生活习惯的调整与改善\n### 3.2肺结节患者的药物治疗与护理\n### 3.3肺结节患者的康复锻炼与心理护理\n## 4.肺结节的预防与健康管理\n### 4.1肺结节的预防措施\n### 4.2肺结节的健康教育与筛查\n### 4.3肺结节的长期随访与监测\n## 5.肺结节护理的案例分析\n### 5.1成功护理肺结节患者的案例分析\n### 5.2肺结节护理中遇到的挑战与问题\n### 5.3肺结节护理的启示与改进措施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/>
              <a:t>肺结节的护理方法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effectLst/>
              </a:rPr>
              <a:t>TENCENT</a:t>
            </a:r>
            <a:r>
              <a:rPr lang="zh-CN" altLang="en-US" spc="80">
                <a:effectLst/>
              </a:rPr>
              <a:t> </a:t>
            </a:r>
            <a:r>
              <a:rPr lang="en-US" altLang="zh-CN" spc="80">
                <a:effectLst/>
              </a:rPr>
              <a:t>DOCS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5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肺结节的定义与概述</a:t>
            </a:r>
            <a:endParaRPr/>
          </a:p>
        </p:txBody>
      </p:sp>
      <p:sp>
        <p:nvSpPr>
          <p:cNvPr id="136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137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5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肺结节的定义及其成因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66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肺结节是指肺内直径小于或等于3厘米的局限性、类圆形或不规则形病灶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肺结节可以是良性的，如肺错构瘤、肺腺瘤等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肺结节也可以是恶性的，如肺癌、肺转移癌等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肺结节的成因复杂，可能与以下因素有关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吸烟：长期吸烟可能导致肺部损伤，从而诱发肺结节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环境因素：长期暴露在空气污染、粉尘等环境中也可能导致肺结节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遗传因素：家族中有肺癌患者的人更容易患上肺结节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免疫系统异常：免疫系统紊乱可能导致肺部炎症反应，进而形成肺结节</a:t>
            </a:r>
            <a:endParaRPr/>
          </a:p>
        </p:txBody>
      </p:sp>
      <p:cxnSp>
        <p:nvCxnSpPr>
          <p:cNvPr id="167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8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肺结节的分类方法多样，主要依据其影像学特点进行划分</a:t>
                </a:r>
                <a:endParaRPr/>
              </a:p>
            </p:txBody>
          </p:sp>
          <p:sp>
            <p:nvSpPr>
              <p:cNvPr id="17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根据结节密度：可分为实性结节、磨玻璃结节和部分实性结节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根据结节大小：可分为小结节（直径小于1厘米）和结节（直径大于或等于1厘米）</a:t>
                </a:r>
                <a:endParaRPr/>
              </a:p>
            </p:txBody>
          </p:sp>
          <p:sp>
            <p:nvSpPr>
              <p:cNvPr id="17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肺结节的临床表现多样，部分患者无明显症状</a:t>
                </a:r>
                <a:endParaRPr/>
              </a:p>
            </p:txBody>
          </p:sp>
          <p:sp>
            <p:nvSpPr>
              <p:cNvPr id="18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咳嗽：部分肺结节患者可能出现咳嗽症状，可能与肺部炎症有关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痰中带血：肺结节患者可能出现痰中带血，尤其是磨玻璃结节患者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胸痛：部分肺结节患者可能出现胸痛症状，可能与肺部炎症或肿瘤侵犯有关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气短：肺结节患者可能出现气短症状，尤其是肺功能受损或肿瘤侵犯肺组织时</a:t>
                </a:r>
                <a:endParaRPr/>
              </a:p>
            </p:txBody>
          </p:sp>
          <p:sp>
            <p:nvSpPr>
              <p:cNvPr id="18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肺结节的分类及临床表现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8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89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90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1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3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9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肺结节的高危因素包括：</a:t>
                </a:r>
                <a:endParaRPr/>
              </a:p>
            </p:txBody>
          </p:sp>
          <p:sp>
            <p:nvSpPr>
              <p:cNvPr id="195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吸烟史：长期吸烟者肺结节的发生风险较高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家族史：家族中有肺癌患者的人肺结节的发生风险较高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环境暴露：长期暴露在空气污染、粉尘等环境中的人肺结节的发生风险较高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年龄：年龄大于或等于40岁的人肺结节的发生风险较高</a:t>
                </a:r>
                <a:endParaRPr/>
              </a:p>
            </p:txBody>
          </p:sp>
        </p:grpSp>
        <p:grpSp>
          <p:nvGrpSpPr>
            <p:cNvPr id="196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9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肺结节的风险评估方法包括：</a:t>
                </a:r>
                <a:endParaRPr/>
              </a:p>
            </p:txBody>
          </p:sp>
          <p:sp>
            <p:nvSpPr>
              <p:cNvPr id="19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风险因素评估：根据患者的年龄、吸烟史、家族史、环境暴露等因素进行评估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影像学检查：通过胸部CT等影像学检查观察肺结节的大小、密度、形态等特点，评估其恶性风险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实验室检查：通过血液检查、肿瘤标志物检测等实验室检查，评估肺结节的恶性风险</a:t>
                </a:r>
                <a:endParaRPr/>
              </a:p>
            </p:txBody>
          </p:sp>
          <p:sp>
            <p:nvSpPr>
              <p:cNvPr id="199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2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肺结节的高危因素与风险评估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5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肺结节的诊断与检查方法</a:t>
            </a:r>
            <a:endParaRPr/>
          </a:p>
        </p:txBody>
      </p:sp>
      <p:sp>
        <p:nvSpPr>
          <p:cNvPr id="206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207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9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10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11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CT检查可以清晰显示肺结节的部位、大小、密度、形态等特点，有助于判断肺结节的性质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高分辨率CT（HRCT）可以更详细地显示肺结节的结构，有助于提高诊断准确性</a:t>
                </a:r>
                <a:endParaRPr/>
              </a:p>
            </p:txBody>
          </p:sp>
          <p:sp>
            <p:nvSpPr>
              <p:cNvPr id="212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肺结节的影像学诊断主要依赖胸部CT检查</a:t>
                </a:r>
                <a:endParaRPr/>
              </a:p>
            </p:txBody>
          </p:sp>
          <p:sp>
            <p:nvSpPr>
              <p:cNvPr id="213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4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15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16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结节密度：实性结节、磨玻璃结节和部分实性结节的密度不同，恶性风险也有所差异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结节大小：结节直径越大，恶性风险越高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结节形态：边缘光滑、规则且无分叶的结节恶性风险较低，而边缘不光滑、不规则或有分叶的结节恶性风险较高</a:t>
                </a:r>
                <a:endParaRPr/>
              </a:p>
            </p:txBody>
          </p:sp>
          <p:sp>
            <p:nvSpPr>
              <p:cNvPr id="217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肺结节的影像学表现多样，可能与以下因素有关</a:t>
                </a:r>
                <a:endParaRPr/>
              </a:p>
            </p:txBody>
          </p:sp>
          <p:sp>
            <p:nvSpPr>
              <p:cNvPr id="218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肺结节的影像学诊断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2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23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肺结节的实验室检查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24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肺结节的实验室检查主要包括血液检查、肿瘤标志物检测等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血液检查：可以了解患者的基本情况，如白细胞计数、血小板计数等，对于排除感染等因素有一定帮助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肿瘤标志物检测：如CEA、NSE等肿瘤标志物，对于评估肺结节的恶性风险有一定参考价值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肺结节的实验室检查结果需要结合影像学检查进行综合判断，以提高诊断准确性</a:t>
            </a:r>
            <a:endParaRPr/>
          </a:p>
        </p:txBody>
      </p:sp>
      <p:cxnSp>
        <p:nvCxnSpPr>
          <p:cNvPr id="225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6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8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肺结节的病理学检查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29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肺结节的病理学检查是确诊肺结节性质的金标准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肺结节活检：通过穿刺活检或手术活检获取肺结节组织进行病理学检查，可以明确肺结节的性质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肺结节切除术：对于高度怀疑为恶性的肺结节，可以进行肺结节切除术，切除后的组织进行病理学检查，明确诊断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肺结节的病理学检查结果对于制定治疗方案、判断预后具有重要意义</a:t>
            </a:r>
            <a:endParaRPr/>
          </a:p>
        </p:txBody>
      </p:sp>
      <p:cxnSp>
        <p:nvCxnSpPr>
          <p:cNvPr id="230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1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肺结节的护理方法与措施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2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肺结节患者需要戒烟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吸烟是肺结节的重要危险因素，戒烟有助于降低肺结节的发生风险和恶化速度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肺结节患者需要避免接触有害物质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避免长期暴露在空气污染、粉尘等有害环境中，减少肺结节的复发风险</a:t>
                </a:r>
                <a:endParaRPr/>
              </a:p>
            </p:txBody>
          </p:sp>
          <p:pic>
            <p:nvPicPr>
              <p:cNvPr id="21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肺结节患者需要保持良好的生活习惯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均衡饮食：摄入富含蛋白质、维生素、矿物质等营养成分的食物，增强身体免疫力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适当锻炼：进行适量的有氧运动，如散步、慢跑等，有助于改善肺功能</a:t>
                </a:r>
                <a:endParaRPr/>
              </a:p>
            </p:txBody>
          </p:sp>
          <p:pic>
            <p:nvPicPr>
              <p:cNvPr id="26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生活习惯的调整与改善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https://d.book118.com/928116143043006037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肺结节的护理方法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2024-09-17T02:02:15.880</cp:lastPrinted>
  <dcterms:created xsi:type="dcterms:W3CDTF">2024-09-16T18:02:15Z</dcterms:created>
  <dcterms:modified xsi:type="dcterms:W3CDTF">2024-09-16T18:02:17Z</dcterms:modified>
</cp:coreProperties>
</file>