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35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7ABEC-2B0C-452E-B9CA-47EC626191D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18089-3B8C-4691-BDE6-B6AD00E6F477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DE55-BD7B-401C-AA40-53BBCE2CBCE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18089-3B8C-4691-BDE6-B6AD00E6F47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18089-3B8C-4691-BDE6-B6AD00E6F47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18089-3B8C-4691-BDE6-B6AD00E6F47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18089-3B8C-4691-BDE6-B6AD00E6F47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18089-3B8C-4691-BDE6-B6AD00E6F47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18089-3B8C-4691-BDE6-B6AD00E6F47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D8400-793D-4AFB-92F8-60F53F26B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B79B44-3585-44BF-9DA7-100803041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9522BD-E2C4-46F3-8644-007F2EFF4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BC9096-21E9-425D-A5C6-02BD471C9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5EA727-2A4D-4987-8102-EC1B7CFCB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59B801-A424-4F45-B044-D8C138750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AD9164-6422-465A-8F76-89B3D1AD9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5E0F30-7728-47DD-B34A-8A6B0F0C2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D3AEAD-C97A-4AB0-BE8B-FCE40F5A1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6663E-A12C-4393-A0AA-85E6803C8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0A8D4B-88B7-432A-B4AC-2F06C07CC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1D54-5805-4D40-B801-1A331E8BC5D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62F9-7AAC-4EC2-8551-F74B0C7AC04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1D54-5805-4D40-B801-1A331E8BC5D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62F9-7AAC-4EC2-8551-F74B0C7AC04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2.png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image" Target="../media/image1.png" /><Relationship Id="rId9" Type="http://schemas.openxmlformats.org/officeDocument/2006/relationships/image" Target="file:///D:\qq&#25991;&#20214;\712321467\Image\C2C\Image2\%7b75232B38-A165-1FB7-499C-2E1C792CACB5%7d.png" TargetMode="Externa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DC1D54-5805-4D40-B801-1A331E8BC5D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9C62F9-7AAC-4EC2-8551-F74B0C7AC04A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5967" y="-2678035"/>
            <a:ext cx="6880067" cy="12192001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/>
          </a:p>
        </p:txBody>
      </p:sp>
      <p:pic>
        <p:nvPicPr>
          <p:cNvPr id="9" name="图片 1073743875" descr="学科网 zxxk.com"/>
          <p:cNvPicPr>
            <a:picLocks noChangeAspect="1"/>
          </p:cNvPicPr>
          <p:nvPr/>
        </p:nvPicPr>
        <p:blipFill>
          <a:blip r:embed="rId10" r:link="rId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Relationship Id="rId5" Type="http://schemas.openxmlformats.org/officeDocument/2006/relationships/tags" Target="../tags/tag1.xml" /><Relationship Id="rId6" Type="http://schemas.openxmlformats.org/officeDocument/2006/relationships/image" Target="../media/image4.png" /><Relationship Id="rId7" Type="http://schemas.openxmlformats.org/officeDocument/2006/relationships/image" Target="../media/image5.png" /><Relationship Id="rId8" Type="http://schemas.openxmlformats.org/officeDocument/2006/relationships/tags" Target="../tags/tag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Relationship Id="rId5" Type="http://schemas.openxmlformats.org/officeDocument/2006/relationships/tags" Target="../tags/tag3.xml" /><Relationship Id="rId6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Relationship Id="rId4" Type="http://schemas.openxmlformats.org/officeDocument/2006/relationships/tags" Target="../tags/tag6.xml" /><Relationship Id="rId5" Type="http://schemas.openxmlformats.org/officeDocument/2006/relationships/image" Target="../media/image7.jpeg" /><Relationship Id="rId6" Type="http://schemas.openxmlformats.org/officeDocument/2006/relationships/tags" Target="../tags/tag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tags" Target="../tags/tag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png" /><Relationship Id="rId4" Type="http://schemas.openxmlformats.org/officeDocument/2006/relationships/image" Target="../media/image6.png" /><Relationship Id="rId5" Type="http://schemas.openxmlformats.org/officeDocument/2006/relationships/tags" Target="../tags/tag9.xml" /><Relationship Id="rId6" Type="http://schemas.openxmlformats.org/officeDocument/2006/relationships/tags" Target="../tags/tag1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1.png" /><Relationship Id="rId11" Type="http://schemas.openxmlformats.org/officeDocument/2006/relationships/tags" Target="../tags/tag15.xml" /><Relationship Id="rId12" Type="http://schemas.openxmlformats.org/officeDocument/2006/relationships/tags" Target="../tags/tag16.xml" /><Relationship Id="rId13" Type="http://schemas.openxmlformats.org/officeDocument/2006/relationships/image" Target="../media/image12.png" /><Relationship Id="rId14" Type="http://schemas.openxmlformats.org/officeDocument/2006/relationships/tags" Target="../tags/tag17.xml" /><Relationship Id="rId15" Type="http://schemas.openxmlformats.org/officeDocument/2006/relationships/tags" Target="../tags/tag18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tags" Target="../tags/tag11.xml" /><Relationship Id="rId6" Type="http://schemas.openxmlformats.org/officeDocument/2006/relationships/image" Target="../media/image10.png" /><Relationship Id="rId7" Type="http://schemas.openxmlformats.org/officeDocument/2006/relationships/tags" Target="../tags/tag12.xml" /><Relationship Id="rId8" Type="http://schemas.openxmlformats.org/officeDocument/2006/relationships/tags" Target="../tags/tag13.xml" /><Relationship Id="rId9" Type="http://schemas.openxmlformats.org/officeDocument/2006/relationships/tags" Target="../tags/tag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.xml" /><Relationship Id="rId11" Type="http://schemas.openxmlformats.org/officeDocument/2006/relationships/image" Target="../media/image17.png" /><Relationship Id="rId12" Type="http://schemas.openxmlformats.org/officeDocument/2006/relationships/tags" Target="../tags/tag23.xml" /><Relationship Id="rId13" Type="http://schemas.openxmlformats.org/officeDocument/2006/relationships/tags" Target="../tags/tag24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3.png" /><Relationship Id="rId4" Type="http://schemas.openxmlformats.org/officeDocument/2006/relationships/tags" Target="../tags/tag19.xml" /><Relationship Id="rId5" Type="http://schemas.openxmlformats.org/officeDocument/2006/relationships/image" Target="../media/image14.png" /><Relationship Id="rId6" Type="http://schemas.openxmlformats.org/officeDocument/2006/relationships/tags" Target="../tags/tag20.xml" /><Relationship Id="rId7" Type="http://schemas.openxmlformats.org/officeDocument/2006/relationships/image" Target="../media/image15.png" /><Relationship Id="rId8" Type="http://schemas.openxmlformats.org/officeDocument/2006/relationships/tags" Target="../tags/tag21.xml" /><Relationship Id="rId9" Type="http://schemas.openxmlformats.org/officeDocument/2006/relationships/image" Target="../media/image1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25.xml" /><Relationship Id="rId4" Type="http://schemas.openxmlformats.org/officeDocument/2006/relationships/image" Target="../media/image9.png" /><Relationship Id="rId5" Type="http://schemas.openxmlformats.org/officeDocument/2006/relationships/tags" Target="../tags/tag26.xml" /><Relationship Id="rId6" Type="http://schemas.openxmlformats.org/officeDocument/2006/relationships/image" Target="../media/image18.png" /><Relationship Id="rId7" Type="http://schemas.openxmlformats.org/officeDocument/2006/relationships/tags" Target="../tags/tag27.xml" /><Relationship Id="rId8" Type="http://schemas.openxmlformats.org/officeDocument/2006/relationships/tags" Target="../tags/tag2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22.png" /><Relationship Id="rId11" Type="http://schemas.openxmlformats.org/officeDocument/2006/relationships/tags" Target="../tags/tag32.xml" /><Relationship Id="rId12" Type="http://schemas.openxmlformats.org/officeDocument/2006/relationships/image" Target="../media/image23.png" /><Relationship Id="rId13" Type="http://schemas.openxmlformats.org/officeDocument/2006/relationships/tags" Target="../tags/tag33.xml" /><Relationship Id="rId14" Type="http://schemas.openxmlformats.org/officeDocument/2006/relationships/tags" Target="../tags/tag34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8.png" /><Relationship Id="rId4" Type="http://schemas.openxmlformats.org/officeDocument/2006/relationships/image" Target="../media/image19.png" /><Relationship Id="rId5" Type="http://schemas.openxmlformats.org/officeDocument/2006/relationships/tags" Target="../tags/tag29.xml" /><Relationship Id="rId6" Type="http://schemas.openxmlformats.org/officeDocument/2006/relationships/image" Target="../media/image20.png" /><Relationship Id="rId7" Type="http://schemas.openxmlformats.org/officeDocument/2006/relationships/tags" Target="../tags/tag30.xml" /><Relationship Id="rId8" Type="http://schemas.openxmlformats.org/officeDocument/2006/relationships/image" Target="../media/image21.png" /><Relationship Id="rId9" Type="http://schemas.openxmlformats.org/officeDocument/2006/relationships/tags" Target="../tags/tag3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1712104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2"/>
            <a:ext cx="6858001" cy="121920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590" y="-822960"/>
            <a:ext cx="10713720" cy="71862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33098" y="-236081"/>
            <a:ext cx="1996261" cy="121920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84801"/>
            <a:ext cx="4544782" cy="659484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05076" y="3823972"/>
            <a:ext cx="6432551" cy="58356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苏教版五年级科学</a:t>
            </a:r>
            <a:endParaRPr kumimoji="1" lang="zh-CN" altLang="en-US" sz="3200" b="1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80" name="文本框 6"/>
          <p:cNvSpPr txBox="1"/>
          <p:nvPr/>
        </p:nvSpPr>
        <p:spPr>
          <a:xfrm>
            <a:off x="1197610" y="2046923"/>
            <a:ext cx="8413750" cy="11988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zh-CN" sz="7200" b="1">
                <a:ln w="19050">
                  <a:noFill/>
                  <a:prstDash val="solid"/>
                </a:ln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蛋壳与薄壳结构</a:t>
            </a:r>
            <a:endParaRPr lang="zh-CN" altLang="zh-CN" sz="7200" b="1">
              <a:ln w="19050">
                <a:noFill/>
                <a:prstDash val="solid"/>
              </a:ln>
              <a:latin typeface="思源黑体 CN Bold" panose="020b0800000000000000" pitchFamily="34" charset="-122"/>
              <a:ea typeface="思源黑体 CN Bold" panose="020b0800000000000000" pitchFamily="34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2"/>
            <a:ext cx="6858001" cy="121920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5" y="-440974"/>
            <a:ext cx="11626969" cy="7118815"/>
          </a:xfrm>
          <a:prstGeom prst="rect">
            <a:avLst/>
          </a:prstGeom>
        </p:spPr>
      </p:pic>
      <p:sp>
        <p:nvSpPr>
          <p:cNvPr id="72" name="文本框 48"/>
          <p:cNvSpPr txBox="1">
            <a:spLocks noChangeArrowheads="1"/>
          </p:cNvSpPr>
          <p:nvPr/>
        </p:nvSpPr>
        <p:spPr bwMode="auto">
          <a:xfrm>
            <a:off x="2997835" y="2419350"/>
            <a:ext cx="7120255" cy="82994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i="0" u="none" strike="noStrike" kern="0" cap="none" spc="60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尝试用握、戳、承重等方式破坏蛋壳，直观感受蛋壳的稳固</a:t>
            </a:r>
            <a:endParaRPr kumimoji="1" lang="zh-CN" altLang="en-US" sz="2400" i="0" u="none" strike="noStrike" kern="0" cap="none" spc="60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文本框 11"/>
          <p:cNvSpPr txBox="1"/>
          <p:nvPr/>
        </p:nvSpPr>
        <p:spPr bwMode="auto">
          <a:xfrm>
            <a:off x="5320030" y="1724025"/>
            <a:ext cx="1910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  <a:endParaRPr kumimoji="0" lang="zh-CN" altLang="en-US" sz="2800" b="1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2294940" y="2541677"/>
            <a:ext cx="528838" cy="494725"/>
          </a:xfrm>
          <a:prstGeom prst="rect">
            <a:avLst/>
          </a:prstGeom>
          <a:solidFill>
            <a:srgbClr val="FFA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羽辰体-谷力 W05" panose="02020400000000000000" pitchFamily="18" charset="-122"/>
              <a:ea typeface="仓耳羽辰体-谷力 W05" panose="02020400000000000000" pitchFamily="18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229107" y="2541591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2304465" y="4236350"/>
            <a:ext cx="528838" cy="494725"/>
          </a:xfrm>
          <a:prstGeom prst="rect">
            <a:avLst/>
          </a:prstGeom>
          <a:solidFill>
            <a:srgbClr val="FFA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羽辰体-谷力 W05" panose="02020400000000000000" pitchFamily="18" charset="-122"/>
              <a:ea typeface="仓耳羽辰体-谷力 W05" panose="02020400000000000000" pitchFamily="18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2229107" y="4236264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03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2304458" y="3388767"/>
            <a:ext cx="528838" cy="494725"/>
          </a:xfrm>
          <a:prstGeom prst="rect">
            <a:avLst/>
          </a:prstGeom>
          <a:solidFill>
            <a:srgbClr val="FFA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羽辰体-谷力 W05" panose="02020400000000000000" pitchFamily="18" charset="-122"/>
              <a:ea typeface="仓耳羽辰体-谷力 W05" panose="02020400000000000000" pitchFamily="18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229735" y="3388681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02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2997835" y="3423285"/>
            <a:ext cx="7120255" cy="46037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对比蛋壳和拱形，找出两者之间的关联</a:t>
            </a:r>
            <a:endParaRPr kumimoji="0" lang="zh-CN" altLang="en-US" sz="24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4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97835" y="4271010"/>
            <a:ext cx="7120255" cy="46037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algn="l" defTabSz="684530" rtl="0" eaLnBrk="1" fontAlgn="base" latinLnBrk="0" hangingPunct="1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了解拱结构、薄壳结构在建筑等领域的应用</a:t>
            </a:r>
            <a:endParaRPr kumimoji="0" lang="zh-CN" altLang="en-US" sz="24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2"/>
            <a:ext cx="6858001" cy="12192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63" y="-663482"/>
            <a:ext cx="8127679" cy="616185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115185" y="2591435"/>
            <a:ext cx="46335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站酷庆科黄油体" panose="02000803000000020004" charset="-122"/>
                <a:sym typeface="微软雅黑 Light" panose="020b0502040204020203" pitchFamily="34" charset="-122"/>
              </a:rPr>
              <a:t>新知导入</a:t>
            </a:r>
            <a:endParaRPr kumimoji="0" lang="zh-CN" altLang="en-US" sz="7200" b="1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站酷庆科黄油体" panose="02000803000000020004" charset="-122"/>
              <a:sym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15095" y="1305424"/>
            <a:ext cx="3692037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7C117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5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站酷庆科黄油体" panose="02000803000000020004" charset="-122"/>
                <a:sym typeface="微软雅黑 Light" panose="020b0502040204020203" pitchFamily="34" charset="-122"/>
              </a:rPr>
              <a:t>01</a:t>
            </a:r>
            <a:endParaRPr kumimoji="0" lang="en-US" altLang="zh-CN" sz="5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站酷庆科黄油体" panose="02000803000000020004" charset="-122"/>
              <a:sym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19800" y="2201503"/>
            <a:ext cx="682625" cy="76200"/>
          </a:xfrm>
          <a:prstGeom prst="rect">
            <a:avLst/>
          </a:prstGeom>
          <a:solidFill>
            <a:srgbClr val="FFC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羽辰体-谷力 W05" panose="02020400000000000000" pitchFamily="18" charset="-122"/>
              <a:ea typeface="仓耳羽辰体-谷力 W05" panose="02020400000000000000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97868" y="-225286"/>
            <a:ext cx="1996261" cy="1219200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225" y="841441"/>
            <a:ext cx="4603490" cy="6680037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AutoShape 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892" name="AutoShape 4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8925" y="241300"/>
            <a:ext cx="160909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新知导入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288925" y="1272540"/>
            <a:ext cx="11132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l">
              <a:buFont typeface="Wingdings" panose="05000000000000000000" pitchFamily="2" charset="2"/>
              <a:buChar char="u"/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105号-简雅黑" panose="00000500000000000000" pitchFamily="2" charset="-122"/>
              </a:rPr>
              <a:t>说起鸡蛋你能想到什么？</a:t>
            </a:r>
            <a:endParaRPr lang="zh-CN" altLang="en-US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105号-简雅黑" panose="00000500000000000000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9382" t="22321" r="31223" b="13781"/>
          <a:stretch>
            <a:fillRect/>
          </a:stretch>
        </p:blipFill>
        <p:spPr>
          <a:xfrm>
            <a:off x="1284605" y="2906395"/>
            <a:ext cx="3560445" cy="2463165"/>
          </a:xfrm>
          <a:prstGeom prst="ellipse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27580" y="4789805"/>
            <a:ext cx="16744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鸡蛋容易碎</a:t>
            </a:r>
            <a:endParaRPr lang="zh-CN" altLang="en-US" sz="2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7235825" y="2997200"/>
            <a:ext cx="3771900" cy="247904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5" name="文本框 3"/>
          <p:cNvSpPr txBox="1"/>
          <p:nvPr/>
        </p:nvSpPr>
        <p:spPr>
          <a:xfrm>
            <a:off x="288925" y="1794510"/>
            <a:ext cx="11132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l">
              <a:buFont typeface="Wingdings" panose="05000000000000000000" pitchFamily="2" charset="2"/>
              <a:buChar char="u"/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105号-简雅黑" panose="00000500000000000000" pitchFamily="2" charset="-122"/>
              </a:rPr>
              <a:t>母鸡孵蛋为什么不怕弄碎鸡蛋呢？</a:t>
            </a:r>
            <a:endParaRPr lang="zh-CN" altLang="en-US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105号-简雅黑" panose="00000500000000000000" pitchFamily="2" charset="-122"/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2"/>
            <a:ext cx="6858001" cy="12192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63" y="-663482"/>
            <a:ext cx="8127679" cy="616185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115185" y="2591435"/>
            <a:ext cx="46335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站酷庆科黄油体" panose="02000803000000020004" charset="-122"/>
                <a:sym typeface="微软雅黑 Light" panose="020b0502040204020203" pitchFamily="34" charset="-122"/>
              </a:rPr>
              <a:t>探究新知</a:t>
            </a:r>
            <a:endParaRPr kumimoji="0" lang="zh-CN" altLang="en-US" sz="7200" b="1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站酷庆科黄油体" panose="02000803000000020004" charset="-122"/>
              <a:sym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50655" y="1279389"/>
            <a:ext cx="3692037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7C117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5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站酷庆科黄油体" panose="02000803000000020004" charset="-122"/>
                <a:sym typeface="微软雅黑 Light" panose="020b0502040204020203" pitchFamily="34" charset="-122"/>
              </a:rPr>
              <a:t>02</a:t>
            </a:r>
            <a:endParaRPr kumimoji="0" lang="en-US" altLang="zh-CN" sz="5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站酷庆科黄油体" panose="02000803000000020004" charset="-122"/>
              <a:sym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19800" y="2201503"/>
            <a:ext cx="682625" cy="76200"/>
          </a:xfrm>
          <a:prstGeom prst="rect">
            <a:avLst/>
          </a:prstGeom>
          <a:solidFill>
            <a:srgbClr val="FFC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羽辰体-谷力 W05" panose="02020400000000000000" pitchFamily="18" charset="-122"/>
              <a:ea typeface="仓耳羽辰体-谷力 W05" panose="02020400000000000000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97868" y="-225286"/>
            <a:ext cx="1996261" cy="1219200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225" y="841441"/>
            <a:ext cx="4603490" cy="6680037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AutoShape 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892" name="AutoShape 4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8925" y="241300"/>
            <a:ext cx="160909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探究新知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Object 504"/>
          <p:cNvSpPr txBox="1"/>
          <p:nvPr/>
        </p:nvSpPr>
        <p:spPr>
          <a:xfrm>
            <a:off x="1176655" y="1078230"/>
            <a:ext cx="4411345" cy="4432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3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研究蛋壳精妙之处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image 120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7700" y="6096000"/>
            <a:ext cx="914400" cy="927100"/>
          </a:xfrm>
          <a:prstGeom prst="rect">
            <a:avLst/>
          </a:prstGeom>
        </p:spPr>
      </p:pic>
      <p:pic>
        <p:nvPicPr>
          <p:cNvPr id="30" name="image 120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700" y="6223000"/>
            <a:ext cx="914400" cy="927100"/>
          </a:xfrm>
          <a:prstGeom prst="rect">
            <a:avLst/>
          </a:prstGeom>
        </p:spPr>
      </p:pic>
      <p:sp>
        <p:nvSpPr>
          <p:cNvPr id="77" name="文本框 76"/>
          <p:cNvSpPr txBox="1"/>
          <p:nvPr/>
        </p:nvSpPr>
        <p:spPr>
          <a:xfrm>
            <a:off x="350777" y="1077281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50570" y="1051967"/>
            <a:ext cx="528838" cy="494725"/>
          </a:xfrm>
          <a:prstGeom prst="rect">
            <a:avLst/>
          </a:prstGeom>
          <a:solidFill>
            <a:srgbClr val="FFA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羽辰体-谷力 W05" panose="02020400000000000000" pitchFamily="18" charset="-122"/>
              <a:ea typeface="仓耳羽辰体-谷力 W05" panose="02020400000000000000" pitchFamily="18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89182" y="1060136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29382" t="22321" r="31223" b="13781"/>
          <a:stretch>
            <a:fillRect/>
          </a:stretch>
        </p:blipFill>
        <p:spPr>
          <a:xfrm>
            <a:off x="1316990" y="2875915"/>
            <a:ext cx="3711575" cy="2567940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34150" y="2263775"/>
            <a:ext cx="3787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观察并描述鸡蛋壳的特点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88000" y="3429000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鸡蛋呈椭球形，外表光滑， 表面有细微的气孔，内部有一层薄膜。鸡蛋壳的主要成分是碳酸钙，并不坚硬致密。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AutoShape 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892" name="AutoShape 4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8925" y="241300"/>
            <a:ext cx="160909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探究新知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9" name="image 120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7700" y="6096000"/>
            <a:ext cx="914400" cy="927100"/>
          </a:xfrm>
          <a:prstGeom prst="rect">
            <a:avLst/>
          </a:prstGeom>
        </p:spPr>
      </p:pic>
      <p:pic>
        <p:nvPicPr>
          <p:cNvPr id="30" name="image 120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700" y="6223000"/>
            <a:ext cx="914400" cy="927100"/>
          </a:xfrm>
          <a:prstGeom prst="rect">
            <a:avLst/>
          </a:prstGeom>
        </p:spPr>
      </p:pic>
      <p:sp>
        <p:nvSpPr>
          <p:cNvPr id="77" name="文本框 76"/>
          <p:cNvSpPr txBox="1"/>
          <p:nvPr/>
        </p:nvSpPr>
        <p:spPr>
          <a:xfrm>
            <a:off x="350777" y="1077281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2530" y="2425700"/>
            <a:ext cx="2946400" cy="2475865"/>
          </a:xfrm>
          <a:prstGeom prst="ellipse">
            <a:avLst/>
          </a:prstGeom>
        </p:spPr>
      </p:pic>
      <p:pic>
        <p:nvPicPr>
          <p:cNvPr id="69641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r="54001"/>
          <a:stretch>
            <a:fillRect/>
          </a:stretch>
        </p:blipFill>
        <p:spPr>
          <a:xfrm>
            <a:off x="688975" y="1184593"/>
            <a:ext cx="4038600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5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/>
          <a:srcRect l="46078"/>
          <a:stretch>
            <a:fillRect/>
          </a:stretch>
        </p:blipFill>
        <p:spPr>
          <a:xfrm>
            <a:off x="6667500" y="1184593"/>
            <a:ext cx="4733925" cy="8207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5"/>
          <p:cNvGrpSpPr/>
          <p:nvPr/>
        </p:nvGrpSpPr>
        <p:grpSpPr>
          <a:xfrm>
            <a:off x="6647180" y="2176780"/>
            <a:ext cx="1967865" cy="3090545"/>
            <a:chOff x="5425" y="3063"/>
            <a:chExt cx="3146" cy="6698"/>
          </a:xfrm>
        </p:grpSpPr>
        <p:sp>
          <p:nvSpPr>
            <p:cNvPr id="12" name="对角圆角矩形 11"/>
            <p:cNvSpPr/>
            <p:nvPr>
              <p:custDataLst>
                <p:tags r:id="rId9"/>
              </p:custDataLst>
            </p:nvPr>
          </p:nvSpPr>
          <p:spPr>
            <a:xfrm>
              <a:off x="5425" y="3063"/>
              <a:ext cx="3146" cy="6698"/>
            </a:xfrm>
            <a:prstGeom prst="round2DiagRect">
              <a:avLst/>
            </a:prstGeom>
            <a:solidFill>
              <a:schemeClr val="accent5">
                <a:lumMod val="20000"/>
                <a:lumOff val="80000"/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100647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71702" name="图片 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rcRect b="5515"/>
            <a:stretch>
              <a:fillRect/>
            </a:stretch>
          </p:blipFill>
          <p:spPr>
            <a:xfrm>
              <a:off x="5602" y="3215"/>
              <a:ext cx="2829" cy="634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3" name="组合 17"/>
          <p:cNvGrpSpPr/>
          <p:nvPr/>
        </p:nvGrpSpPr>
        <p:grpSpPr>
          <a:xfrm>
            <a:off x="9117330" y="2176145"/>
            <a:ext cx="2035175" cy="3115945"/>
            <a:chOff x="9713" y="3063"/>
            <a:chExt cx="3204" cy="6698"/>
          </a:xfrm>
        </p:grpSpPr>
        <p:sp>
          <p:nvSpPr>
            <p:cNvPr id="15" name="对角圆角矩形 14"/>
            <p:cNvSpPr/>
            <p:nvPr>
              <p:custDataLst>
                <p:tags r:id="rId12"/>
              </p:custDataLst>
            </p:nvPr>
          </p:nvSpPr>
          <p:spPr>
            <a:xfrm>
              <a:off x="9713" y="3063"/>
              <a:ext cx="3204" cy="6698"/>
            </a:xfrm>
            <a:prstGeom prst="round2DiagRect">
              <a:avLst/>
            </a:prstGeom>
            <a:solidFill>
              <a:schemeClr val="accent5">
                <a:lumMod val="20000"/>
                <a:lumOff val="80000"/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100647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71700" name="图片 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/>
            <a:srcRect b="6023"/>
            <a:stretch>
              <a:fillRect/>
            </a:stretch>
          </p:blipFill>
          <p:spPr>
            <a:xfrm>
              <a:off x="9909" y="3214"/>
              <a:ext cx="2840" cy="634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文本框 13"/>
          <p:cNvSpPr txBox="1"/>
          <p:nvPr/>
        </p:nvSpPr>
        <p:spPr>
          <a:xfrm>
            <a:off x="1828165" y="5697220"/>
            <a:ext cx="16744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不易握碎</a:t>
            </a:r>
            <a:endParaRPr lang="zh-CN" altLang="en-US" sz="2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42225" y="5697220"/>
            <a:ext cx="28359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右侧不容易被戳破</a:t>
            </a:r>
            <a:endParaRPr lang="zh-CN" altLang="en-US" sz="2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AutoShape 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892" name="AutoShape 4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8925" y="241300"/>
            <a:ext cx="160909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探究新知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50777" y="1077281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0664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r="-737"/>
          <a:stretch>
            <a:fillRect/>
          </a:stretch>
        </p:blipFill>
        <p:spPr>
          <a:xfrm>
            <a:off x="3486150" y="1125538"/>
            <a:ext cx="5638800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8045" y="2084388"/>
            <a:ext cx="2617788" cy="18859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7"/>
          <p:cNvGrpSpPr/>
          <p:nvPr/>
        </p:nvGrpSpPr>
        <p:grpSpPr>
          <a:xfrm>
            <a:off x="868045" y="3956050"/>
            <a:ext cx="2617788" cy="2511425"/>
            <a:chOff x="7880" y="4606"/>
            <a:chExt cx="4124" cy="3953"/>
          </a:xfrm>
        </p:grpSpPr>
        <p:pic>
          <p:nvPicPr>
            <p:cNvPr id="10" name="图片 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7880" y="4606"/>
              <a:ext cx="4125" cy="29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图片 9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7880" y="7555"/>
              <a:ext cx="4125" cy="100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文本框 11"/>
          <p:cNvSpPr txBox="1"/>
          <p:nvPr/>
        </p:nvSpPr>
        <p:spPr>
          <a:xfrm>
            <a:off x="4361180" y="2914650"/>
            <a:ext cx="63817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 4 枚鸡蛋立在桌面上（每枚鸡蛋的上下两端用塑料瓶盖固定），在上面放一块平板，再在平板上逐个加放重物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180" name="图片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308908" y="5083175"/>
            <a:ext cx="1273175" cy="1481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云形 12"/>
          <p:cNvSpPr/>
          <p:nvPr/>
        </p:nvSpPr>
        <p:spPr>
          <a:xfrm>
            <a:off x="7907655" y="4138295"/>
            <a:ext cx="2519680" cy="1704975"/>
          </a:xfrm>
          <a:prstGeom prst="clou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l"/>
            <a:r>
              <a:rPr lang="zh-CN" altLang="en-US"/>
              <a:t>蛋壳为什么能承受这么大的压力？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AutoShape 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892" name="AutoShape 4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8925" y="241300"/>
            <a:ext cx="160909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探究新知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50777" y="1077281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35"/>
          <p:cNvSpPr/>
          <p:nvPr>
            <p:custDataLst>
              <p:tags r:id="rId3"/>
            </p:custDataLst>
          </p:nvPr>
        </p:nvSpPr>
        <p:spPr>
          <a:xfrm>
            <a:off x="4511040" y="984885"/>
            <a:ext cx="3378200" cy="52197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蛋壳的秘密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2530" y="1918970"/>
            <a:ext cx="2515870" cy="2114550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337945" y="4033520"/>
            <a:ext cx="3711575" cy="1666240"/>
          </a:xfrm>
          <a:prstGeom prst="round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507990" y="2416810"/>
            <a:ext cx="609600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鸡蛋是椭球形的，用手握鸡蛋时，手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部施加的压力能被蛋壳外凸的曲面分 散，所以鸡蛋不易握 碎。 此外，蛋壳内附着的一层富有弹性的薄膜所产生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的预应力，能拉紧整个蛋壳，增加了蛋壳的抗压能力。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AutoShape 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892" name="AutoShape 4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8925" y="241300"/>
            <a:ext cx="160909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探究新知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Object 504"/>
          <p:cNvSpPr txBox="1"/>
          <p:nvPr/>
        </p:nvSpPr>
        <p:spPr>
          <a:xfrm>
            <a:off x="1176655" y="1078230"/>
            <a:ext cx="5240655" cy="4432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3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了解拱结构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image 120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7700" y="6096000"/>
            <a:ext cx="914400" cy="927100"/>
          </a:xfrm>
          <a:prstGeom prst="rect">
            <a:avLst/>
          </a:prstGeom>
        </p:spPr>
      </p:pic>
      <p:pic>
        <p:nvPicPr>
          <p:cNvPr id="30" name="image 120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700" y="6223000"/>
            <a:ext cx="914400" cy="927100"/>
          </a:xfrm>
          <a:prstGeom prst="rect">
            <a:avLst/>
          </a:prstGeom>
        </p:spPr>
      </p:pic>
      <p:sp>
        <p:nvSpPr>
          <p:cNvPr id="77" name="文本框 76"/>
          <p:cNvSpPr txBox="1"/>
          <p:nvPr/>
        </p:nvSpPr>
        <p:spPr>
          <a:xfrm>
            <a:off x="350777" y="1077281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50570" y="1051967"/>
            <a:ext cx="528838" cy="494725"/>
          </a:xfrm>
          <a:prstGeom prst="rect">
            <a:avLst/>
          </a:prstGeom>
          <a:solidFill>
            <a:srgbClr val="FFA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羽辰体-谷力 W05" panose="02020400000000000000" pitchFamily="18" charset="-122"/>
              <a:ea typeface="仓耳羽辰体-谷力 W05" panose="02020400000000000000" pitchFamily="18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89182" y="1060136"/>
            <a:ext cx="66048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02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00655" y="1836420"/>
            <a:ext cx="6668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在蛋壳上画一条线，这条线是什么形状的？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595" t="5828" r="2429" b="1849"/>
          <a:stretch>
            <a:fillRect/>
          </a:stretch>
        </p:blipFill>
        <p:spPr>
          <a:xfrm>
            <a:off x="1898015" y="3106420"/>
            <a:ext cx="2586990" cy="2566035"/>
          </a:xfrm>
          <a:prstGeom prst="ellipse">
            <a:avLst/>
          </a:prstGeom>
        </p:spPr>
      </p:pic>
      <p:grpSp>
        <p:nvGrpSpPr>
          <p:cNvPr id="72713" name="组合 25"/>
          <p:cNvGrpSpPr/>
          <p:nvPr/>
        </p:nvGrpSpPr>
        <p:grpSpPr>
          <a:xfrm>
            <a:off x="6304915" y="3472180"/>
            <a:ext cx="4092575" cy="1800225"/>
            <a:chOff x="8245" y="5183"/>
            <a:chExt cx="5296" cy="2130"/>
          </a:xfrm>
        </p:grpSpPr>
        <p:pic>
          <p:nvPicPr>
            <p:cNvPr id="72715" name="图片 1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0375" y="5513"/>
              <a:ext cx="2130" cy="1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2716" name="图片 1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8245" y="5513"/>
              <a:ext cx="2130" cy="1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2717" name="图片 21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8246" y="5183"/>
              <a:ext cx="5295" cy="36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2718" name="图片 2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2475" y="5513"/>
              <a:ext cx="1065" cy="18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任意多边形 11"/>
          <p:cNvSpPr/>
          <p:nvPr/>
        </p:nvSpPr>
        <p:spPr>
          <a:xfrm>
            <a:off x="2700655" y="4079240"/>
            <a:ext cx="1149985" cy="226695"/>
          </a:xfrm>
          <a:custGeom>
            <a:gdLst>
              <a:gd name="connisteX0" fmla="*/ 0 w 1150242"/>
              <a:gd name="connsiteY0" fmla="*/ 226423 h 226423"/>
              <a:gd name="connisteX1" fmla="*/ 588010 w 1150242"/>
              <a:gd name="connsiteY1" fmla="*/ 363 h 226423"/>
              <a:gd name="connisteX2" fmla="*/ 1086485 w 1150242"/>
              <a:gd name="connsiteY2" fmla="*/ 181338 h 226423"/>
              <a:gd name="connisteX3" fmla="*/ 1131570 w 1150242"/>
              <a:gd name="connsiteY3" fmla="*/ 166098 h 226423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50242" h="226423">
                <a:moveTo>
                  <a:pt x="0" y="226423"/>
                </a:moveTo>
                <a:cubicBezTo>
                  <a:pt x="107315" y="177528"/>
                  <a:pt x="370840" y="9253"/>
                  <a:pt x="588010" y="363"/>
                </a:cubicBezTo>
                <a:cubicBezTo>
                  <a:pt x="805180" y="-8527"/>
                  <a:pt x="977900" y="148318"/>
                  <a:pt x="1086485" y="181338"/>
                </a:cubicBezTo>
                <a:cubicBezTo>
                  <a:pt x="1195070" y="214358"/>
                  <a:pt x="1132205" y="172448"/>
                  <a:pt x="1131570" y="166098"/>
                </a:cubicBezTo>
              </a:path>
            </a:pathLst>
          </a:cu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9775" y="5732780"/>
            <a:ext cx="107124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这条线是拱形，蛋壳曲面可以看成由无数的拱形拼接而成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4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https://d.book118.com/928117121046006033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11317,&quot;width&quot;:16872}"/>
</p:tagLst>
</file>

<file path=ppt/tags/tag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MODEL_TYPE" val="cover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SPECIAL_SOURCE" val="bdnull"/>
</p:tagLst>
</file>

<file path=ppt/tags/tag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6.xml><?xml version="1.0" encoding="utf-8"?>
<p:tagLst xmlns:p="http://schemas.openxmlformats.org/presentationml/2006/main">
  <p:tag name="KSO_WM_UNIT_PLACING_PICTURE_USER_VIEWPORT" val="{&quot;height&quot;:5662,&quot;width&quot;:14233}"/>
</p:tagLst>
</file>

<file path=ppt/tags/tag7.xml><?xml version="1.0" encoding="utf-8"?>
<p:tagLst xmlns:p="http://schemas.openxmlformats.org/presentationml/2006/main">
  <p:tag name="KSO_WM_SPECIAL_SOURCE" val="bdnull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9.xml><?xml version="1.0" encoding="utf-8"?>
<p:tagLst xmlns:p="http://schemas.openxmlformats.org/presentationml/2006/main">
  <p:tag name="KSO_WM_BEAUTIFY_FLAG" val=""/>
  <p:tag name="KSO_WM_UNIT_PLACING_PICTURE_USER_VIEWPORT" val="{&quot;height&quot;:5662,&quot;width&quot;:14233}"/>
</p:tagLst>
</file>

<file path=ppt/tags/tag10.xml><?xml version="1.0" encoding="utf-8"?>
<p:tagLst xmlns:p="http://schemas.openxmlformats.org/presentationml/2006/main">
  <p:tag name="KSO_WM_SPECIAL_SOURCE" val="bdnull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SPECIAL_SOURCE" val="bdnull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UNIT_PLACING_PICTURE_USER_VIEWPORT" val="{&quot;height&quot;:2332.5007874015746,&quot;width&quot;:2005}"/>
</p:tagLst>
</file>

<file path=ppt/tags/tag24.xml><?xml version="1.0" encoding="utf-8"?>
<p:tagLst xmlns:p="http://schemas.openxmlformats.org/presentationml/2006/main">
  <p:tag name="KSO_WM_SPECIAL_SOURCE" val="bdnull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SPECIAL_SOURCE" val="bdnull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SPECIAL_SOURCE" val="bdnull"/>
</p:tagLst>
</file>

<file path=ppt/tags/tag3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8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7">
      <vt:lpstr>Arial</vt:lpstr>
      <vt:lpstr>Calibri</vt:lpstr>
      <vt:lpstr>等线 Light</vt:lpstr>
      <vt:lpstr>等线</vt:lpstr>
      <vt:lpstr>宋体</vt:lpstr>
      <vt:lpstr>微软雅黑</vt:lpstr>
      <vt:lpstr>思源黑体 CN Bold</vt:lpstr>
      <vt:lpstr>Calibri Light</vt:lpstr>
      <vt:lpstr>华文细黑</vt:lpstr>
      <vt:lpstr>仓耳羽辰体-谷力 W05</vt:lpstr>
      <vt:lpstr>站酷庆科黄油体</vt:lpstr>
      <vt:lpstr>微软雅黑 Light</vt:lpstr>
      <vt:lpstr>黑体</vt:lpstr>
      <vt:lpstr>Wingdings</vt:lpstr>
      <vt:lpstr>字魂105号-简雅黑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2024-09-11T07:16:15.464</cp:lastPrinted>
  <dcterms:created xsi:type="dcterms:W3CDTF">2024-09-10T23:16:15Z</dcterms:created>
  <dcterms:modified xsi:type="dcterms:W3CDTF">2024-09-10T23:16:17Z</dcterms:modified>
</cp:coreProperties>
</file>