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JVBWV+GMKNNW+ArialMT"/>
      <p:regular r:id="rId15"/>
    </p:embeddedFont>
    <p:embeddedFont>
      <p:font typeface="VCEBHG+MS-UIGothic"/>
      <p:regular r:id="rId16"/>
    </p:embeddedFont>
    <p:embeddedFont>
      <p:font typeface="CJVSTF+KCTFTA+MicrosoftYaHei"/>
      <p:regular r:id="rId17"/>
    </p:embeddedFont>
    <p:embeddedFont>
      <p:font typeface="OAHUJS+UCJMME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14ED0-1FC8-4E93-A22F-CDEB0AD8A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89D7E-7741-40FF-BA8F-2DAB3707E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948CB-50B5-48AD-BE25-E9777E55B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6B2CB-C170-456E-A615-86B5FAA7F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3EBA33-8DFB-4F97-9D65-DD9356023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5E789-A113-4886-AB72-457CBF708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AACF7A-DA1B-423F-B160-739E84F8A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1EAFB-809B-4116-A7AD-4CC48CFDF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5CE85-8EBA-4921-9C92-FFC377D9A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FFA5D-AB4A-4339-A057-D5C4DB64E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2EF88-D671-4B72-AD17-9E9E44C16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100513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JVBWV+GMKNNW+ArialMT"/>
                <a:cs typeface="JJVBWV+GMKNNW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VCEBHG+MS-UIGothic"/>
                <a:cs typeface="VCEBHG+MS-UIGothic"/>
              </a:rPr>
              <a:t>公司背景介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CJVSTF+KCTFTA+MicrosoftYaHei"/>
                <a:cs typeface="CJVSTF+KCTFTA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3404686" cy="24297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JVBWV+GMKNNW+ArialMT"/>
                <a:cs typeface="JJVBWV+GMKNNW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00BEA8"/>
                </a:solidFill>
                <a:latin typeface="VCEBHG+MS-UIGothic"/>
                <a:cs typeface="VCEBHG+MS-UIGothic"/>
              </a:rPr>
              <a:t>效管理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EA8"/>
                </a:solidFill>
                <a:latin typeface="VCEBHG+MS-UIGothic"/>
                <a:cs typeface="VCEBHG+MS-UIGothic"/>
              </a:rPr>
              <a:t>状分析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JVBWV+GMKNNW+ArialMT"/>
                <a:cs typeface="JJVBWV+GMKNNW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VCEBHG+MS-UIGothic"/>
                <a:cs typeface="VCEBHG+MS-UIGothic"/>
              </a:rPr>
              <a:t>改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00BEA8"/>
                </a:solidFill>
                <a:latin typeface="VCEBHG+MS-UIGothic"/>
                <a:cs typeface="VCEBHG+MS-UIGothic"/>
              </a:rPr>
              <a:t>方案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00BEA8"/>
                </a:solidFill>
                <a:latin typeface="VCEBHG+MS-UIGothic"/>
                <a:cs typeface="VCEBHG+MS-UIGothic"/>
              </a:rPr>
              <a:t>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EA8"/>
                </a:solidFill>
                <a:latin typeface="VCEBHG+MS-UIGothic"/>
                <a:cs typeface="VCEBHG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JVBWV+GMKNNW+ArialMT"/>
                <a:cs typeface="JJVBWV+GMKNNW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EA8"/>
                </a:solidFill>
                <a:latin typeface="VCEBHG+MS-UIGothic"/>
                <a:cs typeface="VCEBHG+MS-UIGothic"/>
              </a:rPr>
              <a:t>施效果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BEA8"/>
                </a:solidFill>
                <a:latin typeface="VCEBHG+MS-UIGothic"/>
                <a:cs typeface="VCEBHG+MS-UIGothic"/>
              </a:rPr>
              <a:t>估与反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JVBWV+GMKNNW+ArialMT"/>
                <a:cs typeface="JJVBWV+GMKNNW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00BEA8"/>
                </a:solidFill>
                <a:latin typeface="VCEBHG+MS-UIGothic"/>
                <a:cs typeface="VCEBHG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CEBHG+MS-UIGothic"/>
                <a:cs typeface="VCEBHG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OAHUJS+UCJMME+MicrosoftYaHei-Bold"/>
                <a:cs typeface="OAHUJS+UCJMM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VCEBHG+MS-UIGothic"/>
                <a:cs typeface="VCEBHG+MS-UIGothic"/>
              </a:rPr>
              <a:t>公司背景介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CEBHG+MS-UIGothic"/>
                <a:cs typeface="VCEBHG+MS-UIGothic"/>
              </a:rPr>
              <a:t>公司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EA8"/>
                </a:solidFill>
                <a:latin typeface="VCEBHG+MS-UIGothic"/>
                <a:cs typeface="VCEBHG+MS-UIGothic"/>
              </a:rPr>
              <a:t>展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EA8"/>
                </a:solidFill>
                <a:latin typeface="VCEBHG+MS-UIGothic"/>
                <a:cs typeface="VCEBHG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AHUJS+UCJMME+MicrosoftYaHei-Bold"/>
                <a:cs typeface="OAHUJS+UCJMM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AHUJS+UCJMME+MicrosoftYaHei-Bold"/>
                <a:cs typeface="OAHUJS+UCJMM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AHUJS+UCJMME+MicrosoftYaHei-Bold"/>
                <a:cs typeface="OAHUJS+UCJMM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VCEBHG+MS-UIGothic"/>
                <a:cs typeface="VCEBHG+MS-UIGothic"/>
              </a:rPr>
              <a:t>初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创阶</a:t>
            </a:r>
            <a:r>
              <a:rPr sz="2000">
                <a:solidFill>
                  <a:srgbClr val="00BEA8"/>
                </a:solidFill>
                <a:latin typeface="VCEBHG+MS-UIGothic"/>
                <a:cs typeface="VCEBHG+MS-UIGothic"/>
              </a:rPr>
              <a:t>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VCEBHG+MS-UIGothic"/>
                <a:cs typeface="VCEBHG+MS-UIGothic"/>
              </a:rPr>
              <a:t>成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长阶</a:t>
            </a:r>
            <a:r>
              <a:rPr sz="2000">
                <a:solidFill>
                  <a:srgbClr val="00BEA8"/>
                </a:solidFill>
                <a:latin typeface="VCEBHG+MS-UIGothic"/>
                <a:cs typeface="VCEBHG+MS-UIGothic"/>
              </a:rPr>
              <a:t>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VCEBHG+MS-UIGothic"/>
                <a:cs typeface="VCEBHG+MS-UIGothic"/>
              </a:rPr>
              <a:t>成熟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00BEA8"/>
                </a:solidFill>
                <a:latin typeface="VCEBHG+MS-UIGothic"/>
                <a:cs typeface="VCEBHG+MS-UIGothic"/>
              </a:rPr>
              <a:t>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CEBHG+MS-UIGothic"/>
                <a:cs typeface="VCEBHG+MS-UIGothic"/>
              </a:rPr>
              <a:t>公司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00BEA8"/>
                </a:solidFill>
                <a:latin typeface="VCEBHG+MS-UIGothic"/>
                <a:cs typeface="VCEBHG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CEBHG+MS-UIGothic"/>
                <a:cs typeface="VCEBHG+MS-UIGothic"/>
              </a:rPr>
              <a:t>董事会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642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总经</a:t>
            </a:r>
            <a:r>
              <a:rPr sz="2000">
                <a:solidFill>
                  <a:srgbClr val="FFFFFF"/>
                </a:solidFill>
                <a:latin typeface="VCEBHG+MS-UIGothic"/>
                <a:cs typeface="VCEBHG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2000" spc="25">
                <a:solidFill>
                  <a:srgbClr val="FFFFFF"/>
                </a:solidFill>
                <a:latin typeface="VCEBHG+MS-UIGothic"/>
                <a:cs typeface="VCEBHG+MS-UIGothic"/>
              </a:rPr>
              <a:t>部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VCEBHG+MS-UIGothic"/>
                <a:cs typeface="VCEBHG+MS-UIGothic"/>
              </a:rPr>
              <a:t>技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FFF"/>
                </a:solidFill>
                <a:latin typeface="VCEBHG+MS-UIGothic"/>
                <a:cs typeface="VCEBHG+MS-UIGothic"/>
              </a:rPr>
              <a:t>支持部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件研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部、咨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部、市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部等，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各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开展。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公司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略决策和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督管理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568065" y="51826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公司日常运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和管理。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257665" y="51826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提供技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和支持服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VCEBHG+MS-UIGothic"/>
                <a:cs typeface="VCEBH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CEBHG+MS-UIGothic"/>
                <a:cs typeface="VCEBHG+MS-UIGothic"/>
              </a:rPr>
              <a:t>公司文化和价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JVSTF+KCTFTA+MicrosoftYaHei"/>
                <a:cs typeface="CJVSTF+KCTFT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JVSTF+KCTFTA+MicrosoftYaHei"/>
                <a:cs typeface="CJVSTF+KCTFT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JVSTF+KCTFTA+MicrosoftYaHei"/>
                <a:cs typeface="CJVSTF+KCTFT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JVSTF+KCTFTA+MicrosoftYaHei"/>
                <a:cs typeface="CJVSTF+KCTFT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创</a:t>
            </a:r>
            <a:r>
              <a:rPr sz="1550">
                <a:solidFill>
                  <a:srgbClr val="00BEA8"/>
                </a:solidFill>
                <a:latin typeface="VCEBHG+MS-UIGothic"/>
                <a:cs typeface="VCEBHG+MS-UIGothic"/>
              </a:rPr>
              <a:t>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VCEBHG+MS-UIGothic"/>
                <a:cs typeface="VCEBHG+MS-UIGothic"/>
              </a:rPr>
              <a:t>合作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VCEBHG+MS-UIGothic"/>
                <a:cs typeface="VCEBHG+MS-UIGothic"/>
              </a:rPr>
              <a:t>客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00BEA8"/>
                </a:solidFill>
                <a:latin typeface="VCEBHG+MS-UIGothic"/>
                <a:cs typeface="VCEBHG+MS-UIGothic"/>
              </a:rPr>
              <a:t>至上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诚</a:t>
            </a:r>
            <a:r>
              <a:rPr sz="1550">
                <a:solidFill>
                  <a:srgbClr val="00BEA8"/>
                </a:solidFill>
                <a:latin typeface="VCEBHG+MS-UIGothic"/>
                <a:cs typeface="VCEBHG+MS-UIGothic"/>
              </a:rPr>
              <a:t>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OAHUJS+UCJMME+MicrosoftYaHei-Bold"/>
                <a:cs typeface="OAHUJS+UCJMM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4500">
                <a:solidFill>
                  <a:srgbClr val="FFFFFF"/>
                </a:solidFill>
                <a:latin typeface="VCEBHG+MS-UIGothic"/>
                <a:cs typeface="VCEBHG+MS-UIGothic"/>
              </a:rPr>
              <a:t>效管理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4500">
                <a:solidFill>
                  <a:srgbClr val="FFFFFF"/>
                </a:solidFill>
                <a:latin typeface="VCEBHG+MS-UIGothic"/>
                <a:cs typeface="VCEBHG+MS-UIGothic"/>
              </a:rPr>
              <a:t>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EA8"/>
                </a:solidFill>
                <a:latin typeface="VCEBHG+MS-UIGothic"/>
                <a:cs typeface="VCEBHG+MS-UIGothic"/>
              </a:rPr>
              <a:t>有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00BEA8"/>
                </a:solidFill>
                <a:latin typeface="VCEBHG+MS-UIGothic"/>
                <a:cs typeface="VCEBHG+MS-UIGothic"/>
              </a:rPr>
              <a:t>效管理体系介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VCEBHG+MS-UIGothic"/>
                <a:cs typeface="VCEBHG+MS-UIGothic"/>
              </a:rPr>
              <a:t>目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标设</a:t>
            </a:r>
            <a:r>
              <a:rPr sz="1550">
                <a:solidFill>
                  <a:srgbClr val="00BEA8"/>
                </a:solidFill>
                <a:latin typeface="VCEBHG+MS-UIGothic"/>
                <a:cs typeface="VCEBHG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VCEBHG+MS-UIGothic"/>
                <a:cs typeface="VCEBHG+MS-UIGothic"/>
              </a:rPr>
              <a:t>考核方式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CEBHG+MS-UIGothic"/>
                <a:cs typeface="VCEBH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VCEBHG+MS-UIGothic"/>
                <a:cs typeface="VCEBHG+MS-UIGothic"/>
              </a:rPr>
              <a:t>考核周期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奖</a:t>
            </a:r>
            <a:r>
              <a:rPr sz="1550" spc="25">
                <a:solidFill>
                  <a:srgbClr val="00BEA8"/>
                </a:solidFill>
                <a:latin typeface="VCEBHG+MS-UIGothic"/>
                <a:cs typeface="VCEBHG+MS-UIGothic"/>
              </a:rPr>
              <a:t>励机制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00BEA8"/>
                </a:solidFill>
                <a:latin typeface="VCEBHG+MS-UIGothic"/>
                <a:cs typeface="VCEBHG+MS-UIGothic"/>
              </a:rPr>
              <a:t>效管理存在的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CEBHG+MS-UIGothic"/>
                <a:cs typeface="VCEBHG+MS-UIGothic"/>
              </a:rPr>
              <a:t>目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标设</a:t>
            </a:r>
            <a:r>
              <a:rPr sz="2300" spc="25">
                <a:solidFill>
                  <a:srgbClr val="00BEA8"/>
                </a:solidFill>
                <a:latin typeface="VCEBHG+MS-UIGothic"/>
                <a:cs typeface="VCEBHG+MS-UIGothic"/>
              </a:rPr>
              <a:t>定不合理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CEBHG+MS-UIGothic"/>
                <a:cs typeface="VCEBHG+MS-UIGothic"/>
              </a:rPr>
              <a:t>考核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00BEA8"/>
                </a:solidFill>
                <a:latin typeface="VCEBHG+MS-UIGothic"/>
                <a:cs typeface="VCEBHG+MS-UIGothic"/>
              </a:rPr>
              <a:t>程不透明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奖</a:t>
            </a:r>
            <a:r>
              <a:rPr sz="2300" spc="25">
                <a:solidFill>
                  <a:srgbClr val="00BEA8"/>
                </a:solidFill>
                <a:latin typeface="VCEBHG+MS-UIGothic"/>
                <a:cs typeface="VCEBHG+MS-UIGothic"/>
              </a:rPr>
              <a:t>励机制不公平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问题产</a:t>
            </a:r>
            <a:r>
              <a:rPr sz="3000">
                <a:solidFill>
                  <a:srgbClr val="00BEA8"/>
                </a:solidFill>
                <a:latin typeface="VCEBHG+MS-UIGothic"/>
                <a:cs typeface="VCEBHG+MS-UIGothic"/>
              </a:rPr>
              <a:t>生的原因分析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00BEA8"/>
                </a:solidFill>
                <a:latin typeface="VCEBHG+MS-UIGothic"/>
                <a:cs typeface="VCEBHG+MS-UIGothic"/>
              </a:rPr>
              <a:t>文化影响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CEBHG+MS-UIGothic"/>
                <a:cs typeface="VCEBHG+MS-UIGothic"/>
              </a:rPr>
              <a:t>缺乏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00BEA8"/>
                </a:solidFill>
                <a:latin typeface="VCEBHG+MS-UIGothic"/>
                <a:cs typeface="VCEBHG+MS-UIGothic"/>
              </a:rPr>
              <a:t>培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VCEBHG+MS-UIGothic"/>
                <a:cs typeface="VCEBHG+MS-UIGothic"/>
              </a:rPr>
              <a:t>制度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执</a:t>
            </a:r>
            <a:r>
              <a:rPr sz="2300" spc="23">
                <a:solidFill>
                  <a:srgbClr val="00BEA8"/>
                </a:solidFill>
                <a:latin typeface="VCEBHG+MS-UIGothic"/>
                <a:cs typeface="VCEBHG+MS-UIGothic"/>
              </a:rPr>
              <a:t>行不力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https://d.book118.com/928121005132006046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JJVBWV+GMKNNW+ArialMT</vt:lpstr>
      <vt:lpstr>Times New Roman</vt:lpstr>
      <vt:lpstr>VCEBHG+MS-UIGothic</vt:lpstr>
      <vt:lpstr>SimSun</vt:lpstr>
      <vt:lpstr>CJVSTF+KCTFTA+MicrosoftYaHei</vt:lpstr>
      <vt:lpstr>OAHUJS+UCJMME+MicrosoftYaHei-Bold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2024-09-27T21:52:43.563</cp:lastPrinted>
  <dcterms:created xsi:type="dcterms:W3CDTF">2024-09-27T13:52:43Z</dcterms:created>
  <dcterms:modified xsi:type="dcterms:W3CDTF">2024-09-27T13:52:44Z</dcterms:modified>
</cp:coreProperties>
</file>