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1" r:id="rId14"/>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tags" Target="tags/tag1.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89DA1410-19AA-47B7-9B58-3977165AC6A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EF65537-73A1-4E5F-9876-5BC68A1B447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3359B8EA-2887-4EFF-834D-9EFC8E922AB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67F22821-FE92-4E06-AE12-08AB845C8AA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BEE53869-9F1F-469F-AE2C-C64EBD493554}"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C07AFE11-8859-4999-AC7C-F0AC8C263611}"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DB868069-51BF-4FD1-AA09-6E5FC769434E}"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4821471-7433-4073-9E98-BA6CE4ABA4F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8FDC79A-DEE7-4A67-AF0D-E596F068A28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61584D4-7534-4DEF-8D7E-B6F3BFC3159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A01BBF9-6C7F-491C-86E1-AA91133751D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8.jpeg" /><Relationship Id="rId5"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13.jpeg" /><Relationship Id="rId4" Type="http://schemas.openxmlformats.org/officeDocument/2006/relationships/image" Target="../media/image14.jpeg" /><Relationship Id="rId5"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6.jpeg" /><Relationship Id="rId3"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2812600005400604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989199" y="1872544"/>
            <a:ext cx="6402705" cy="1977390"/>
          </a:xfrm>
          <a:prstGeom prst="rect">
            <a:avLst/>
          </a:prstGeom>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4950" b="1">
                <a:solidFill>
                  <a:srgbClr val="1B1B1B">
                    <a:alpha val="100000"/>
                  </a:srgbClr>
                </a:solidFill>
                <a:latin typeface="Microsoft Yahei"/>
                <a:ea typeface="Microsoft Yahei"/>
                <a:cs typeface="Microsoft Yahei"/>
              </a:rPr>
              <a:t>肿瘤患者排便异常护理</a:t>
            </a:r>
          </a:p>
        </p:txBody>
      </p:sp>
      <p:sp>
        <p:nvSpPr>
          <p:cNvPr id="3" name="AutoShape 3"/>
          <p:cNvSpPr/>
          <p:nvPr/>
        </p:nvSpPr>
        <p:spPr>
          <a:xfrm>
            <a:off x="3887301" y="4906518"/>
            <a:ext cx="2473866"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800">
                <a:solidFill>
                  <a:srgbClr val="1B1B1B">
                    <a:alpha val="100000"/>
                  </a:srgbClr>
                </a:solidFill>
                <a:latin typeface="Microsoft Yahei"/>
                <a:ea typeface="Microsoft Yahei"/>
                <a:cs typeface="Microsoft Yahei"/>
              </a:rPr>
              <a:t>汇报人：文小库</a:t>
            </a:r>
            <a:endParaRPr lang="en-US" sz="1100"/>
          </a:p>
        </p:txBody>
      </p:sp>
      <p:sp>
        <p:nvSpPr>
          <p:cNvPr id="4" name="AutoShape 4"/>
          <p:cNvSpPr/>
          <p:nvPr/>
        </p:nvSpPr>
        <p:spPr>
          <a:xfrm>
            <a:off x="6497278" y="4906518"/>
            <a:ext cx="2419908"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800">
                <a:solidFill>
                  <a:srgbClr val="1B1B1B">
                    <a:alpha val="100000"/>
                  </a:srgbClr>
                </a:solidFill>
                <a:latin typeface="Microsoft Yahei"/>
                <a:ea typeface="Microsoft Yahei"/>
                <a:cs typeface="Microsoft Yahei"/>
              </a:rPr>
              <a:t>2024-01-14</a:t>
            </a:r>
            <a:endParaRPr lang="en-US" sz="1100"/>
          </a:p>
        </p:txBody>
      </p:sp>
      <p:sp>
        <p:nvSpPr>
          <p:cNvPr id="5" name="AutoShape 5"/>
          <p:cNvSpPr/>
          <p:nvPr/>
        </p:nvSpPr>
        <p:spPr>
          <a:xfrm>
            <a:off x="240326" y="276691"/>
            <a:ext cx="1591602" cy="419156"/>
          </a:xfrm>
          <a:prstGeom prst="rect">
            <a:avLst/>
          </a:prstGeom>
          <a:noFill/>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200" b="1">
                <a:solidFill>
                  <a:srgbClr val="FFFFFF">
                    <a:alpha val="100000"/>
                  </a:srgbClr>
                </a:solidFill>
                <a:latin typeface="Microsoft Yahei"/>
                <a:ea typeface="Microsoft Yahei"/>
                <a:cs typeface="Microsoft Yahei"/>
              </a:rPr>
              <a:t>2023-2026</a:t>
            </a:r>
            <a:endParaRPr lang="en-US" sz="1100"/>
          </a:p>
        </p:txBody>
      </p:sp>
      <p:sp>
        <p:nvSpPr>
          <p:cNvPr id="6" name="TextBox 6"/>
          <p:cNvSpPr txBox="1"/>
          <p:nvPr/>
        </p:nvSpPr>
        <p:spPr>
          <a:xfrm>
            <a:off x="2275078" y="276691"/>
            <a:ext cx="1326473" cy="386715"/>
          </a:xfrm>
          <a:prstGeom prst="rect">
            <a:avLst/>
          </a:prstGeom>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1800" b="1">
                <a:solidFill>
                  <a:schemeClr val="accent1">
                    <a:alpha val="100000"/>
                  </a:schemeClr>
                </a:solidFill>
                <a:latin typeface="Microsoft Yahei"/>
                <a:ea typeface="Microsoft Yahei"/>
                <a:cs typeface="Microsoft Yahei"/>
              </a:rPr>
              <a:t>ONE</a:t>
            </a:r>
          </a:p>
        </p:txBody>
      </p:sp>
      <p:sp>
        <p:nvSpPr>
          <p:cNvPr id="7" name="TextBox 7"/>
          <p:cNvSpPr txBox="1"/>
          <p:nvPr/>
        </p:nvSpPr>
        <p:spPr>
          <a:xfrm>
            <a:off x="9727882" y="229066"/>
            <a:ext cx="1944455" cy="483574"/>
          </a:xfrm>
          <a:prstGeom prst="rect">
            <a:avLst/>
          </a:prstGeom>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1800" b="1">
                <a:solidFill>
                  <a:schemeClr val="accent1">
                    <a:alpha val="100000"/>
                  </a:schemeClr>
                </a:solidFill>
                <a:latin typeface="Microsoft Yahei"/>
                <a:ea typeface="Microsoft Yahei"/>
                <a:cs typeface="Microsoft Yahei"/>
              </a:rPr>
              <a:t>KEEP VIEW</a:t>
            </a:r>
          </a:p>
        </p:txBody>
      </p:sp>
      <p:sp>
        <p:nvSpPr>
          <p:cNvPr id="8" name="AutoShape 8"/>
          <p:cNvSpPr/>
          <p:nvPr/>
        </p:nvSpPr>
        <p:spPr>
          <a:xfrm>
            <a:off x="1634706" y="6115727"/>
            <a:ext cx="2473866"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200">
                <a:solidFill>
                  <a:srgbClr val="FFFFFF">
                    <a:alpha val="100000"/>
                  </a:srgbClr>
                </a:solidFill>
                <a:latin typeface="Microsoft Yahei"/>
                <a:ea typeface="Microsoft Yahei"/>
                <a:cs typeface="Microsoft Yahei"/>
              </a:rPr>
              <a:t>REPORTING</a:t>
            </a:r>
            <a:endParaRPr lang="en-US" sz="1100"/>
          </a:p>
        </p:txBody>
      </p:sp>
      <p:sp>
        <p:nvSpPr>
          <p:cNvPr id="9" name="AutoShape 9"/>
          <p:cNvSpPr/>
          <p:nvPr/>
        </p:nvSpPr>
        <p:spPr>
          <a:xfrm>
            <a:off x="8181391" y="6099640"/>
            <a:ext cx="3351690"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1200">
                <a:solidFill>
                  <a:srgbClr val="FFFFFF">
                    <a:alpha val="100000"/>
                  </a:srgbClr>
                </a:solidFill>
                <a:latin typeface="Microsoft Yahei"/>
                <a:ea typeface="Microsoft Yahei"/>
                <a:cs typeface="Microsoft Yahei"/>
              </a:rPr>
              <a:t>https://wenku.baidu.com</a:t>
            </a:r>
            <a:endParaRPr lang="en-US" sz="1100"/>
          </a:p>
        </p:txBody>
      </p:sp>
      <p:sp>
        <p:nvSpPr>
          <p:cNvPr id="10" name="TextBox 10"/>
          <p:cNvSpPr txBox="1"/>
          <p:nvPr/>
        </p:nvSpPr>
        <p:spPr>
          <a:xfrm rot="5400000">
            <a:off x="-676021" y="2093383"/>
            <a:ext cx="2164080" cy="291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1200">
                <a:solidFill>
                  <a:srgbClr val="000000">
                    <a:alpha val="100000"/>
                  </a:srgbClr>
                </a:solidFill>
                <a:latin typeface="Microsoft Yahei"/>
                <a:ea typeface="Microsoft Yahei"/>
                <a:cs typeface="Microsoft Yahei"/>
              </a:rPr>
              <a:t>WENKU DESIGN</a:t>
            </a:r>
          </a:p>
        </p:txBody>
      </p:sp>
      <p:sp>
        <p:nvSpPr>
          <p:cNvPr id="11" name="TextBox 11"/>
          <p:cNvSpPr txBox="1"/>
          <p:nvPr/>
        </p:nvSpPr>
        <p:spPr>
          <a:xfrm rot="5400000">
            <a:off x="-676021" y="4473998"/>
            <a:ext cx="2164080" cy="291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1200">
                <a:solidFill>
                  <a:srgbClr val="000000">
                    <a:alpha val="100000"/>
                  </a:srgbClr>
                </a:solidFill>
                <a:latin typeface="Microsoft Yahei"/>
                <a:ea typeface="Microsoft Yahei"/>
                <a:cs typeface="Microsoft Yahei"/>
              </a:rPr>
              <a:t>WENKU DESIGN</a:t>
            </a:r>
          </a:p>
        </p:txBody>
      </p:sp>
      <p:sp>
        <p:nvSpPr>
          <p:cNvPr id="12" name="TextBox 12"/>
          <p:cNvSpPr txBox="1"/>
          <p:nvPr/>
        </p:nvSpPr>
        <p:spPr>
          <a:xfrm rot="5400000">
            <a:off x="10736030" y="1726811"/>
            <a:ext cx="2164080" cy="291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1200">
                <a:solidFill>
                  <a:srgbClr val="000000">
                    <a:alpha val="100000"/>
                  </a:srgbClr>
                </a:solidFill>
                <a:latin typeface="Microsoft Yahei"/>
                <a:ea typeface="Microsoft Yahei"/>
                <a:cs typeface="Microsoft Yahei"/>
              </a:rPr>
              <a:t>WENKU DESIGN</a:t>
            </a:r>
          </a:p>
        </p:txBody>
      </p:sp>
      <p:sp>
        <p:nvSpPr>
          <p:cNvPr id="13" name="TextBox 13"/>
          <p:cNvSpPr txBox="1"/>
          <p:nvPr/>
        </p:nvSpPr>
        <p:spPr>
          <a:xfrm rot="5400000">
            <a:off x="10736030" y="4107427"/>
            <a:ext cx="2164080" cy="291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1200">
                <a:solidFill>
                  <a:srgbClr val="000000">
                    <a:alpha val="100000"/>
                  </a:srgbClr>
                </a:solidFill>
                <a:latin typeface="Microsoft Yahei"/>
                <a:ea typeface="Microsoft Yahei"/>
                <a:cs typeface="Microsoft Yahei"/>
              </a:rPr>
              <a:t>WENKU DESIGN</a:t>
            </a:r>
          </a:p>
        </p:txBody>
      </p:sp>
      <p:sp>
        <p:nvSpPr>
          <p:cNvPr id="14" name="TextBox 14"/>
          <p:cNvSpPr txBox="1"/>
          <p:nvPr/>
        </p:nvSpPr>
        <p:spPr>
          <a:xfrm rot="5400000">
            <a:off x="10736030" y="6555761"/>
            <a:ext cx="2164080" cy="291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1200">
                <a:solidFill>
                  <a:srgbClr val="000000">
                    <a:alpha val="100000"/>
                  </a:srgbClr>
                </a:solidFill>
                <a:latin typeface="Microsoft Yahei"/>
                <a:ea typeface="Microsoft Yahei"/>
                <a:cs typeface="Microsoft Yahei"/>
              </a:rPr>
              <a:t>WENKU </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1838194" y="2335530"/>
            <a:ext cx="906780" cy="2186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700" b="1">
                <a:solidFill>
                  <a:schemeClr val="dk1">
                    <a:alpha val="100000"/>
                  </a:schemeClr>
                </a:solidFill>
                <a:latin typeface="Microsoft Yahei"/>
                <a:ea typeface="Microsoft Yahei"/>
                <a:cs typeface="Microsoft Yahei"/>
              </a:rPr>
              <a:t>目</a:t>
            </a:r>
          </a:p>
          <a:p>
            <a:pPr algn="ctr">
              <a:lnSpc>
                <a:spcPct val="112000"/>
              </a:lnSpc>
            </a:pPr>
            <a:r>
              <a:rPr lang="en-US" sz="5700" b="1">
                <a:solidFill>
                  <a:schemeClr val="dk1">
                    <a:alpha val="100000"/>
                  </a:schemeClr>
                </a:solidFill>
                <a:latin typeface="Microsoft Yahei"/>
                <a:ea typeface="Microsoft Yahei"/>
                <a:cs typeface="Microsoft Yahei"/>
              </a:rPr>
              <a:t>录</a:t>
            </a:r>
          </a:p>
        </p:txBody>
      </p:sp>
      <p:sp>
        <p:nvSpPr>
          <p:cNvPr id="4" name="TextBox 4"/>
          <p:cNvSpPr txBox="1"/>
          <p:nvPr/>
        </p:nvSpPr>
        <p:spPr>
          <a:xfrm rot="5400000">
            <a:off x="767584" y="3307080"/>
            <a:ext cx="1859280" cy="281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375"/>
              </a:spcBef>
            </a:pPr>
            <a:r>
              <a:rPr lang="en-US" sz="1350" b="1">
                <a:solidFill>
                  <a:schemeClr val="dk1">
                    <a:alpha val="100000"/>
                  </a:schemeClr>
                </a:solidFill>
                <a:latin typeface="Microsoft Yahei"/>
                <a:ea typeface="Microsoft Yahei"/>
                <a:cs typeface="Microsoft Yahei"/>
              </a:rPr>
              <a:t>CATALOGUE</a:t>
            </a:r>
          </a:p>
        </p:txBody>
      </p:sp>
      <p:sp>
        <p:nvSpPr>
          <p:cNvPr id="5" name="TextBox 5"/>
          <p:cNvSpPr txBox="1"/>
          <p:nvPr/>
        </p:nvSpPr>
        <p:spPr>
          <a:xfrm>
            <a:off x="4255707" y="1292542"/>
            <a:ext cx="7275309" cy="42729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20000"/>
              </a:lnSpc>
              <a:buFont typeface="Arial"/>
              <a:buChar char="•"/>
            </a:pPr>
            <a:r>
              <a:rPr lang="en-US" sz="2400" b="1">
                <a:solidFill>
                  <a:schemeClr val="dk1">
                    <a:alpha val="100000"/>
                  </a:schemeClr>
                </a:solidFill>
                <a:latin typeface="Microsoft Yahei"/>
                <a:ea typeface="Microsoft Yahei"/>
                <a:cs typeface="Microsoft Yahei"/>
              </a:rPr>
              <a:t>引言</a:t>
            </a:r>
          </a:p>
          <a:p>
            <a:pPr marL="203200" lvl="0" indent="-203200">
              <a:lnSpc>
                <a:spcPct val="120000"/>
              </a:lnSpc>
              <a:buFont typeface="Arial"/>
              <a:buChar char="•"/>
            </a:pPr>
            <a:r>
              <a:rPr lang="en-US" sz="2400" b="1">
                <a:solidFill>
                  <a:schemeClr val="dk1">
                    <a:alpha val="100000"/>
                  </a:schemeClr>
                </a:solidFill>
                <a:latin typeface="Microsoft Yahei"/>
                <a:ea typeface="Microsoft Yahei"/>
                <a:cs typeface="Microsoft Yahei"/>
              </a:rPr>
              <a:t>肿瘤患者排便异常的原因</a:t>
            </a:r>
          </a:p>
          <a:p>
            <a:pPr marL="203200" lvl="0" indent="-203200">
              <a:lnSpc>
                <a:spcPct val="120000"/>
              </a:lnSpc>
              <a:buFont typeface="Arial"/>
              <a:buChar char="•"/>
            </a:pPr>
            <a:r>
              <a:rPr lang="en-US" sz="2400" b="1">
                <a:solidFill>
                  <a:schemeClr val="dk1">
                    <a:alpha val="100000"/>
                  </a:schemeClr>
                </a:solidFill>
                <a:latin typeface="Microsoft Yahei"/>
                <a:ea typeface="Microsoft Yahei"/>
                <a:cs typeface="Microsoft Yahei"/>
              </a:rPr>
              <a:t>肿瘤患者排便异常的护理方法</a:t>
            </a:r>
          </a:p>
          <a:p>
            <a:pPr marL="203200" lvl="0" indent="-203200">
              <a:lnSpc>
                <a:spcPct val="120000"/>
              </a:lnSpc>
              <a:buFont typeface="Arial"/>
              <a:buChar char="•"/>
            </a:pPr>
            <a:r>
              <a:rPr lang="en-US" sz="2400" b="1">
                <a:solidFill>
                  <a:schemeClr val="dk1">
                    <a:alpha val="100000"/>
                  </a:schemeClr>
                </a:solidFill>
                <a:latin typeface="Microsoft Yahei"/>
                <a:ea typeface="Microsoft Yahei"/>
                <a:cs typeface="Microsoft Yahei"/>
              </a:rPr>
              <a:t>肿瘤患者排便异常的预防措施</a:t>
            </a:r>
          </a:p>
          <a:p>
            <a:pPr marL="203200" lvl="0" indent="-203200">
              <a:lnSpc>
                <a:spcPct val="120000"/>
              </a:lnSpc>
              <a:buFont typeface="Arial"/>
              <a:buChar char="•"/>
            </a:pPr>
            <a:r>
              <a:rPr lang="en-US" sz="2400" b="1">
                <a:solidFill>
                  <a:schemeClr val="dk1">
                    <a:alpha val="100000"/>
                  </a:schemeClr>
                </a:solidFill>
                <a:latin typeface="Microsoft Yahei"/>
                <a:ea typeface="Microsoft Yahei"/>
                <a:cs typeface="Microsoft Yahei"/>
              </a:rPr>
              <a:t>肿瘤患者排便异常的案例分享</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808922" y="3242247"/>
            <a:ext cx="6574155"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00" b="1">
                <a:solidFill>
                  <a:schemeClr val="dk1">
                    <a:alpha val="100000"/>
                  </a:schemeClr>
                </a:solidFill>
                <a:latin typeface="Microsoft Yahei"/>
                <a:ea typeface="Microsoft Yahei"/>
                <a:cs typeface="Microsoft Yahei"/>
              </a:rPr>
              <a:t>引言</a:t>
            </a:r>
          </a:p>
        </p:txBody>
      </p:sp>
      <p:sp>
        <p:nvSpPr>
          <p:cNvPr id="3" name="TextBox 3"/>
          <p:cNvSpPr txBox="1"/>
          <p:nvPr/>
        </p:nvSpPr>
        <p:spPr>
          <a:xfrm>
            <a:off x="3289579" y="1561960"/>
            <a:ext cx="2806421"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pPr>
            <a:r>
              <a:rPr lang="en-US" sz="5400" b="1">
                <a:solidFill>
                  <a:schemeClr val="dk1">
                    <a:alpha val="100000"/>
                  </a:schemeClr>
                </a:solidFill>
                <a:latin typeface="Microsoft Yahei"/>
                <a:ea typeface="Microsoft Yahei"/>
                <a:cs typeface="Microsoft Yahei"/>
              </a:rPr>
              <a:t>PART</a:t>
            </a:r>
          </a:p>
        </p:txBody>
      </p:sp>
      <p:sp>
        <p:nvSpPr>
          <p:cNvPr id="4" name="TextBox 4"/>
          <p:cNvSpPr txBox="1"/>
          <p:nvPr/>
        </p:nvSpPr>
        <p:spPr>
          <a:xfrm>
            <a:off x="5964661" y="1561960"/>
            <a:ext cx="2162556" cy="92964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r>
              <a:rPr lang="en-US" sz="5400" b="1">
                <a:solidFill>
                  <a:schemeClr val="dk1">
                    <a:alpha val="100000"/>
                  </a:schemeClr>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2500" r="12500"/>
          <a:stretch>
            <a:fillRect/>
          </a:stretch>
        </p:blipFill>
        <p:spPr>
          <a:xfrm>
            <a:off x="939482" y="1415327"/>
            <a:ext cx="4843295" cy="4843295"/>
          </a:xfrm>
          <a:prstGeom prst="roundRect">
            <a:avLst/>
          </a:prstGeom>
        </p:spPr>
      </p:pic>
      <p:sp>
        <p:nvSpPr>
          <p:cNvPr id="3" name="TextBox 3"/>
          <p:cNvSpPr txBox="1"/>
          <p:nvPr/>
        </p:nvSpPr>
        <p:spPr>
          <a:xfrm>
            <a:off x="6261748" y="1415327"/>
            <a:ext cx="4760228" cy="1524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肿瘤患者中，排便异常是一个常见的问题，由于疾病本身或治疗的影响，许多患者会出现肠道功能紊乱，导致排便异常。</a:t>
            </a:r>
          </a:p>
        </p:txBody>
      </p:sp>
      <p:sp>
        <p:nvSpPr>
          <p:cNvPr id="4" name="TextBox 4"/>
          <p:cNvSpPr txBox="1"/>
          <p:nvPr/>
        </p:nvSpPr>
        <p:spPr>
          <a:xfrm>
            <a:off x="6261748" y="3711304"/>
            <a:ext cx="4760228" cy="1524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排便异常不仅影响患者的身体健康，还对其心理和社会生活产生负面影响。因此，了解肿瘤患者排便异常的原因和护理方法对于提高患者的生活质量具有重要意义。</a:t>
            </a:r>
          </a:p>
        </p:txBody>
      </p:sp>
      <p:grpSp>
        <p:nvGrpSpPr>
          <p:cNvPr id="5" name="Group 5"/>
          <p:cNvGrpSpPr/>
          <p:nvPr/>
        </p:nvGrpSpPr>
        <p:grpSpPr>
          <a:xfrm>
            <a:off x="454963" y="93878"/>
            <a:ext cx="10641129" cy="914400"/>
            <a:chOff x="454963" y="93878"/>
            <a:chExt cx="10641129" cy="914400"/>
          </a:xfrm>
        </p:grpSpPr>
        <p:sp>
          <p:nvSpPr>
            <p:cNvPr id="6" name="AutoShape 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TextBox 2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肿瘤患者排便异常的普遍性</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2789747" y="1388509"/>
            <a:ext cx="8008040" cy="126796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3467252" y="1671934"/>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排便异常可能导致患者身体不适，如腹胀、腹痛、恶心和呕吐等，这些症状会影响患者的日常生活和工作。</a:t>
            </a:r>
          </a:p>
        </p:txBody>
      </p:sp>
      <p:sp>
        <p:nvSpPr>
          <p:cNvPr id="4" name="AutoShape 4"/>
          <p:cNvSpPr/>
          <p:nvPr/>
        </p:nvSpPr>
        <p:spPr>
          <a:xfrm>
            <a:off x="1491031" y="3030193"/>
            <a:ext cx="8008040" cy="126796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643863" y="3325809"/>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长期排便异常可能导致营养不良和水电解质失衡，进一步影响患者的康复和治疗效果。</a:t>
            </a:r>
          </a:p>
        </p:txBody>
      </p:sp>
      <p:pic>
        <p:nvPicPr>
          <p:cNvPr id="6" name="Picture 6"/>
          <p:cNvPicPr>
            <a:picLocks noChangeAspect="1"/>
          </p:cNvPicPr>
          <p:nvPr/>
        </p:nvPicPr>
        <p:blipFill>
          <a:blip r:embed="rId2"/>
          <a:srcRect t="13425" b="13425"/>
          <a:stretch>
            <a:fillRect/>
          </a:stretch>
        </p:blipFill>
        <p:spPr>
          <a:xfrm>
            <a:off x="539110" y="1388509"/>
            <a:ext cx="2256056" cy="1267968"/>
          </a:xfrm>
          <a:prstGeom prst="rect">
            <a:avLst/>
          </a:prstGeom>
        </p:spPr>
      </p:pic>
      <p:pic>
        <p:nvPicPr>
          <p:cNvPr id="7" name="Picture 7"/>
          <p:cNvPicPr>
            <a:picLocks noChangeAspect="1"/>
          </p:cNvPicPr>
          <p:nvPr/>
        </p:nvPicPr>
        <p:blipFill>
          <a:blip r:embed="rId3"/>
          <a:srcRect t="20728" b="20728"/>
          <a:stretch>
            <a:fillRect/>
          </a:stretch>
        </p:blipFill>
        <p:spPr>
          <a:xfrm>
            <a:off x="9486879" y="3030193"/>
            <a:ext cx="2256056" cy="1267968"/>
          </a:xfrm>
          <a:prstGeom prst="rect">
            <a:avLst/>
          </a:prstGeom>
        </p:spPr>
      </p:pic>
      <p:sp>
        <p:nvSpPr>
          <p:cNvPr id="8" name="AutoShape 8"/>
          <p:cNvSpPr/>
          <p:nvPr/>
        </p:nvSpPr>
        <p:spPr>
          <a:xfrm>
            <a:off x="2795409" y="4664094"/>
            <a:ext cx="8008040" cy="126796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3472914" y="4947518"/>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排便异常还会影响患者的心理健康，导致焦虑、抑郁和自卑等情绪问题，这些问题又会对患者的治疗和康复产生负面影响。</a:t>
            </a:r>
          </a:p>
        </p:txBody>
      </p:sp>
      <p:pic>
        <p:nvPicPr>
          <p:cNvPr id="10" name="Picture 10"/>
          <p:cNvPicPr>
            <a:picLocks noChangeAspect="1"/>
          </p:cNvPicPr>
          <p:nvPr/>
        </p:nvPicPr>
        <p:blipFill>
          <a:blip r:embed="rId4"/>
          <a:srcRect t="15938" b="15938"/>
          <a:stretch>
            <a:fillRect/>
          </a:stretch>
        </p:blipFill>
        <p:spPr>
          <a:xfrm>
            <a:off x="544772" y="4664094"/>
            <a:ext cx="2256056" cy="1267968"/>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排便异常对肿瘤患者生活质量的影响</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808922" y="3242247"/>
            <a:ext cx="6574155"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00" b="1">
                <a:solidFill>
                  <a:schemeClr val="dk1">
                    <a:alpha val="100000"/>
                  </a:schemeClr>
                </a:solidFill>
                <a:latin typeface="Microsoft Yahei"/>
                <a:ea typeface="Microsoft Yahei"/>
                <a:cs typeface="Microsoft Yahei"/>
              </a:rPr>
              <a:t>肿瘤患者排便异常的原因</a:t>
            </a:r>
          </a:p>
        </p:txBody>
      </p:sp>
      <p:sp>
        <p:nvSpPr>
          <p:cNvPr id="3" name="TextBox 3"/>
          <p:cNvSpPr txBox="1"/>
          <p:nvPr/>
        </p:nvSpPr>
        <p:spPr>
          <a:xfrm>
            <a:off x="3289579" y="1561960"/>
            <a:ext cx="2806421"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pPr>
            <a:r>
              <a:rPr lang="en-US" sz="5400" b="1">
                <a:solidFill>
                  <a:schemeClr val="dk1">
                    <a:alpha val="100000"/>
                  </a:schemeClr>
                </a:solidFill>
                <a:latin typeface="Microsoft Yahei"/>
                <a:ea typeface="Microsoft Yahei"/>
                <a:cs typeface="Microsoft Yahei"/>
              </a:rPr>
              <a:t>PART</a:t>
            </a:r>
          </a:p>
        </p:txBody>
      </p:sp>
      <p:sp>
        <p:nvSpPr>
          <p:cNvPr id="4" name="TextBox 4"/>
          <p:cNvSpPr txBox="1"/>
          <p:nvPr/>
        </p:nvSpPr>
        <p:spPr>
          <a:xfrm>
            <a:off x="5964661" y="1561960"/>
            <a:ext cx="2162556" cy="92964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r>
              <a:rPr lang="en-US" sz="5400" b="1">
                <a:solidFill>
                  <a:schemeClr val="dk1">
                    <a:alpha val="100000"/>
                  </a:schemeClr>
                </a:solidFill>
                <a:latin typeface="Microsoft Yahei"/>
                <a:ea typeface="Microsoft Yahei"/>
                <a:cs typeface="Microsoft Yahei"/>
              </a:rPr>
              <a:t>02</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肿瘤在肠道内生长，可能压迫肠道，导致肠道蠕动减缓，引发便秘。</a:t>
            </a:r>
          </a:p>
        </p:txBody>
      </p:sp>
      <p:pic>
        <p:nvPicPr>
          <p:cNvPr id="6" name="Picture 6"/>
          <p:cNvPicPr>
            <a:picLocks noChangeAspect="1"/>
          </p:cNvPicPr>
          <p:nvPr/>
        </p:nvPicPr>
        <p:blipFill>
          <a:blip r:embed="rId2"/>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肿瘤压迫肠道</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肿瘤可能阻塞肠道，导致食物残渣无法正常排出，引发便秘或肠梗阻。</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肿瘤阻塞肠道</a:t>
            </a:r>
          </a:p>
        </p:txBody>
      </p:sp>
      <p:pic>
        <p:nvPicPr>
          <p:cNvPr id="10" name="Picture 10"/>
          <p:cNvPicPr>
            <a:picLocks noChangeAspect="1"/>
          </p:cNvPicPr>
          <p:nvPr/>
        </p:nvPicPr>
        <p:blipFill>
          <a:blip r:embed="rId3"/>
          <a:srcRect t="167" b="167"/>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肿瘤可能影响肠道的消化功能，导致食物消化不完全，引发排便异常。</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肿瘤影响消化功能</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肿瘤本身的影响</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3841" r="23841"/>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23819" r="23819"/>
          <a:stretch>
            <a:fillRect/>
          </a:stretch>
        </p:blipFill>
        <p:spPr>
          <a:xfrm>
            <a:off x="5906739" y="1869245"/>
            <a:ext cx="2050689" cy="3916435"/>
          </a:xfrm>
          <a:prstGeom prst="rect">
            <a:avLst/>
          </a:prstGeom>
        </p:spPr>
      </p:pic>
      <p:pic>
        <p:nvPicPr>
          <p:cNvPr id="4" name="Picture 4"/>
          <p:cNvPicPr>
            <a:picLocks noChangeAspect="1"/>
          </p:cNvPicPr>
          <p:nvPr/>
        </p:nvPicPr>
        <p:blipFill>
          <a:blip r:embed="rId4"/>
          <a:srcRect l="32546" r="32546"/>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放射治疗可能引起肠道炎症和肠道黏膜损伤，导致肠道蠕动减缓和肠道分泌减少，引发便秘。</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放射治疗</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某些化疗药物可能引起肠道黏膜损伤和肠道炎症，导致肠道功能紊乱，引发腹泻、便秘等症状。</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化学治疗</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放化疗的影响</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药物副作用</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某些药物可能引起肠道功能紊乱，如抗生素、镇痛药等，导致排便异常。</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饮食不当</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饮食中纤维素摄入不足、水分摄入不足或过多等都可能影响肠道蠕动和排便。</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4453" r="4453"/>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药物与饮食的影响</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808922" y="3242247"/>
            <a:ext cx="6574155"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00" b="1">
                <a:solidFill>
                  <a:schemeClr val="dk1">
                    <a:alpha val="100000"/>
                  </a:schemeClr>
                </a:solidFill>
                <a:latin typeface="Microsoft Yahei"/>
                <a:ea typeface="Microsoft Yahei"/>
                <a:cs typeface="Microsoft Yahei"/>
              </a:rPr>
              <a:t>肿瘤患者排便异常的护理方法</a:t>
            </a:r>
          </a:p>
        </p:txBody>
      </p:sp>
      <p:sp>
        <p:nvSpPr>
          <p:cNvPr id="3" name="TextBox 3"/>
          <p:cNvSpPr txBox="1"/>
          <p:nvPr/>
        </p:nvSpPr>
        <p:spPr>
          <a:xfrm>
            <a:off x="3289579" y="1561960"/>
            <a:ext cx="2806421"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pPr>
            <a:r>
              <a:rPr lang="en-US" sz="5400" b="1">
                <a:solidFill>
                  <a:schemeClr val="dk1">
                    <a:alpha val="100000"/>
                  </a:schemeClr>
                </a:solidFill>
                <a:latin typeface="Microsoft Yahei"/>
                <a:ea typeface="Microsoft Yahei"/>
                <a:cs typeface="Microsoft Yahei"/>
              </a:rPr>
              <a:t>PART</a:t>
            </a:r>
          </a:p>
        </p:txBody>
      </p:sp>
      <p:sp>
        <p:nvSpPr>
          <p:cNvPr id="4" name="TextBox 4"/>
          <p:cNvSpPr txBox="1"/>
          <p:nvPr/>
        </p:nvSpPr>
        <p:spPr>
          <a:xfrm>
            <a:off x="5964661" y="1561960"/>
            <a:ext cx="2162556" cy="92964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r>
              <a:rPr lang="en-US" sz="5400" b="1">
                <a:solidFill>
                  <a:schemeClr val="dk1">
                    <a:alpha val="100000"/>
                  </a:schemeClr>
                </a:solidFill>
                <a:latin typeface="Microsoft Yahei"/>
                <a:ea typeface="Microsoft Yahei"/>
                <a:cs typeface="Microsoft Yahei"/>
              </a:rPr>
              <a:t>03</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5000" r="5000"/>
          <a:stretch>
            <a:fillRect/>
          </a:stretch>
        </p:blipFill>
        <p:spPr>
          <a:xfrm>
            <a:off x="4289936" y="1498289"/>
            <a:ext cx="3861422" cy="3861422"/>
          </a:xfrm>
          <a:prstGeom prst="diamond">
            <a:avLst/>
          </a:prstGeom>
        </p:spPr>
      </p:pic>
      <p:grpSp>
        <p:nvGrpSpPr>
          <p:cNvPr id="3" name="Group 3"/>
          <p:cNvGrpSpPr/>
          <p:nvPr/>
        </p:nvGrpSpPr>
        <p:grpSpPr>
          <a:xfrm>
            <a:off x="44972" y="1608799"/>
            <a:ext cx="5067193" cy="1224567"/>
            <a:chOff x="44972" y="1608799"/>
            <a:chExt cx="5067193" cy="1224567"/>
          </a:xfrm>
        </p:grpSpPr>
        <p:sp>
          <p:nvSpPr>
            <p:cNvPr id="4" name="AutoShape 4"/>
            <p:cNvSpPr/>
            <p:nvPr/>
          </p:nvSpPr>
          <p:spPr>
            <a:xfrm>
              <a:off x="4429413" y="1744054"/>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16800" y="213118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多吃蔬菜、水果、全谷类食物，以增加粪便体积，刺激肠道蠕动。</a:t>
              </a:r>
            </a:p>
          </p:txBody>
        </p:sp>
        <p:sp>
          <p:nvSpPr>
            <p:cNvPr id="6" name="TextBox 6"/>
            <p:cNvSpPr txBox="1"/>
            <p:nvPr/>
          </p:nvSpPr>
          <p:spPr>
            <a:xfrm>
              <a:off x="44972" y="160879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增加膳食纤维摄入</a:t>
              </a:r>
            </a:p>
          </p:txBody>
        </p:sp>
        <p:sp>
          <p:nvSpPr>
            <p:cNvPr id="7" name="Freeform 7"/>
            <p:cNvSpPr/>
            <p:nvPr/>
          </p:nvSpPr>
          <p:spPr>
            <a:xfrm>
              <a:off x="4566065" y="1914535"/>
              <a:ext cx="418083" cy="363887"/>
            </a:xfrm>
            <a:custGeom>
              <a:rect l="l" t="t" r="r" b="b"/>
              <a:pathLst>
                <a:path w="304800" h="304800">
                  <a:moveTo>
                    <a:pt x="257299" y="240773"/>
                  </a:moveTo>
                  <a:lnTo>
                    <a:pt x="257299" y="258156"/>
                  </a:lnTo>
                  <a:lnTo>
                    <a:pt x="47501" y="258156"/>
                  </a:lnTo>
                  <a:lnTo>
                    <a:pt x="47501" y="240773"/>
                  </a:lnTo>
                  <a:cubicBezTo>
                    <a:pt x="47501" y="240773"/>
                    <a:pt x="43015" y="231162"/>
                    <a:pt x="67361" y="208112"/>
                  </a:cubicBezTo>
                  <a:cubicBezTo>
                    <a:pt x="91688" y="185071"/>
                    <a:pt x="88487" y="125511"/>
                    <a:pt x="88487" y="85173"/>
                  </a:cubicBezTo>
                  <a:cubicBezTo>
                    <a:pt x="88487" y="44834"/>
                    <a:pt x="145142" y="43977"/>
                    <a:pt x="145142" y="43977"/>
                  </a:cubicBezTo>
                  <a:lnTo>
                    <a:pt x="147085" y="43977"/>
                  </a:lnTo>
                  <a:cubicBezTo>
                    <a:pt x="147085" y="43996"/>
                    <a:pt x="147085" y="43701"/>
                    <a:pt x="147085" y="37424"/>
                  </a:cubicBezTo>
                  <a:cubicBezTo>
                    <a:pt x="147085" y="33395"/>
                    <a:pt x="133560" y="18802"/>
                    <a:pt x="133560" y="18802"/>
                  </a:cubicBezTo>
                  <a:lnTo>
                    <a:pt x="133360" y="9973"/>
                  </a:lnTo>
                  <a:lnTo>
                    <a:pt x="171555" y="9973"/>
                  </a:lnTo>
                  <a:lnTo>
                    <a:pt x="171298" y="19136"/>
                  </a:lnTo>
                  <a:cubicBezTo>
                    <a:pt x="171298" y="19136"/>
                    <a:pt x="156639" y="33719"/>
                    <a:pt x="156639" y="38014"/>
                  </a:cubicBezTo>
                  <a:cubicBezTo>
                    <a:pt x="156639" y="42167"/>
                    <a:pt x="156639" y="43558"/>
                    <a:pt x="156639" y="43967"/>
                  </a:cubicBezTo>
                  <a:lnTo>
                    <a:pt x="159658" y="43967"/>
                  </a:lnTo>
                  <a:cubicBezTo>
                    <a:pt x="159658" y="43967"/>
                    <a:pt x="216313" y="44825"/>
                    <a:pt x="216313" y="85163"/>
                  </a:cubicBezTo>
                  <a:cubicBezTo>
                    <a:pt x="216313" y="125501"/>
                    <a:pt x="213112" y="185071"/>
                    <a:pt x="237449" y="208121"/>
                  </a:cubicBezTo>
                  <a:cubicBezTo>
                    <a:pt x="261785" y="231172"/>
                    <a:pt x="257299" y="240773"/>
                    <a:pt x="257299" y="240773"/>
                  </a:cubicBezTo>
                  <a:close/>
                  <a:moveTo>
                    <a:pt x="176327" y="267367"/>
                  </a:moveTo>
                  <a:cubicBezTo>
                    <a:pt x="176327" y="280559"/>
                    <a:pt x="165640" y="294827"/>
                    <a:pt x="152457" y="294827"/>
                  </a:cubicBezTo>
                  <a:cubicBezTo>
                    <a:pt x="139275" y="294827"/>
                    <a:pt x="128588" y="280559"/>
                    <a:pt x="128588" y="267367"/>
                  </a:cubicBezTo>
                  <a:cubicBezTo>
                    <a:pt x="128588" y="267662"/>
                    <a:pt x="176327" y="267062"/>
                    <a:pt x="176327" y="26736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7180959" y="1608799"/>
            <a:ext cx="4946836" cy="1224567"/>
            <a:chOff x="7180959" y="1608799"/>
            <a:chExt cx="4946836" cy="1224567"/>
          </a:xfrm>
        </p:grpSpPr>
        <p:sp>
          <p:nvSpPr>
            <p:cNvPr id="9" name="AutoShape 9"/>
            <p:cNvSpPr/>
            <p:nvPr/>
          </p:nvSpPr>
          <p:spPr>
            <a:xfrm>
              <a:off x="7180959" y="168804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27972" y="213118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保持充足的水分摄入，有助于软化粪便，预防便秘。</a:t>
              </a:r>
            </a:p>
          </p:txBody>
        </p:sp>
        <p:sp>
          <p:nvSpPr>
            <p:cNvPr id="11" name="TextBox 11"/>
            <p:cNvSpPr txBox="1"/>
            <p:nvPr/>
          </p:nvSpPr>
          <p:spPr>
            <a:xfrm>
              <a:off x="7606701" y="160879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适量饮水</a:t>
              </a:r>
            </a:p>
          </p:txBody>
        </p:sp>
        <p:sp>
          <p:nvSpPr>
            <p:cNvPr id="12" name="Freeform 12"/>
            <p:cNvSpPr/>
            <p:nvPr/>
          </p:nvSpPr>
          <p:spPr>
            <a:xfrm>
              <a:off x="7356302" y="1863389"/>
              <a:ext cx="332068" cy="332068"/>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24384" y="4380910"/>
            <a:ext cx="5067193" cy="1224566"/>
            <a:chOff x="24384" y="4380910"/>
            <a:chExt cx="5067193" cy="1224566"/>
          </a:xfrm>
        </p:grpSpPr>
        <p:sp>
          <p:nvSpPr>
            <p:cNvPr id="14" name="AutoShape 14"/>
            <p:cNvSpPr/>
            <p:nvPr/>
          </p:nvSpPr>
          <p:spPr>
            <a:xfrm>
              <a:off x="4408825" y="443691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196211" y="490329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减少高脂肪、辛辣食物的摄入，以免加重肠道负担。</a:t>
              </a:r>
            </a:p>
          </p:txBody>
        </p:sp>
        <p:sp>
          <p:nvSpPr>
            <p:cNvPr id="16" name="TextBox 16"/>
            <p:cNvSpPr txBox="1"/>
            <p:nvPr/>
          </p:nvSpPr>
          <p:spPr>
            <a:xfrm>
              <a:off x="24384" y="438091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避免过度油腻和刺激性食物</a:t>
              </a:r>
            </a:p>
          </p:txBody>
        </p:sp>
        <p:sp>
          <p:nvSpPr>
            <p:cNvPr id="17" name="Freeform 17"/>
            <p:cNvSpPr/>
            <p:nvPr/>
          </p:nvSpPr>
          <p:spPr>
            <a:xfrm>
              <a:off x="4584167" y="4590972"/>
              <a:ext cx="332068" cy="374641"/>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7180959" y="4380910"/>
            <a:ext cx="4946836" cy="1224566"/>
            <a:chOff x="7180959" y="4380910"/>
            <a:chExt cx="4946836" cy="1224566"/>
          </a:xfrm>
        </p:grpSpPr>
        <p:sp>
          <p:nvSpPr>
            <p:cNvPr id="19" name="AutoShape 19"/>
            <p:cNvSpPr/>
            <p:nvPr/>
          </p:nvSpPr>
          <p:spPr>
            <a:xfrm>
              <a:off x="7180959" y="443691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8027972" y="490329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根据患者的具体情况和医生建议，制定个性化的饮食计划。</a:t>
              </a:r>
            </a:p>
          </p:txBody>
        </p:sp>
        <p:sp>
          <p:nvSpPr>
            <p:cNvPr id="21" name="TextBox 21"/>
            <p:cNvSpPr txBox="1"/>
            <p:nvPr/>
          </p:nvSpPr>
          <p:spPr>
            <a:xfrm>
              <a:off x="7606701" y="438091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个性化饮食</a:t>
              </a:r>
            </a:p>
          </p:txBody>
        </p:sp>
        <p:sp>
          <p:nvSpPr>
            <p:cNvPr id="22" name="Freeform 22"/>
            <p:cNvSpPr/>
            <p:nvPr/>
          </p:nvSpPr>
          <p:spPr>
            <a:xfrm>
              <a:off x="7339272" y="4595230"/>
              <a:ext cx="366126" cy="366126"/>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饮食调整</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https://d.book118.com/928126000054006045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FFD"/>
      </a:lt1>
      <a:dk2>
        <a:srgbClr val="003C35"/>
      </a:dk2>
      <a:lt2>
        <a:srgbClr val="FFFFFF"/>
      </a:lt2>
      <a:accent1>
        <a:srgbClr val="006B73"/>
      </a:accent1>
      <a:accent2>
        <a:srgbClr val="269B8D"/>
      </a:accent2>
      <a:accent3>
        <a:srgbClr val="00657D"/>
      </a:accent3>
      <a:accent4>
        <a:srgbClr val="3B9474"/>
      </a:accent4>
      <a:accent5>
        <a:srgbClr val="6479E6"/>
      </a:accent5>
      <a:accent6>
        <a:srgbClr val="169EA8"/>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64</Paragraphs>
  <Slides>12</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12</vt:i4>
      </vt:variant>
    </vt:vector>
  </HeadingPairs>
  <TitlesOfParts>
    <vt:vector baseType="lpstr" size="16">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2024-09-25T21:55:05.646</cp:lastPrinted>
  <dcterms:created xsi:type="dcterms:W3CDTF">2024-09-25T13:55:05Z</dcterms:created>
  <dcterms:modified xsi:type="dcterms:W3CDTF">2024-09-25T13:55:07Z</dcterms:modified>
</cp:coreProperties>
</file>