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B75DA-A001-4D73-B9C5-CC28AD64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4C6C1-2A29-4D8E-9499-0E135372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644E3-FD53-46A8-998E-02C09BB8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AC346-582A-45EB-9B49-4225EDB4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704BE-34EB-4A63-B6FB-39B0AB26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39971-4724-4D68-BBD4-36198E2B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08626-ABE6-4EB1-B771-382F04495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16A2C-D8CB-4C1A-BD4C-772179C6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CFC4E-989E-433B-81E0-36BA57DF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8041E-C4CC-4E6B-BDE4-074F0042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95D24-6346-4C38-A4CF-ED3FB367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1303431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野菜植物资源教案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野菜植物资源概述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野菜植物的分布与生长环境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野菜植物的教学设计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野菜植物的应用价值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野菜植物的保护与开发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野菜植物资源概述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野菜植物的定义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营养价值：富含多种营养成分，如维生素、矿物质等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应用：可作为食品、药品、化妆品等原料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野菜植物：指野生的、可食用的植物资源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特点：生长在自然环境中，未经人工栽培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野菜植物的种类</a:t>
            </a:r>
            <a:endParaRPr lang="zh-CN" altLang="en-US"/>
          </a:p>
        </p:txBody>
      </p:sp>
      <p:sp>
        <p:nvSpPr>
          <p:cNvPr id="1049028" name="矩形 15"/>
          <p:cNvSpPr/>
          <p:nvPr>
            <p:custDataLst>
              <p:tags r:id="rId2"/>
            </p:custDataLst>
          </p:nvPr>
        </p:nvSpPr>
        <p:spPr>
          <a:xfrm>
            <a:off x="2903956" y="1352884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叶菜类：如荠菜、马齿苋、蒲公英等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7"/>
          <p:cNvSpPr/>
          <p:nvPr>
            <p:custDataLst>
              <p:tags r:id="rId3"/>
            </p:custDataLst>
          </p:nvPr>
        </p:nvSpPr>
        <p:spPr>
          <a:xfrm flipV="1">
            <a:off x="2835867" y="1289050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 flipH="1">
            <a:off x="8209281" y="164864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7"/>
          <p:cNvSpPr/>
          <p:nvPr>
            <p:custDataLst>
              <p:tags r:id="rId5"/>
            </p:custDataLst>
          </p:nvPr>
        </p:nvSpPr>
        <p:spPr>
          <a:xfrm>
            <a:off x="2903956" y="2230249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根菜类：如胡萝卜、白萝卜、土豆等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29"/>
          <p:cNvSpPr/>
          <p:nvPr>
            <p:custDataLst>
              <p:tags r:id="rId6"/>
            </p:custDataLst>
          </p:nvPr>
        </p:nvSpPr>
        <p:spPr>
          <a:xfrm flipV="1">
            <a:off x="2835867" y="2166414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30"/>
          <p:cNvSpPr/>
          <p:nvPr>
            <p:custDataLst>
              <p:tags r:id="rId7"/>
            </p:custDataLst>
          </p:nvPr>
        </p:nvSpPr>
        <p:spPr>
          <a:xfrm flipH="1">
            <a:off x="8209281" y="252601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8"/>
            </p:custDataLst>
          </p:nvPr>
        </p:nvSpPr>
        <p:spPr>
          <a:xfrm>
            <a:off x="2903956" y="3107613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茎菜类：如芦笋、竹笋、莴笋等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7"/>
          <p:cNvSpPr/>
          <p:nvPr>
            <p:custDataLst>
              <p:tags r:id="rId9"/>
            </p:custDataLst>
          </p:nvPr>
        </p:nvSpPr>
        <p:spPr>
          <a:xfrm flipV="1">
            <a:off x="2835867" y="3043779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8"/>
          <p:cNvSpPr/>
          <p:nvPr>
            <p:custDataLst>
              <p:tags r:id="rId10"/>
            </p:custDataLst>
          </p:nvPr>
        </p:nvSpPr>
        <p:spPr>
          <a:xfrm flipH="1">
            <a:off x="8209281" y="340337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0"/>
          <p:cNvSpPr/>
          <p:nvPr>
            <p:custDataLst>
              <p:tags r:id="rId11"/>
            </p:custDataLst>
          </p:nvPr>
        </p:nvSpPr>
        <p:spPr>
          <a:xfrm>
            <a:off x="2903956" y="3984977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花菜类：如西兰花、花椰菜、菜花等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12"/>
          <p:cNvSpPr/>
          <p:nvPr>
            <p:custDataLst>
              <p:tags r:id="rId12"/>
            </p:custDataLst>
          </p:nvPr>
        </p:nvSpPr>
        <p:spPr>
          <a:xfrm flipV="1">
            <a:off x="2835867" y="3921143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13"/>
          <p:cNvSpPr/>
          <p:nvPr>
            <p:custDataLst>
              <p:tags r:id="rId13"/>
            </p:custDataLst>
          </p:nvPr>
        </p:nvSpPr>
        <p:spPr>
          <a:xfrm flipH="1">
            <a:off x="8209281" y="428074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9"/>
          <p:cNvSpPr/>
          <p:nvPr>
            <p:custDataLst>
              <p:tags r:id="rId14"/>
            </p:custDataLst>
          </p:nvPr>
        </p:nvSpPr>
        <p:spPr>
          <a:xfrm>
            <a:off x="2903956" y="4862342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果菜类：如西红柿、黄瓜、茄子等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21"/>
          <p:cNvSpPr/>
          <p:nvPr>
            <p:custDataLst>
              <p:tags r:id="rId15"/>
            </p:custDataLst>
          </p:nvPr>
        </p:nvSpPr>
        <p:spPr>
          <a:xfrm flipV="1">
            <a:off x="2835867" y="4798508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22"/>
          <p:cNvSpPr/>
          <p:nvPr>
            <p:custDataLst>
              <p:tags r:id="rId16"/>
            </p:custDataLst>
          </p:nvPr>
        </p:nvSpPr>
        <p:spPr>
          <a:xfrm flipH="1">
            <a:off x="8209281" y="5158107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38"/>
          <p:cNvSpPr/>
          <p:nvPr>
            <p:custDataLst>
              <p:tags r:id="rId17"/>
            </p:custDataLst>
          </p:nvPr>
        </p:nvSpPr>
        <p:spPr>
          <a:xfrm>
            <a:off x="2903956" y="5739706"/>
            <a:ext cx="6380575" cy="46811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菌类：如蘑菇、木耳、银耳等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40"/>
          <p:cNvSpPr/>
          <p:nvPr>
            <p:custDataLst>
              <p:tags r:id="rId18"/>
            </p:custDataLst>
          </p:nvPr>
        </p:nvSpPr>
        <p:spPr>
          <a:xfrm flipV="1">
            <a:off x="2835867" y="5675872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41"/>
          <p:cNvSpPr/>
          <p:nvPr>
            <p:custDataLst>
              <p:tags r:id="rId19"/>
            </p:custDataLst>
          </p:nvPr>
        </p:nvSpPr>
        <p:spPr>
          <a:xfrm flipH="1">
            <a:off x="8209281" y="6035471"/>
            <a:ext cx="1141212" cy="21490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野菜植物的营养价值</a:t>
            </a:r>
            <a:endParaRPr lang="zh-CN" altLang="en-US"/>
          </a:p>
        </p:txBody>
      </p:sp>
      <p:sp>
        <p:nvSpPr>
          <p:cNvPr id="10490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富含维生素和矿物质：野菜植物中含有丰富的维生素和矿物质，如维生素A、C、E、K、钙、铁、锌等。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膳食纤维：野菜植物中含有丰富的膳食纤维，有助于促进肠道蠕动，改善便秘。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抗氧化：野菜植物中含有抗氧化物质，有助于清除体内自由基，延缓衰老。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低热量：野菜植物热量较低，有助于控制体重，保持健康。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野菜植物的食用方法</a:t>
            </a:r>
            <a:endParaRPr lang="zh-CN" altLang="en-US"/>
          </a:p>
        </p:txBody>
      </p:sp>
      <p:sp>
        <p:nvSpPr>
          <p:cNvPr id="1049156" name="矩形 31"/>
          <p:cNvSpPr/>
          <p:nvPr>
            <p:custDataLst>
              <p:tags r:id="rId2"/>
            </p:custDataLst>
          </p:nvPr>
        </p:nvSpPr>
        <p:spPr>
          <a:xfrm>
            <a:off x="3266251" y="1289050"/>
            <a:ext cx="5653978" cy="8718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采摘：选择新鲜、无污染的野菜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"/>
          <p:cNvSpPr/>
          <p:nvPr>
            <p:custDataLst>
              <p:tags r:id="rId3"/>
            </p:custDataLst>
          </p:nvPr>
        </p:nvSpPr>
        <p:spPr>
          <a:xfrm>
            <a:off x="3266251" y="2311233"/>
            <a:ext cx="5653978" cy="8718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清洗：用清水冲洗，去除泥土和杂质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5"/>
          <p:cNvSpPr/>
          <p:nvPr>
            <p:custDataLst>
              <p:tags r:id="rId4"/>
            </p:custDataLst>
          </p:nvPr>
        </p:nvSpPr>
        <p:spPr>
          <a:xfrm>
            <a:off x="3266251" y="3333417"/>
            <a:ext cx="5653978" cy="8718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烹饪：根据野菜的特性，选择合适的烹饪方法，如炒、煮、炖等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7"/>
          <p:cNvSpPr/>
          <p:nvPr>
            <p:custDataLst>
              <p:tags r:id="rId5"/>
            </p:custDataLst>
          </p:nvPr>
        </p:nvSpPr>
        <p:spPr>
          <a:xfrm>
            <a:off x="3266251" y="4355600"/>
            <a:ext cx="5653978" cy="8718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调味：根据个人口味，添加适量的调味品，如盐、糖、醋等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"/>
          <p:cNvSpPr/>
          <p:nvPr>
            <p:custDataLst>
              <p:tags r:id="rId6"/>
            </p:custDataLst>
          </p:nvPr>
        </p:nvSpPr>
        <p:spPr>
          <a:xfrm>
            <a:off x="3266251" y="5377783"/>
            <a:ext cx="5653978" cy="8718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保存：吃不完的野菜可以冷冻或晒干保存，以备后用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野菜植物的分布与生长环境</a:t>
            </a:r>
            <a:endParaRPr lang="zh-CN" altLang="en-US"/>
          </a:p>
        </p:txBody>
      </p:sp>
      <p:sp>
        <p:nvSpPr>
          <p:cNvPr id="104920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野菜植物的地理分布</a:t>
            </a:r>
            <a:endParaRPr lang="zh-CN" altLang="en-US"/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野菜植物广泛分布于世界各地，包括亚洲、欧洲、非洲、美洲等地区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野菜植物主要生长在森林、草原、湿地、沙漠等自然环境中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野菜植物对气候、土壤、水分等环境因素有较高的适应性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野菜植物在温带、亚热带、热带等气候带均有分布，其中温带地区分布最为广泛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野菜植物的生长环境</a:t>
            </a:r>
            <a:endParaRPr lang="zh-CN" altLang="en-US"/>
          </a:p>
        </p:txBody>
      </p:sp>
      <p:sp>
        <p:nvSpPr>
          <p:cNvPr id="1049306" name="矩形 5"/>
          <p:cNvSpPr/>
          <p:nvPr>
            <p:custDataLst>
              <p:tags r:id="rId2"/>
            </p:custDataLst>
          </p:nvPr>
        </p:nvSpPr>
        <p:spPr>
          <a:xfrm>
            <a:off x="696710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10"/>
          <p:cNvSpPr/>
          <p:nvPr>
            <p:custDataLst>
              <p:tags r:id="rId3"/>
            </p:custDataLst>
          </p:nvPr>
        </p:nvSpPr>
        <p:spPr>
          <a:xfrm>
            <a:off x="1058506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4"/>
            </p:custDataLst>
          </p:nvPr>
        </p:nvSpPr>
        <p:spPr>
          <a:xfrm>
            <a:off x="854828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土壤：肥沃、湿润、排水良好的土壤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2" name="矩形 6"/>
          <p:cNvSpPr/>
          <p:nvPr>
            <p:custDataLst>
              <p:tags r:id="rId5"/>
            </p:custDataLst>
          </p:nvPr>
        </p:nvSpPr>
        <p:spPr>
          <a:xfrm>
            <a:off x="4419185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1"/>
          <p:cNvSpPr/>
          <p:nvPr>
            <p:custDataLst>
              <p:tags r:id="rId6"/>
            </p:custDataLst>
          </p:nvPr>
        </p:nvSpPr>
        <p:spPr>
          <a:xfrm>
            <a:off x="4801081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7"/>
            </p:custDataLst>
          </p:nvPr>
        </p:nvSpPr>
        <p:spPr>
          <a:xfrm>
            <a:off x="4577303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光照：充足的阳光，有利于光合作用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7"/>
          <p:cNvSpPr/>
          <p:nvPr>
            <p:custDataLst>
              <p:tags r:id="rId8"/>
            </p:custDataLst>
          </p:nvPr>
        </p:nvSpPr>
        <p:spPr>
          <a:xfrm>
            <a:off x="8140990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2"/>
          <p:cNvSpPr/>
          <p:nvPr>
            <p:custDataLst>
              <p:tags r:id="rId9"/>
            </p:custDataLst>
          </p:nvPr>
        </p:nvSpPr>
        <p:spPr>
          <a:xfrm>
            <a:off x="8542985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10"/>
            </p:custDataLst>
          </p:nvPr>
        </p:nvSpPr>
        <p:spPr>
          <a:xfrm>
            <a:off x="8299108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水分：充足的水分，有利于生长和繁殖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11"/>
            </p:custDataLst>
          </p:nvPr>
        </p:nvSpPr>
        <p:spPr>
          <a:xfrm>
            <a:off x="696040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12"/>
            </p:custDataLst>
          </p:nvPr>
        </p:nvSpPr>
        <p:spPr>
          <a:xfrm>
            <a:off x="1057836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3"/>
            </p:custDataLst>
          </p:nvPr>
        </p:nvSpPr>
        <p:spPr>
          <a:xfrm>
            <a:off x="854158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温度：适宜的温度，有利于生长和繁殖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4"/>
            </p:custDataLst>
          </p:nvPr>
        </p:nvSpPr>
        <p:spPr>
          <a:xfrm>
            <a:off x="4418515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5"/>
            </p:custDataLst>
          </p:nvPr>
        </p:nvSpPr>
        <p:spPr>
          <a:xfrm>
            <a:off x="4800411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6"/>
            </p:custDataLst>
          </p:nvPr>
        </p:nvSpPr>
        <p:spPr>
          <a:xfrm>
            <a:off x="4576633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空气：清新的空气，有利于呼吸和生长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5"/>
          <p:cNvSpPr/>
          <p:nvPr>
            <p:custDataLst>
              <p:tags r:id="rId17"/>
            </p:custDataLst>
          </p:nvPr>
        </p:nvSpPr>
        <p:spPr>
          <a:xfrm>
            <a:off x="8140320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9"/>
          <p:cNvSpPr/>
          <p:nvPr>
            <p:custDataLst>
              <p:tags r:id="rId18"/>
            </p:custDataLst>
          </p:nvPr>
        </p:nvSpPr>
        <p:spPr>
          <a:xfrm>
            <a:off x="8542316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9"/>
            </p:custDataLst>
          </p:nvPr>
        </p:nvSpPr>
        <p:spPr>
          <a:xfrm>
            <a:off x="8298438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土壤酸碱度：适宜的酸碱度，有利于生长和繁殖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野菜植物的生长特点</a:t>
            </a:r>
            <a:endParaRPr lang="zh-CN" altLang="en-US"/>
          </a:p>
        </p:txBody>
      </p:sp>
      <p:sp>
        <p:nvSpPr>
          <p:cNvPr id="104937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适应性强：能够在各种环境中生长，包括土壤、气候、光照等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季节性明显：不同季节生长的野菜种类不同，需要根据季节选择合适的野菜品种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营养价值高：富含多种维生素、矿物质和膳食纤维等营养成分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生长周期短：生长速度快，从播种到收获时间较短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野菜植物的采摘与保护</a:t>
            </a:r>
            <a:endParaRPr lang="zh-CN" altLang="en-US"/>
          </a:p>
        </p:txBody>
      </p:sp>
      <p:sp>
        <p:nvSpPr>
          <p:cNvPr id="104945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保护措施：制定合理的保护措施，防止野菜植物被过度采摘或破坏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采摘时间：根据野菜植物的生长周期和季节选择合适的采摘时间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采摘方法：采用正确的采摘方法，避免对野菜植物造成伤害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法律法规：了解并遵守相关法律法规，保护野菜植物的生长环境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野菜植物的教学设计</a:t>
            </a:r>
            <a:endParaRPr lang="zh-CN" altLang="en-US"/>
          </a:p>
        </p:txBody>
      </p:sp>
      <p:sp>
        <p:nvSpPr>
          <p:cNvPr id="10495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https://d.book118.com/935013034314011033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野菜植物资源教案</vt:lpstr>
      <vt:lpstr>目录</vt:lpstr>
      <vt:lpstr>单击添加文档标题</vt:lpstr>
      <vt:lpstr>野菜植物资源概述</vt:lpstr>
      <vt:lpstr>野菜植物的定义</vt:lpstr>
      <vt:lpstr>野菜植物的种类</vt:lpstr>
      <vt:lpstr>野菜植物的营养价值</vt:lpstr>
      <vt:lpstr>野菜植物的食用方法</vt:lpstr>
      <vt:lpstr>野菜植物的分布与生长环境</vt:lpstr>
      <vt:lpstr>野菜植物的地理分布</vt:lpstr>
      <vt:lpstr>野菜植物的生长环境</vt:lpstr>
      <vt:lpstr>野菜植物的生长特点</vt:lpstr>
      <vt:lpstr>野菜植物的采摘与保护</vt:lpstr>
      <vt:lpstr>野菜植物的教学设计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2024-08-29T01:21:41.416</cp:lastPrinted>
  <dcterms:created xsi:type="dcterms:W3CDTF">2024-08-28T17:21:41Z</dcterms:created>
  <dcterms:modified xsi:type="dcterms:W3CDTF">2024-08-28T17:21:44Z</dcterms:modified>
</cp:coreProperties>
</file>