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762758-FBFE-4104-865C-079D7AA057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ACE99D-E054-4CCB-9590-0EC1E5111B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CB21F6-C911-4770-A056-ECBF35BEC9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DB0457-9DEF-4358-BF6D-DA8C320C37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C547A59-C2EE-46E2-958B-9EC6AD8D60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25146E0-2296-4E56-A58A-2B86F6F791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6ABE815-2072-4F6C-972F-850900D2DE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462788-62D6-4CFB-A264-825D69B445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D06AF2-4E5D-4345-989A-3755B11B52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EFA2DD-2F1E-4D6C-8225-CBB261882E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F288FC-3B72-49AD-90C0-06455EBB96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5024011330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1826" y="1169431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数字化采购决策与数据分析工具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3429000"/>
            <a:ext cx="6934200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30783" y="3943350"/>
            <a:ext cx="6934200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2024-01-05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366247" y="1450250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数字化采购概述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数据分析工具在采购决策中应用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采购数据收集与整理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采购数据分析方法与技术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数字化采购决策支持系统构建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数字化采购实践案例分享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80845" y="1857940"/>
            <a:ext cx="261175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13810" y="2892743"/>
            <a:ext cx="4606596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4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CONTENT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数字化采购概述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数字化采购定义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数字化采购是指利用先进的信息技术和大数据分析手段，对采购全过程进行数字化管理，实现采购流程自动化、智能化和透明化。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数字化采购发展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随着互联网、大数据、人工智能等技术的不断发展，数字化采购经历了从电子化采购到智能化采购的演变，未来将继续向供应链协同、智慧化决策等方向发展。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479" r="2247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数字化采购定义与发展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通过自动化流程，减少人工干预，加快采购周期。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通过大数据分析，实现精准寻源和比价，降低采购成本。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数字化采购优势与挑战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降低采购成本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提高采购效率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数字化采购优势与挑战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6743355" y="1681124"/>
            <a:ext cx="2074094" cy="2320671"/>
            <a:chOff x="6743355" y="1681124"/>
            <a:chExt cx="2074094" cy="2320671"/>
          </a:xfrm>
        </p:grpSpPr>
        <p:sp>
          <p:nvSpPr>
            <p:cNvPr id="25" name="Freeform 25"/>
            <p:cNvSpPr/>
            <p:nvPr/>
          </p:nvSpPr>
          <p:spPr>
            <a:xfrm>
              <a:off x="6743355" y="1681124"/>
              <a:ext cx="2074094" cy="1546479"/>
            </a:xfrm>
            <a:custGeom>
              <a:rect l="l" t="t" r="r" b="b"/>
              <a:pathLst>
                <a:path w="1186" h="837">
                  <a:moveTo>
                    <a:pt x="0" y="246"/>
                  </a:moveTo>
                  <a:lnTo>
                    <a:pt x="0" y="246"/>
                  </a:lnTo>
                  <a:lnTo>
                    <a:pt x="58" y="218"/>
                  </a:lnTo>
                  <a:lnTo>
                    <a:pt x="120" y="192"/>
                  </a:lnTo>
                  <a:lnTo>
                    <a:pt x="182" y="167"/>
                  </a:lnTo>
                  <a:lnTo>
                    <a:pt x="248" y="144"/>
                  </a:lnTo>
                  <a:lnTo>
                    <a:pt x="316" y="121"/>
                  </a:lnTo>
                  <a:lnTo>
                    <a:pt x="386" y="101"/>
                  </a:lnTo>
                  <a:lnTo>
                    <a:pt x="459" y="82"/>
                  </a:lnTo>
                  <a:lnTo>
                    <a:pt x="533" y="65"/>
                  </a:lnTo>
                  <a:lnTo>
                    <a:pt x="610" y="51"/>
                  </a:lnTo>
                  <a:lnTo>
                    <a:pt x="687" y="38"/>
                  </a:lnTo>
                  <a:lnTo>
                    <a:pt x="767" y="27"/>
                  </a:lnTo>
                  <a:lnTo>
                    <a:pt x="848" y="17"/>
                  </a:lnTo>
                  <a:lnTo>
                    <a:pt x="930" y="10"/>
                  </a:lnTo>
                  <a:lnTo>
                    <a:pt x="1015" y="4"/>
                  </a:lnTo>
                  <a:lnTo>
                    <a:pt x="1099" y="1"/>
                  </a:lnTo>
                  <a:lnTo>
                    <a:pt x="1186" y="0"/>
                  </a:lnTo>
                  <a:lnTo>
                    <a:pt x="1186" y="837"/>
                  </a:lnTo>
                  <a:lnTo>
                    <a:pt x="0" y="246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6743355" y="2135657"/>
              <a:ext cx="2074094" cy="1866138"/>
            </a:xfrm>
            <a:custGeom>
              <a:rect l="l" t="t" r="r" b="b"/>
              <a:pathLst>
                <a:path w="1186" h="1010">
                  <a:moveTo>
                    <a:pt x="1186" y="591"/>
                  </a:moveTo>
                  <a:lnTo>
                    <a:pt x="0" y="0"/>
                  </a:lnTo>
                  <a:lnTo>
                    <a:pt x="0" y="419"/>
                  </a:lnTo>
                  <a:lnTo>
                    <a:pt x="1186" y="1010"/>
                  </a:lnTo>
                  <a:lnTo>
                    <a:pt x="1186" y="591"/>
                  </a:lnTo>
                  <a:close/>
                </a:path>
              </a:pathLst>
            </a:custGeom>
            <a:solidFill>
              <a:srgbClr val="DDDDD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8817538" y="1875910"/>
            <a:ext cx="2074094" cy="2125980"/>
            <a:chOff x="8817538" y="1875910"/>
            <a:chExt cx="2074094" cy="2125980"/>
          </a:xfrm>
        </p:grpSpPr>
        <p:sp>
          <p:nvSpPr>
            <p:cNvPr id="28" name="Freeform 28"/>
            <p:cNvSpPr/>
            <p:nvPr/>
          </p:nvSpPr>
          <p:spPr>
            <a:xfrm>
              <a:off x="8817538" y="1875910"/>
              <a:ext cx="2074094" cy="1547813"/>
            </a:xfrm>
            <a:custGeom>
              <a:rect l="l" t="t" r="r" b="b"/>
              <a:pathLst>
                <a:path w="1185" h="838">
                  <a:moveTo>
                    <a:pt x="1185" y="245"/>
                  </a:moveTo>
                  <a:lnTo>
                    <a:pt x="1185" y="245"/>
                  </a:lnTo>
                  <a:lnTo>
                    <a:pt x="1127" y="218"/>
                  </a:lnTo>
                  <a:lnTo>
                    <a:pt x="1065" y="191"/>
                  </a:lnTo>
                  <a:lnTo>
                    <a:pt x="1003" y="167"/>
                  </a:lnTo>
                  <a:lnTo>
                    <a:pt x="937" y="143"/>
                  </a:lnTo>
                  <a:lnTo>
                    <a:pt x="869" y="121"/>
                  </a:lnTo>
                  <a:lnTo>
                    <a:pt x="799" y="101"/>
                  </a:lnTo>
                  <a:lnTo>
                    <a:pt x="726" y="83"/>
                  </a:lnTo>
                  <a:lnTo>
                    <a:pt x="652" y="66"/>
                  </a:lnTo>
                  <a:lnTo>
                    <a:pt x="575" y="50"/>
                  </a:lnTo>
                  <a:lnTo>
                    <a:pt x="498" y="37"/>
                  </a:lnTo>
                  <a:lnTo>
                    <a:pt x="418" y="26"/>
                  </a:lnTo>
                  <a:lnTo>
                    <a:pt x="337" y="17"/>
                  </a:lnTo>
                  <a:lnTo>
                    <a:pt x="255" y="10"/>
                  </a:lnTo>
                  <a:lnTo>
                    <a:pt x="170" y="5"/>
                  </a:lnTo>
                  <a:lnTo>
                    <a:pt x="86" y="2"/>
                  </a:lnTo>
                  <a:lnTo>
                    <a:pt x="0" y="0"/>
                  </a:lnTo>
                  <a:lnTo>
                    <a:pt x="0" y="838"/>
                  </a:lnTo>
                  <a:lnTo>
                    <a:pt x="1185" y="24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8817538" y="2328443"/>
              <a:ext cx="2074094" cy="1673447"/>
            </a:xfrm>
            <a:custGeom>
              <a:rect l="l" t="t" r="r" b="b"/>
              <a:pathLst>
                <a:path w="1185" h="905">
                  <a:moveTo>
                    <a:pt x="0" y="593"/>
                  </a:moveTo>
                  <a:lnTo>
                    <a:pt x="1185" y="0"/>
                  </a:lnTo>
                  <a:lnTo>
                    <a:pt x="1185" y="315"/>
                  </a:lnTo>
                  <a:lnTo>
                    <a:pt x="0" y="906"/>
                  </a:lnTo>
                  <a:lnTo>
                    <a:pt x="0" y="593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882896" y="1940109"/>
            <a:ext cx="2932659" cy="2059781"/>
            <a:chOff x="5882896" y="1940109"/>
            <a:chExt cx="2932659" cy="2059781"/>
          </a:xfrm>
        </p:grpSpPr>
        <p:sp>
          <p:nvSpPr>
            <p:cNvPr id="31" name="Freeform 31"/>
            <p:cNvSpPr/>
            <p:nvPr/>
          </p:nvSpPr>
          <p:spPr>
            <a:xfrm>
              <a:off x="5882896" y="1940109"/>
              <a:ext cx="2932659" cy="1093565"/>
            </a:xfrm>
            <a:custGeom>
              <a:rect l="l" t="t" r="r" b="b"/>
              <a:pathLst>
                <a:path w="1676" h="592">
                  <a:moveTo>
                    <a:pt x="1676" y="592"/>
                  </a:moveTo>
                  <a:lnTo>
                    <a:pt x="490" y="0"/>
                  </a:lnTo>
                  <a:lnTo>
                    <a:pt x="436" y="28"/>
                  </a:lnTo>
                  <a:lnTo>
                    <a:pt x="383" y="60"/>
                  </a:lnTo>
                  <a:lnTo>
                    <a:pt x="333" y="91"/>
                  </a:lnTo>
                  <a:lnTo>
                    <a:pt x="286" y="124"/>
                  </a:lnTo>
                  <a:lnTo>
                    <a:pt x="242" y="158"/>
                  </a:lnTo>
                  <a:lnTo>
                    <a:pt x="202" y="194"/>
                  </a:lnTo>
                  <a:lnTo>
                    <a:pt x="165" y="229"/>
                  </a:lnTo>
                  <a:lnTo>
                    <a:pt x="131" y="266"/>
                  </a:lnTo>
                  <a:lnTo>
                    <a:pt x="101" y="305"/>
                  </a:lnTo>
                  <a:lnTo>
                    <a:pt x="88" y="323"/>
                  </a:lnTo>
                  <a:lnTo>
                    <a:pt x="75" y="343"/>
                  </a:lnTo>
                  <a:lnTo>
                    <a:pt x="64" y="363"/>
                  </a:lnTo>
                  <a:lnTo>
                    <a:pt x="53" y="383"/>
                  </a:lnTo>
                  <a:lnTo>
                    <a:pt x="43" y="403"/>
                  </a:lnTo>
                  <a:lnTo>
                    <a:pt x="34" y="423"/>
                  </a:lnTo>
                  <a:lnTo>
                    <a:pt x="25" y="444"/>
                  </a:lnTo>
                  <a:lnTo>
                    <a:pt x="20" y="464"/>
                  </a:lnTo>
                  <a:lnTo>
                    <a:pt x="13" y="486"/>
                  </a:lnTo>
                  <a:lnTo>
                    <a:pt x="8" y="507"/>
                  </a:lnTo>
                  <a:lnTo>
                    <a:pt x="4" y="528"/>
                  </a:lnTo>
                  <a:lnTo>
                    <a:pt x="3" y="550"/>
                  </a:lnTo>
                  <a:lnTo>
                    <a:pt x="0" y="571"/>
                  </a:lnTo>
                  <a:lnTo>
                    <a:pt x="0" y="592"/>
                  </a:lnTo>
                  <a:lnTo>
                    <a:pt x="1676" y="592"/>
                  </a:lnTo>
                  <a:close/>
                </a:path>
              </a:pathLst>
            </a:custGeom>
            <a:solidFill>
              <a:srgbClr val="BDBBB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882896" y="3033769"/>
              <a:ext cx="2932659" cy="966121"/>
            </a:xfrm>
            <a:prstGeom prst="rect">
              <a:avLst/>
            </a:prstGeom>
            <a:gradFill>
              <a:gsLst>
                <a:gs pos="0">
                  <a:srgbClr val="969696">
                    <a:alpha val="100000"/>
                  </a:srgbClr>
                </a:gs>
                <a:gs pos="100000">
                  <a:srgbClr val="808080">
                    <a:alpha val="100000"/>
                  </a:srgbClr>
                </a:gs>
              </a:gsLst>
              <a:lin ang="0"/>
            </a:gra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8817538" y="2524372"/>
            <a:ext cx="2930767" cy="1477518"/>
            <a:chOff x="8817538" y="2524372"/>
            <a:chExt cx="2930767" cy="1477518"/>
          </a:xfrm>
        </p:grpSpPr>
        <p:sp>
          <p:nvSpPr>
            <p:cNvPr id="34" name="Freeform 34"/>
            <p:cNvSpPr/>
            <p:nvPr/>
          </p:nvSpPr>
          <p:spPr>
            <a:xfrm>
              <a:off x="8817538" y="2524372"/>
              <a:ext cx="2930767" cy="1091565"/>
            </a:xfrm>
            <a:custGeom>
              <a:rect l="l" t="t" r="r" b="b"/>
              <a:pathLst>
                <a:path w="1674" h="591">
                  <a:moveTo>
                    <a:pt x="0" y="591"/>
                  </a:moveTo>
                  <a:lnTo>
                    <a:pt x="1185" y="0"/>
                  </a:lnTo>
                  <a:lnTo>
                    <a:pt x="1239" y="28"/>
                  </a:lnTo>
                  <a:lnTo>
                    <a:pt x="1292" y="58"/>
                  </a:lnTo>
                  <a:lnTo>
                    <a:pt x="1342" y="89"/>
                  </a:lnTo>
                  <a:lnTo>
                    <a:pt x="1389" y="124"/>
                  </a:lnTo>
                  <a:lnTo>
                    <a:pt x="1433" y="156"/>
                  </a:lnTo>
                  <a:lnTo>
                    <a:pt x="1473" y="192"/>
                  </a:lnTo>
                  <a:lnTo>
                    <a:pt x="1510" y="228"/>
                  </a:lnTo>
                  <a:lnTo>
                    <a:pt x="1544" y="265"/>
                  </a:lnTo>
                  <a:lnTo>
                    <a:pt x="1574" y="303"/>
                  </a:lnTo>
                  <a:lnTo>
                    <a:pt x="1587" y="323"/>
                  </a:lnTo>
                  <a:lnTo>
                    <a:pt x="1600" y="342"/>
                  </a:lnTo>
                  <a:lnTo>
                    <a:pt x="1611" y="361"/>
                  </a:lnTo>
                  <a:lnTo>
                    <a:pt x="1622" y="381"/>
                  </a:lnTo>
                  <a:lnTo>
                    <a:pt x="1632" y="401"/>
                  </a:lnTo>
                  <a:lnTo>
                    <a:pt x="1641" y="423"/>
                  </a:lnTo>
                  <a:lnTo>
                    <a:pt x="1650" y="443"/>
                  </a:lnTo>
                  <a:lnTo>
                    <a:pt x="1655" y="464"/>
                  </a:lnTo>
                  <a:lnTo>
                    <a:pt x="1662" y="484"/>
                  </a:lnTo>
                  <a:lnTo>
                    <a:pt x="1667" y="505"/>
                  </a:lnTo>
                  <a:lnTo>
                    <a:pt x="1671" y="527"/>
                  </a:lnTo>
                  <a:lnTo>
                    <a:pt x="1672" y="548"/>
                  </a:lnTo>
                  <a:lnTo>
                    <a:pt x="1675" y="569"/>
                  </a:lnTo>
                  <a:lnTo>
                    <a:pt x="1675" y="591"/>
                  </a:lnTo>
                  <a:lnTo>
                    <a:pt x="0" y="591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8817538" y="3615842"/>
              <a:ext cx="2930767" cy="386048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5890466" y="2841555"/>
            <a:ext cx="2930767" cy="2254472"/>
            <a:chOff x="5890466" y="2841555"/>
            <a:chExt cx="2930767" cy="2254472"/>
          </a:xfrm>
        </p:grpSpPr>
        <p:sp>
          <p:nvSpPr>
            <p:cNvPr id="37" name="Freeform 37"/>
            <p:cNvSpPr/>
            <p:nvPr/>
          </p:nvSpPr>
          <p:spPr>
            <a:xfrm>
              <a:off x="5890466" y="2841555"/>
              <a:ext cx="2930767" cy="1094899"/>
            </a:xfrm>
            <a:custGeom>
              <a:rect l="l" t="t" r="r" b="b"/>
              <a:pathLst>
                <a:path w="1676" h="593">
                  <a:moveTo>
                    <a:pt x="1676" y="0"/>
                  </a:moveTo>
                  <a:lnTo>
                    <a:pt x="490" y="593"/>
                  </a:lnTo>
                  <a:lnTo>
                    <a:pt x="436" y="564"/>
                  </a:lnTo>
                  <a:lnTo>
                    <a:pt x="383" y="533"/>
                  </a:lnTo>
                  <a:lnTo>
                    <a:pt x="333" y="501"/>
                  </a:lnTo>
                  <a:lnTo>
                    <a:pt x="286" y="469"/>
                  </a:lnTo>
                  <a:lnTo>
                    <a:pt x="242" y="434"/>
                  </a:lnTo>
                  <a:lnTo>
                    <a:pt x="202" y="400"/>
                  </a:lnTo>
                  <a:lnTo>
                    <a:pt x="165" y="363"/>
                  </a:lnTo>
                  <a:lnTo>
                    <a:pt x="131" y="326"/>
                  </a:lnTo>
                  <a:lnTo>
                    <a:pt x="101" y="288"/>
                  </a:lnTo>
                  <a:lnTo>
                    <a:pt x="88" y="269"/>
                  </a:lnTo>
                  <a:lnTo>
                    <a:pt x="75" y="249"/>
                  </a:lnTo>
                  <a:lnTo>
                    <a:pt x="64" y="229"/>
                  </a:lnTo>
                  <a:lnTo>
                    <a:pt x="53" y="209"/>
                  </a:lnTo>
                  <a:lnTo>
                    <a:pt x="43" y="189"/>
                  </a:lnTo>
                  <a:lnTo>
                    <a:pt x="34" y="170"/>
                  </a:lnTo>
                  <a:lnTo>
                    <a:pt x="25" y="148"/>
                  </a:lnTo>
                  <a:lnTo>
                    <a:pt x="20" y="128"/>
                  </a:lnTo>
                  <a:lnTo>
                    <a:pt x="13" y="107"/>
                  </a:lnTo>
                  <a:lnTo>
                    <a:pt x="8" y="85"/>
                  </a:lnTo>
                  <a:lnTo>
                    <a:pt x="4" y="66"/>
                  </a:lnTo>
                  <a:lnTo>
                    <a:pt x="3" y="44"/>
                  </a:lnTo>
                  <a:lnTo>
                    <a:pt x="0" y="21"/>
                  </a:lnTo>
                  <a:lnTo>
                    <a:pt x="0" y="0"/>
                  </a:lnTo>
                  <a:lnTo>
                    <a:pt x="1676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890466" y="2841555"/>
              <a:ext cx="856853" cy="2254472"/>
            </a:xfrm>
            <a:custGeom>
              <a:rect l="l" t="t" r="r" b="b"/>
              <a:pathLst>
                <a:path w="490" h="1221">
                  <a:moveTo>
                    <a:pt x="490" y="593"/>
                  </a:moveTo>
                  <a:lnTo>
                    <a:pt x="490" y="593"/>
                  </a:lnTo>
                  <a:lnTo>
                    <a:pt x="436" y="564"/>
                  </a:lnTo>
                  <a:lnTo>
                    <a:pt x="383" y="533"/>
                  </a:lnTo>
                  <a:lnTo>
                    <a:pt x="333" y="501"/>
                  </a:lnTo>
                  <a:lnTo>
                    <a:pt x="286" y="469"/>
                  </a:lnTo>
                  <a:lnTo>
                    <a:pt x="242" y="434"/>
                  </a:lnTo>
                  <a:lnTo>
                    <a:pt x="202" y="400"/>
                  </a:lnTo>
                  <a:lnTo>
                    <a:pt x="165" y="363"/>
                  </a:lnTo>
                  <a:lnTo>
                    <a:pt x="131" y="326"/>
                  </a:lnTo>
                  <a:lnTo>
                    <a:pt x="101" y="288"/>
                  </a:lnTo>
                  <a:lnTo>
                    <a:pt x="88" y="269"/>
                  </a:lnTo>
                  <a:lnTo>
                    <a:pt x="75" y="249"/>
                  </a:lnTo>
                  <a:lnTo>
                    <a:pt x="64" y="229"/>
                  </a:lnTo>
                  <a:lnTo>
                    <a:pt x="53" y="209"/>
                  </a:lnTo>
                  <a:lnTo>
                    <a:pt x="43" y="189"/>
                  </a:lnTo>
                  <a:lnTo>
                    <a:pt x="34" y="170"/>
                  </a:lnTo>
                  <a:lnTo>
                    <a:pt x="25" y="148"/>
                  </a:lnTo>
                  <a:lnTo>
                    <a:pt x="20" y="128"/>
                  </a:lnTo>
                  <a:lnTo>
                    <a:pt x="13" y="107"/>
                  </a:lnTo>
                  <a:lnTo>
                    <a:pt x="8" y="85"/>
                  </a:lnTo>
                  <a:lnTo>
                    <a:pt x="4" y="66"/>
                  </a:lnTo>
                  <a:lnTo>
                    <a:pt x="3" y="44"/>
                  </a:lnTo>
                  <a:lnTo>
                    <a:pt x="0" y="21"/>
                  </a:lnTo>
                  <a:lnTo>
                    <a:pt x="0" y="0"/>
                  </a:lnTo>
                  <a:lnTo>
                    <a:pt x="0" y="628"/>
                  </a:lnTo>
                  <a:lnTo>
                    <a:pt x="0" y="650"/>
                  </a:lnTo>
                  <a:lnTo>
                    <a:pt x="3" y="672"/>
                  </a:lnTo>
                  <a:lnTo>
                    <a:pt x="4" y="694"/>
                  </a:lnTo>
                  <a:lnTo>
                    <a:pt x="8" y="714"/>
                  </a:lnTo>
                  <a:lnTo>
                    <a:pt x="13" y="735"/>
                  </a:lnTo>
                  <a:lnTo>
                    <a:pt x="20" y="756"/>
                  </a:lnTo>
                  <a:lnTo>
                    <a:pt x="25" y="776"/>
                  </a:lnTo>
                  <a:lnTo>
                    <a:pt x="34" y="798"/>
                  </a:lnTo>
                  <a:lnTo>
                    <a:pt x="43" y="818"/>
                  </a:lnTo>
                  <a:lnTo>
                    <a:pt x="53" y="838"/>
                  </a:lnTo>
                  <a:lnTo>
                    <a:pt x="64" y="858"/>
                  </a:lnTo>
                  <a:lnTo>
                    <a:pt x="75" y="877"/>
                  </a:lnTo>
                  <a:lnTo>
                    <a:pt x="88" y="897"/>
                  </a:lnTo>
                  <a:lnTo>
                    <a:pt x="101" y="916"/>
                  </a:lnTo>
                  <a:lnTo>
                    <a:pt x="131" y="954"/>
                  </a:lnTo>
                  <a:lnTo>
                    <a:pt x="165" y="991"/>
                  </a:lnTo>
                  <a:lnTo>
                    <a:pt x="202" y="1028"/>
                  </a:lnTo>
                  <a:lnTo>
                    <a:pt x="242" y="1063"/>
                  </a:lnTo>
                  <a:lnTo>
                    <a:pt x="286" y="1097"/>
                  </a:lnTo>
                  <a:lnTo>
                    <a:pt x="333" y="1130"/>
                  </a:lnTo>
                  <a:lnTo>
                    <a:pt x="383" y="1161"/>
                  </a:lnTo>
                  <a:lnTo>
                    <a:pt x="436" y="1192"/>
                  </a:lnTo>
                  <a:lnTo>
                    <a:pt x="490" y="1221"/>
                  </a:lnTo>
                  <a:lnTo>
                    <a:pt x="490" y="593"/>
                  </a:lnTo>
                  <a:close/>
                </a:path>
              </a:pathLst>
            </a:custGeom>
            <a:solidFill>
              <a:srgbClr val="A19F9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6747320" y="2841555"/>
              <a:ext cx="2073913" cy="2254472"/>
            </a:xfrm>
            <a:custGeom>
              <a:rect l="l" t="t" r="r" b="b"/>
              <a:pathLst>
                <a:path w="1186" h="1221">
                  <a:moveTo>
                    <a:pt x="1186" y="628"/>
                  </a:moveTo>
                  <a:lnTo>
                    <a:pt x="0" y="1221"/>
                  </a:lnTo>
                  <a:lnTo>
                    <a:pt x="0" y="593"/>
                  </a:lnTo>
                  <a:lnTo>
                    <a:pt x="1186" y="0"/>
                  </a:lnTo>
                  <a:lnTo>
                    <a:pt x="1186" y="628"/>
                  </a:lnTo>
                  <a:close/>
                </a:path>
              </a:pathLst>
            </a:custGeom>
            <a:solidFill>
              <a:srgbClr val="BDBBB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8821594" y="3809199"/>
            <a:ext cx="2930767" cy="1286828"/>
            <a:chOff x="8821594" y="3809199"/>
            <a:chExt cx="2930767" cy="1286828"/>
          </a:xfrm>
        </p:grpSpPr>
        <p:sp>
          <p:nvSpPr>
            <p:cNvPr id="41" name="Freeform 41"/>
            <p:cNvSpPr/>
            <p:nvPr/>
          </p:nvSpPr>
          <p:spPr>
            <a:xfrm>
              <a:off x="8821594" y="3809199"/>
              <a:ext cx="2930767" cy="1094804"/>
            </a:xfrm>
            <a:custGeom>
              <a:rect l="l" t="t" r="r" b="b"/>
              <a:pathLst>
                <a:path w="1674" h="593">
                  <a:moveTo>
                    <a:pt x="0" y="0"/>
                  </a:moveTo>
                  <a:lnTo>
                    <a:pt x="1185" y="593"/>
                  </a:lnTo>
                  <a:lnTo>
                    <a:pt x="1239" y="563"/>
                  </a:lnTo>
                  <a:lnTo>
                    <a:pt x="1292" y="533"/>
                  </a:lnTo>
                  <a:lnTo>
                    <a:pt x="1342" y="502"/>
                  </a:lnTo>
                  <a:lnTo>
                    <a:pt x="1389" y="469"/>
                  </a:lnTo>
                  <a:lnTo>
                    <a:pt x="1433" y="435"/>
                  </a:lnTo>
                  <a:lnTo>
                    <a:pt x="1473" y="399"/>
                  </a:lnTo>
                  <a:lnTo>
                    <a:pt x="1510" y="363"/>
                  </a:lnTo>
                  <a:lnTo>
                    <a:pt x="1544" y="326"/>
                  </a:lnTo>
                  <a:lnTo>
                    <a:pt x="1574" y="288"/>
                  </a:lnTo>
                  <a:lnTo>
                    <a:pt x="1587" y="268"/>
                  </a:lnTo>
                  <a:lnTo>
                    <a:pt x="1600" y="249"/>
                  </a:lnTo>
                  <a:lnTo>
                    <a:pt x="1611" y="230"/>
                  </a:lnTo>
                  <a:lnTo>
                    <a:pt x="1622" y="210"/>
                  </a:lnTo>
                  <a:lnTo>
                    <a:pt x="1632" y="190"/>
                  </a:lnTo>
                  <a:lnTo>
                    <a:pt x="1641" y="168"/>
                  </a:lnTo>
                  <a:lnTo>
                    <a:pt x="1650" y="148"/>
                  </a:lnTo>
                  <a:lnTo>
                    <a:pt x="1655" y="127"/>
                  </a:lnTo>
                  <a:lnTo>
                    <a:pt x="1662" y="107"/>
                  </a:lnTo>
                  <a:lnTo>
                    <a:pt x="1667" y="86"/>
                  </a:lnTo>
                  <a:lnTo>
                    <a:pt x="1671" y="64"/>
                  </a:lnTo>
                  <a:lnTo>
                    <a:pt x="1672" y="43"/>
                  </a:lnTo>
                  <a:lnTo>
                    <a:pt x="1675" y="22"/>
                  </a:lnTo>
                  <a:lnTo>
                    <a:pt x="1675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C0C0C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10894966" y="3809199"/>
              <a:ext cx="857394" cy="1286828"/>
            </a:xfrm>
            <a:custGeom>
              <a:rect l="l" t="t" r="r" b="b"/>
              <a:pathLst>
                <a:path w="490" h="697">
                  <a:moveTo>
                    <a:pt x="0" y="593"/>
                  </a:moveTo>
                  <a:lnTo>
                    <a:pt x="0" y="593"/>
                  </a:lnTo>
                  <a:lnTo>
                    <a:pt x="54" y="563"/>
                  </a:lnTo>
                  <a:lnTo>
                    <a:pt x="107" y="533"/>
                  </a:lnTo>
                  <a:lnTo>
                    <a:pt x="157" y="502"/>
                  </a:lnTo>
                  <a:lnTo>
                    <a:pt x="204" y="469"/>
                  </a:lnTo>
                  <a:lnTo>
                    <a:pt x="248" y="435"/>
                  </a:lnTo>
                  <a:lnTo>
                    <a:pt x="288" y="399"/>
                  </a:lnTo>
                  <a:lnTo>
                    <a:pt x="325" y="363"/>
                  </a:lnTo>
                  <a:lnTo>
                    <a:pt x="359" y="326"/>
                  </a:lnTo>
                  <a:lnTo>
                    <a:pt x="389" y="288"/>
                  </a:lnTo>
                  <a:lnTo>
                    <a:pt x="402" y="268"/>
                  </a:lnTo>
                  <a:lnTo>
                    <a:pt x="415" y="249"/>
                  </a:lnTo>
                  <a:lnTo>
                    <a:pt x="426" y="230"/>
                  </a:lnTo>
                  <a:lnTo>
                    <a:pt x="437" y="210"/>
                  </a:lnTo>
                  <a:lnTo>
                    <a:pt x="447" y="190"/>
                  </a:lnTo>
                  <a:lnTo>
                    <a:pt x="456" y="168"/>
                  </a:lnTo>
                  <a:lnTo>
                    <a:pt x="465" y="148"/>
                  </a:lnTo>
                  <a:lnTo>
                    <a:pt x="470" y="127"/>
                  </a:lnTo>
                  <a:lnTo>
                    <a:pt x="477" y="107"/>
                  </a:lnTo>
                  <a:lnTo>
                    <a:pt x="482" y="86"/>
                  </a:lnTo>
                  <a:lnTo>
                    <a:pt x="486" y="64"/>
                  </a:lnTo>
                  <a:lnTo>
                    <a:pt x="487" y="43"/>
                  </a:lnTo>
                  <a:lnTo>
                    <a:pt x="490" y="22"/>
                  </a:lnTo>
                  <a:lnTo>
                    <a:pt x="490" y="0"/>
                  </a:lnTo>
                  <a:lnTo>
                    <a:pt x="490" y="104"/>
                  </a:lnTo>
                  <a:lnTo>
                    <a:pt x="490" y="126"/>
                  </a:lnTo>
                  <a:lnTo>
                    <a:pt x="487" y="148"/>
                  </a:lnTo>
                  <a:lnTo>
                    <a:pt x="486" y="170"/>
                  </a:lnTo>
                  <a:lnTo>
                    <a:pt x="482" y="190"/>
                  </a:lnTo>
                  <a:lnTo>
                    <a:pt x="477" y="211"/>
                  </a:lnTo>
                  <a:lnTo>
                    <a:pt x="470" y="232"/>
                  </a:lnTo>
                  <a:lnTo>
                    <a:pt x="465" y="252"/>
                  </a:lnTo>
                  <a:lnTo>
                    <a:pt x="456" y="274"/>
                  </a:lnTo>
                  <a:lnTo>
                    <a:pt x="447" y="294"/>
                  </a:lnTo>
                  <a:lnTo>
                    <a:pt x="437" y="314"/>
                  </a:lnTo>
                  <a:lnTo>
                    <a:pt x="426" y="334"/>
                  </a:lnTo>
                  <a:lnTo>
                    <a:pt x="415" y="353"/>
                  </a:lnTo>
                  <a:lnTo>
                    <a:pt x="402" y="373"/>
                  </a:lnTo>
                  <a:lnTo>
                    <a:pt x="389" y="392"/>
                  </a:lnTo>
                  <a:lnTo>
                    <a:pt x="359" y="430"/>
                  </a:lnTo>
                  <a:lnTo>
                    <a:pt x="325" y="467"/>
                  </a:lnTo>
                  <a:lnTo>
                    <a:pt x="288" y="504"/>
                  </a:lnTo>
                  <a:lnTo>
                    <a:pt x="248" y="539"/>
                  </a:lnTo>
                  <a:lnTo>
                    <a:pt x="204" y="573"/>
                  </a:lnTo>
                  <a:lnTo>
                    <a:pt x="157" y="606"/>
                  </a:lnTo>
                  <a:lnTo>
                    <a:pt x="107" y="637"/>
                  </a:lnTo>
                  <a:lnTo>
                    <a:pt x="54" y="668"/>
                  </a:lnTo>
                  <a:lnTo>
                    <a:pt x="0" y="697"/>
                  </a:lnTo>
                  <a:lnTo>
                    <a:pt x="0" y="593"/>
                  </a:lnTo>
                  <a:close/>
                </a:path>
              </a:pathLst>
            </a:custGeom>
            <a:solidFill>
              <a:srgbClr val="A19F9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8821594" y="3809199"/>
              <a:ext cx="2073373" cy="1286828"/>
            </a:xfrm>
            <a:custGeom>
              <a:rect l="l" t="t" r="r" b="b"/>
              <a:pathLst>
                <a:path w="1185" h="697">
                  <a:moveTo>
                    <a:pt x="0" y="104"/>
                  </a:moveTo>
                  <a:lnTo>
                    <a:pt x="1185" y="697"/>
                  </a:lnTo>
                  <a:lnTo>
                    <a:pt x="1185" y="593"/>
                  </a:lnTo>
                  <a:lnTo>
                    <a:pt x="0" y="0"/>
                  </a:lnTo>
                  <a:lnTo>
                    <a:pt x="0" y="104"/>
                  </a:lnTo>
                  <a:close/>
                </a:path>
              </a:pathLst>
            </a:custGeom>
            <a:gradFill>
              <a:gsLst>
                <a:gs pos="0">
                  <a:srgbClr val="A19F9F">
                    <a:alpha val="100000"/>
                  </a:srgbClr>
                </a:gs>
                <a:gs pos="100000">
                  <a:srgbClr val="808080">
                    <a:alpha val="100000"/>
                  </a:srgbClr>
                </a:gs>
              </a:gsLst>
              <a:lin ang="0"/>
            </a:gra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4" name="TextBox 44"/>
          <p:cNvSpPr txBox="1"/>
          <p:nvPr/>
        </p:nvSpPr>
        <p:spPr>
          <a:xfrm>
            <a:off x="970539" y="2055607"/>
            <a:ext cx="3888341" cy="3162649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8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提升采购透明度：实现采购过程可视化，增强内外部信任。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510302" y="1681124"/>
            <a:ext cx="655484" cy="815989"/>
          </a:xfrm>
          <a:prstGeom prst="halfFram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 rot="10800000">
            <a:off x="4705935" y="4665821"/>
            <a:ext cx="655484" cy="815989"/>
          </a:xfrm>
          <a:prstGeom prst="halfFram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0532" b="1053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数字化采购优势与挑战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数据安全与隐私保护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在数据采集、存储和使用过程中，需要加强数据安全和隐私保护措施。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技术更新与投入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企业需要不断投入资金和技术资源，以适应数字化采购技术的快速发展。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组织变革与人员培训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企业需要调整组织结构和管理模式，加强员工培训和技能提升，以适应数字化采购带来的变革。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数字化采购应用场景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集中采购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适用于大型企业或集团公司的集中采购场景，通过数字化采购平台实现统一寻源、比价和合同签订。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电商化采购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适用于企业日常办公用品、耗材等标准化商品的采购，通过电商平台实现便捷、高效的在线交易。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供应链协同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适用于企业与供应商之间的协同合作场景，通过数字化采购平台实现供应链信息共享、协同计划和物流管理。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智能化决策支持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适用于企业需要基于大数据进行采购决策的场景，通过数据分析工具实现市场趋势预测、供应商评估和风险管理等智能化决策支持。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数据分析工具在采购决策中应用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描述性分析工具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用于整理和描述数据，包括数据可视化、报表生成等，帮助采购人员更好地理解数据。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预测性分析工具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基于历史数据，运用统计模型、机器学习等技术预测未来趋势，为采购决策提供依据。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规范性分析工具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通过优化算法和模拟技术，为采购人员提供最优决策建议，如采购量、供应商选择等。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数据分析工具类型及功能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通过数据分析工具对市场、供应商、库存等数据进行深入挖掘，准确识别采购需求。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需求分析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运用数据分析工具对供应商的历史绩效、质量、交货期等数据进行综合评估，确保供应商选择的合理性。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供应商评估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实时监控采购过程中的数据，如价格、交货期等，确保采购活动的顺利进行。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采购执行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对采购结果进行数据分析，总结经验教训，优化未来的采购策略。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采购后评估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数据分析工具在采购流程中应用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了解市场上主流的数据分析工具，收集相关信息，如产品功能、技术架构、用户评价等。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综合评估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结合实际需求和市场调研结果，对数据分析工具进行综合评估，选择最适合企业的产品。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产品试用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对感兴趣的数据分析工具进行试用，评估其易用性、稳定性和可扩展性。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明确需求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根据企业实际需求和业务场景，明确数据分析工具应具备的功能和性能要求。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数据分析工具选型与评估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采购数据收集与整理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52335" y="1979346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652335" y="1821557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29936" y="1979346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29936" y="1821557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407538" y="1979346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407538" y="1821557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15607" y="2516039"/>
            <a:ext cx="296227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内部数据源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4842" y="3555750"/>
            <a:ext cx="3008046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企业内部的采购历史数据、库存数据、销售数据等，可通过企业资源计划（ERP）系统、供应链管理系统（SCM）等内部管理系统获取。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638006" y="2516039"/>
            <a:ext cx="296227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外部数据源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723754" y="3555750"/>
            <a:ext cx="3008046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市场行情、供应商信息、政策法规等，可通过爬虫技术、第三方数据平台、公开数据库等方式获取。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260404" y="2516039"/>
            <a:ext cx="296227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物联网数据源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361301" y="3555750"/>
            <a:ext cx="3008046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通过物联网技术收集的设备运行数据、物流运输数据等，为采购决策提供实时、准确的数据支持。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480607" y="1020470"/>
            <a:ext cx="199072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037367" y="1020470"/>
            <a:ext cx="21145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724677" y="1059557"/>
            <a:ext cx="199072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采购数据来源及获取方式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去除重复数据、处理缺失值、异常值检测与处理等，保证数据的准确性和一致性。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数据清洗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9058" b="90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数据转换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5933" r="593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特征提取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对数据进行规范化处理，如数据格式转换、数值型数据标准化等，以便后续分析。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从原始数据中提取出对采购决策有重要影响的特征，如供应商的历史表现、产品质量等。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数据清洗与预处理技术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数据访问控制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设置合理的数据访问权限，防止数据泄露和非法访问，确保数据的保密性和完整性。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数据存储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根据数据类型和规模选择合适的存储方式，如关系型数据库、非关系型数据库或分布式存储等。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数据备份与恢复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建立数据备份机制，确保数据安全，同时能够快速恢复数据，保障业务连续性。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数据存储与管理策略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https://d.book118.com/935024011330011103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3283D"/>
      </a:dk1>
      <a:lt1>
        <a:srgbClr val="F4F7FF"/>
      </a:lt1>
      <a:dk2>
        <a:srgbClr val="36324A"/>
      </a:dk2>
      <a:lt2>
        <a:srgbClr val="FFFFFF"/>
      </a:lt2>
      <a:accent1>
        <a:srgbClr val="485077"/>
      </a:accent1>
      <a:accent2>
        <a:srgbClr val="6382AD"/>
      </a:accent2>
      <a:accent3>
        <a:srgbClr val="757294"/>
      </a:accent3>
      <a:accent4>
        <a:srgbClr val="93AFCE"/>
      </a:accent4>
      <a:accent5>
        <a:srgbClr val="7186AF"/>
      </a:accent5>
      <a:accent6>
        <a:srgbClr val="AD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103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3">
      <vt:lpstr>Arial</vt:lpstr>
      <vt:lpstr>Calibri</vt:lpstr>
      <vt:lpstr>STSong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2024-09-13T10:51:58.273</cp:lastPrinted>
  <dcterms:created xsi:type="dcterms:W3CDTF">2024-09-13T02:51:58Z</dcterms:created>
  <dcterms:modified xsi:type="dcterms:W3CDTF">2024-09-13T02:52:00Z</dcterms:modified>
</cp:coreProperties>
</file>