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F182B208-C63E-4FCC-975D-1AA02ABB255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5755DBD-87C3-4240-AF64-C0A0B7BABB9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6FD1EFB6-4702-41DD-A1A7-8AA741D7971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2C55B665-2CD1-4B5B-B4C6-2C175BBAE1A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5B436231-8BFC-40BA-BD2E-D32529DAFC6A}"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C22E3E58-2310-4479-8DFA-FA8AD0ED94C0}"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22F32DE0-246F-41A0-AB4D-E6FF6BFF20D8}"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17B2D9B-8BF8-4978-8F0F-58E5A1D19D3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084ED20-CA29-400E-89D3-EAB12B96A8A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267EF5A-7799-4585-A303-0D95A3EEA28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239525A-129E-4B5B-8358-AA7042164CF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 Id="rId4" Type="http://schemas.openxmlformats.org/officeDocument/2006/relationships/image" Target="../media/image3.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5.png" /><Relationship Id="rId4" Type="http://schemas.openxmlformats.org/officeDocument/2006/relationships/image" Target="../media/image6.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4.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4.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5.png" /><Relationship Id="rId4" Type="http://schemas.openxmlformats.org/officeDocument/2006/relationships/image" Target="../media/image6.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4.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13.jpeg" /><Relationship Id="rId4" Type="http://schemas.openxmlformats.org/officeDocument/2006/relationships/image" Target="../media/image14.jpeg" /><Relationship Id="rId5" Type="http://schemas.openxmlformats.org/officeDocument/2006/relationships/image" Target="../media/image4.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5.png" /><Relationship Id="rId4" Type="http://schemas.openxmlformats.org/officeDocument/2006/relationships/image" Target="../media/image6.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3503120021101111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5715000" y="1370129"/>
            <a:ext cx="6477000" cy="5019675"/>
          </a:xfrm>
          <a:prstGeom prst="rect">
            <a:avLst/>
          </a:prstGeom>
        </p:spPr>
      </p:pic>
      <p:pic>
        <p:nvPicPr>
          <p:cNvPr id="3" name="Picture 3"/>
          <p:cNvPicPr>
            <a:picLocks noChangeAspect="1"/>
          </p:cNvPicPr>
          <p:nvPr/>
        </p:nvPicPr>
        <p:blipFill>
          <a:blip r:embed="rId3"/>
          <a:stretch>
            <a:fillRect/>
          </a:stretch>
        </p:blipFill>
        <p:spPr>
          <a:xfrm>
            <a:off x="0" y="0"/>
            <a:ext cx="12192000" cy="6858000"/>
          </a:xfrm>
          <a:prstGeom prst="rect">
            <a:avLst/>
          </a:prstGeom>
        </p:spPr>
      </p:pic>
      <p:sp>
        <p:nvSpPr>
          <p:cNvPr id="4" name="TextBox 4"/>
          <p:cNvSpPr txBox="1"/>
          <p:nvPr/>
        </p:nvSpPr>
        <p:spPr>
          <a:xfrm>
            <a:off x="485857" y="1648232"/>
            <a:ext cx="5905500" cy="20002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4950" b="1">
                <a:solidFill>
                  <a:schemeClr val="accent1">
                    <a:alpha val="100000"/>
                  </a:schemeClr>
                </a:solidFill>
                <a:latin typeface="Microsoft Yahei"/>
                <a:ea typeface="Microsoft Yahei"/>
                <a:cs typeface="Microsoft Yahei"/>
              </a:rPr>
              <a:t>湿阻型咳嗽患者祛痰药物的中医个体化应用</a:t>
            </a:r>
          </a:p>
        </p:txBody>
      </p:sp>
      <p:sp>
        <p:nvSpPr>
          <p:cNvPr id="7" name="TextBox 7"/>
          <p:cNvSpPr txBox="1"/>
          <p:nvPr/>
        </p:nvSpPr>
        <p:spPr>
          <a:xfrm rot="-5400000">
            <a:off x="9748407" y="2912789"/>
            <a:ext cx="4138785" cy="1053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5700" b="1">
                <a:solidFill>
                  <a:schemeClr val="accent1">
                    <a:alpha val="31000"/>
                  </a:schemeClr>
                </a:solidFill>
                <a:latin typeface="Microsoft Yahei"/>
                <a:ea typeface="Microsoft Yahei"/>
                <a:cs typeface="Microsoft Yahei"/>
              </a:rPr>
              <a:t>RESUME</a:t>
            </a:r>
          </a:p>
        </p:txBody>
      </p:sp>
      <p:sp>
        <p:nvSpPr>
          <p:cNvPr id="8" name="TextBox 8"/>
          <p:cNvSpPr txBox="1"/>
          <p:nvPr/>
        </p:nvSpPr>
        <p:spPr>
          <a:xfrm>
            <a:off x="485857" y="607177"/>
            <a:ext cx="1116330" cy="320040"/>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REPORT</a:t>
            </a:r>
          </a:p>
        </p:txBody>
      </p:sp>
      <p:sp>
        <p:nvSpPr>
          <p:cNvPr id="9" name="TextBox 9"/>
          <p:cNvSpPr txBox="1"/>
          <p:nvPr/>
        </p:nvSpPr>
        <p:spPr>
          <a:xfrm>
            <a:off x="6853792" y="542407"/>
            <a:ext cx="1369877" cy="310515"/>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CATALOG</a:t>
            </a:r>
          </a:p>
        </p:txBody>
      </p:sp>
      <p:sp>
        <p:nvSpPr>
          <p:cNvPr id="10" name="TextBox 10"/>
          <p:cNvSpPr txBox="1"/>
          <p:nvPr/>
        </p:nvSpPr>
        <p:spPr>
          <a:xfrm>
            <a:off x="8276461" y="542407"/>
            <a:ext cx="1116330" cy="320040"/>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DATE</a:t>
            </a:r>
          </a:p>
        </p:txBody>
      </p:sp>
      <p:sp>
        <p:nvSpPr>
          <p:cNvPr id="11" name="TextBox 11"/>
          <p:cNvSpPr txBox="1"/>
          <p:nvPr/>
        </p:nvSpPr>
        <p:spPr>
          <a:xfrm>
            <a:off x="9300171" y="542407"/>
            <a:ext cx="1432732" cy="310515"/>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ANALYSIS</a:t>
            </a:r>
          </a:p>
        </p:txBody>
      </p:sp>
      <p:sp>
        <p:nvSpPr>
          <p:cNvPr id="12" name="TextBox 12"/>
          <p:cNvSpPr txBox="1"/>
          <p:nvPr/>
        </p:nvSpPr>
        <p:spPr>
          <a:xfrm>
            <a:off x="10732903" y="542407"/>
            <a:ext cx="1333656" cy="310515"/>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SUMMARY</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029669" y="2444055"/>
            <a:ext cx="1562100" cy="10572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950" b="1">
                <a:solidFill>
                  <a:schemeClr val="accent1">
                    <a:alpha val="100000"/>
                  </a:schemeClr>
                </a:solidFill>
                <a:latin typeface="Microsoft Yahei"/>
                <a:ea typeface="Microsoft Yahei"/>
                <a:cs typeface="Microsoft Yahei"/>
              </a:rPr>
              <a:t>目录</a:t>
            </a:r>
          </a:p>
        </p:txBody>
      </p:sp>
      <p:sp>
        <p:nvSpPr>
          <p:cNvPr id="3" name="TextBox 3"/>
          <p:cNvSpPr txBox="1"/>
          <p:nvPr/>
        </p:nvSpPr>
        <p:spPr>
          <a:xfrm>
            <a:off x="966804" y="3424039"/>
            <a:ext cx="1687830" cy="3962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1800" b="1">
                <a:solidFill>
                  <a:schemeClr val="accent1">
                    <a:alpha val="100000"/>
                  </a:schemeClr>
                </a:solidFill>
                <a:latin typeface="Microsoft Yahei"/>
                <a:ea typeface="Microsoft Yahei"/>
                <a:cs typeface="Microsoft Yahei"/>
              </a:rPr>
              <a:t>CONTENTS</a:t>
            </a:r>
          </a:p>
        </p:txBody>
      </p:sp>
      <p:sp>
        <p:nvSpPr>
          <p:cNvPr id="4" name="TextBox 4"/>
          <p:cNvSpPr txBox="1"/>
          <p:nvPr/>
        </p:nvSpPr>
        <p:spPr>
          <a:xfrm>
            <a:off x="5825237" y="764861"/>
            <a:ext cx="5384590" cy="5221768"/>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chemeClr val="accent3">
                    <a:alpha val="100000"/>
                  </a:schemeClr>
                </a:solidFill>
                <a:latin typeface="Microsoft Yahei"/>
                <a:ea typeface="Microsoft Yahei"/>
                <a:cs typeface="Microsoft Yahei"/>
              </a:rPr>
              <a:t>湿阻型咳嗽概述</a:t>
            </a:r>
          </a:p>
          <a:p>
            <a:pPr marL="203200" lvl="0" indent="-203200">
              <a:lnSpc>
                <a:spcPct val="140000"/>
              </a:lnSpc>
              <a:spcBef>
                <a:spcPts val="375"/>
              </a:spcBef>
              <a:buFont typeface="Arial"/>
              <a:buChar char="•"/>
            </a:pPr>
            <a:r>
              <a:rPr lang="en-US" sz="2400">
                <a:solidFill>
                  <a:schemeClr val="accent3">
                    <a:alpha val="100000"/>
                  </a:schemeClr>
                </a:solidFill>
                <a:latin typeface="Microsoft Yahei"/>
                <a:ea typeface="Microsoft Yahei"/>
                <a:cs typeface="Microsoft Yahei"/>
              </a:rPr>
              <a:t>祛痰药物种类及作用机制</a:t>
            </a:r>
          </a:p>
          <a:p>
            <a:pPr marL="203200" lvl="0" indent="-203200">
              <a:lnSpc>
                <a:spcPct val="140000"/>
              </a:lnSpc>
              <a:spcBef>
                <a:spcPts val="375"/>
              </a:spcBef>
              <a:buFont typeface="Arial"/>
              <a:buChar char="•"/>
            </a:pPr>
            <a:r>
              <a:rPr lang="en-US" sz="2400">
                <a:solidFill>
                  <a:schemeClr val="accent3">
                    <a:alpha val="100000"/>
                  </a:schemeClr>
                </a:solidFill>
                <a:latin typeface="Microsoft Yahei"/>
                <a:ea typeface="Microsoft Yahei"/>
                <a:cs typeface="Microsoft Yahei"/>
              </a:rPr>
              <a:t>中医个体化治疗原则与方法</a:t>
            </a:r>
          </a:p>
          <a:p>
            <a:pPr marL="203200" lvl="0" indent="-203200">
              <a:lnSpc>
                <a:spcPct val="140000"/>
              </a:lnSpc>
              <a:spcBef>
                <a:spcPts val="375"/>
              </a:spcBef>
              <a:buFont typeface="Arial"/>
              <a:buChar char="•"/>
            </a:pPr>
            <a:r>
              <a:rPr lang="en-US" sz="2400">
                <a:solidFill>
                  <a:schemeClr val="accent3">
                    <a:alpha val="100000"/>
                  </a:schemeClr>
                </a:solidFill>
                <a:latin typeface="Microsoft Yahei"/>
                <a:ea typeface="Microsoft Yahei"/>
                <a:cs typeface="Microsoft Yahei"/>
              </a:rPr>
              <a:t>经典案例分析与讨论</a:t>
            </a:r>
          </a:p>
          <a:p>
            <a:pPr marL="203200" lvl="0" indent="-203200">
              <a:lnSpc>
                <a:spcPct val="140000"/>
              </a:lnSpc>
              <a:spcBef>
                <a:spcPts val="375"/>
              </a:spcBef>
              <a:buFont typeface="Arial"/>
              <a:buChar char="•"/>
            </a:pPr>
            <a:r>
              <a:rPr lang="en-US" sz="2400">
                <a:solidFill>
                  <a:schemeClr val="accent3">
                    <a:alpha val="100000"/>
                  </a:schemeClr>
                </a:solidFill>
                <a:latin typeface="Microsoft Yahei"/>
                <a:ea typeface="Microsoft Yahei"/>
                <a:cs typeface="Microsoft Yahei"/>
              </a:rPr>
              <a:t>现代研究进展与未来趋势预测</a:t>
            </a:r>
          </a:p>
          <a:p>
            <a:pPr marL="203200" lvl="0" indent="-203200">
              <a:lnSpc>
                <a:spcPct val="140000"/>
              </a:lnSpc>
              <a:spcBef>
                <a:spcPts val="375"/>
              </a:spcBef>
              <a:buFont typeface="Arial"/>
              <a:buChar char="•"/>
            </a:pPr>
            <a:r>
              <a:rPr lang="en-US" sz="2400">
                <a:solidFill>
                  <a:schemeClr val="accent3">
                    <a:alpha val="100000"/>
                  </a:schemeClr>
                </a:solidFill>
                <a:latin typeface="Microsoft Yahei"/>
                <a:ea typeface="Microsoft Yahei"/>
                <a:cs typeface="Microsoft Yahei"/>
              </a:rPr>
              <a:t>总结回顾与展望未来工作方向</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173630" y="1239539"/>
            <a:ext cx="6477000" cy="5019675"/>
          </a:xfrm>
          <a:prstGeom prst="rect">
            <a:avLst/>
          </a:prstGeom>
        </p:spPr>
      </p:pic>
      <p:pic>
        <p:nvPicPr>
          <p:cNvPr id="3" name="Picture 3"/>
          <p:cNvPicPr>
            <a:picLocks noChangeAspect="1"/>
          </p:cNvPicPr>
          <p:nvPr/>
        </p:nvPicPr>
        <p:blipFill>
          <a:blip r:embed="rId3"/>
          <a:stretch>
            <a:fillRect/>
          </a:stretch>
        </p:blipFill>
        <p:spPr>
          <a:xfrm>
            <a:off x="0" y="0"/>
            <a:ext cx="12192000" cy="6858000"/>
          </a:xfrm>
          <a:prstGeom prst="rect">
            <a:avLst/>
          </a:prstGeom>
        </p:spPr>
      </p:pic>
      <p:sp>
        <p:nvSpPr>
          <p:cNvPr id="4" name="TextBox 4"/>
          <p:cNvSpPr txBox="1"/>
          <p:nvPr/>
        </p:nvSpPr>
        <p:spPr>
          <a:xfrm>
            <a:off x="485857" y="60717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REPORT</a:t>
            </a:r>
          </a:p>
        </p:txBody>
      </p:sp>
      <p:sp>
        <p:nvSpPr>
          <p:cNvPr id="5" name="TextBox 5"/>
          <p:cNvSpPr txBox="1"/>
          <p:nvPr/>
        </p:nvSpPr>
        <p:spPr>
          <a:xfrm>
            <a:off x="6853792" y="54240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CATALOG</a:t>
            </a:r>
          </a:p>
        </p:txBody>
      </p:sp>
      <p:sp>
        <p:nvSpPr>
          <p:cNvPr id="6" name="TextBox 6"/>
          <p:cNvSpPr txBox="1"/>
          <p:nvPr/>
        </p:nvSpPr>
        <p:spPr>
          <a:xfrm>
            <a:off x="8276461" y="54240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DATE</a:t>
            </a:r>
          </a:p>
        </p:txBody>
      </p:sp>
      <p:sp>
        <p:nvSpPr>
          <p:cNvPr id="7" name="TextBox 7"/>
          <p:cNvSpPr txBox="1"/>
          <p:nvPr/>
        </p:nvSpPr>
        <p:spPr>
          <a:xfrm>
            <a:off x="9300171" y="54240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ANALYSIS</a:t>
            </a:r>
          </a:p>
        </p:txBody>
      </p:sp>
      <p:sp>
        <p:nvSpPr>
          <p:cNvPr id="8" name="TextBox 8"/>
          <p:cNvSpPr txBox="1"/>
          <p:nvPr/>
        </p:nvSpPr>
        <p:spPr>
          <a:xfrm>
            <a:off x="10732903" y="54240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SUMMARY</a:t>
            </a:r>
          </a:p>
        </p:txBody>
      </p:sp>
      <p:sp>
        <p:nvSpPr>
          <p:cNvPr id="9" name="TextBox 9"/>
          <p:cNvSpPr txBox="1"/>
          <p:nvPr/>
        </p:nvSpPr>
        <p:spPr>
          <a:xfrm rot="-5400000">
            <a:off x="-1187519" y="3018898"/>
            <a:ext cx="4138785" cy="1053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5700" b="1">
                <a:solidFill>
                  <a:schemeClr val="accent1">
                    <a:alpha val="31000"/>
                  </a:schemeClr>
                </a:solidFill>
                <a:latin typeface="Microsoft Yahei"/>
                <a:ea typeface="Microsoft Yahei"/>
                <a:cs typeface="Microsoft Yahei"/>
              </a:rPr>
              <a:t>RESUME</a:t>
            </a:r>
          </a:p>
        </p:txBody>
      </p:sp>
      <p:sp>
        <p:nvSpPr>
          <p:cNvPr id="10" name="TextBox 10"/>
          <p:cNvSpPr txBox="1"/>
          <p:nvPr/>
        </p:nvSpPr>
        <p:spPr>
          <a:xfrm>
            <a:off x="5856967" y="2174031"/>
            <a:ext cx="2113154" cy="14097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ts val="450"/>
              </a:spcBef>
            </a:pPr>
            <a:r>
              <a:rPr lang="en-US" sz="6600" b="1">
                <a:solidFill>
                  <a:schemeClr val="accent1">
                    <a:alpha val="100000"/>
                  </a:schemeClr>
                </a:solidFill>
                <a:latin typeface="PingFang SC"/>
                <a:ea typeface="PingFang SC"/>
                <a:cs typeface="PingFang SC"/>
              </a:rPr>
              <a:t>01</a:t>
            </a:r>
          </a:p>
        </p:txBody>
      </p:sp>
      <p:sp>
        <p:nvSpPr>
          <p:cNvPr id="11" name="TextBox 11"/>
          <p:cNvSpPr txBox="1"/>
          <p:nvPr/>
        </p:nvSpPr>
        <p:spPr>
          <a:xfrm>
            <a:off x="5881876" y="3345987"/>
            <a:ext cx="5520853" cy="1939312"/>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4050" b="1">
                <a:solidFill>
                  <a:schemeClr val="accent1">
                    <a:alpha val="100000"/>
                  </a:schemeClr>
                </a:solidFill>
                <a:latin typeface="Microsoft Yahei"/>
                <a:ea typeface="Microsoft Yahei"/>
                <a:cs typeface="Microsoft Yahei"/>
              </a:rPr>
              <a:t>湿阻型咳嗽概述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2546" r="32546"/>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8459" r="38459"/>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32551" r="32551"/>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湿阻型咳嗽是指因湿邪阻肺，导致肺气宣降失常而引起的咳嗽。</a:t>
            </a:r>
            <a:endParaRPr lang="en-US" sz="1100"/>
          </a:p>
        </p:txBody>
      </p:sp>
      <p:sp>
        <p:nvSpPr>
          <p:cNvPr id="8" name="AutoShape 8"/>
          <p:cNvSpPr/>
          <p:nvPr/>
        </p:nvSpPr>
        <p:spPr>
          <a:xfrm>
            <a:off x="8901714" y="1901965"/>
            <a:ext cx="2084387" cy="46037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定义</a:t>
            </a:r>
            <a:endParaRPr lang="en-US" sz="1100"/>
          </a:p>
        </p:txBody>
      </p:sp>
      <p:sp>
        <p:nvSpPr>
          <p:cNvPr id="9" name="AutoShape 9"/>
          <p:cNvSpPr/>
          <p:nvPr/>
        </p:nvSpPr>
        <p:spPr>
          <a:xfrm>
            <a:off x="8406414" y="45259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湿邪阻肺，气机不畅，肺气上逆而咳嗽。同时，湿邪易困脾阳，导致脾失健运，水湿内停，进一步加重湿阻型咳嗽。</a:t>
            </a:r>
            <a:endParaRPr lang="en-US" sz="1100"/>
          </a:p>
        </p:txBody>
      </p:sp>
      <p:sp>
        <p:nvSpPr>
          <p:cNvPr id="10" name="AutoShape 10"/>
          <p:cNvSpPr/>
          <p:nvPr/>
        </p:nvSpPr>
        <p:spPr>
          <a:xfrm>
            <a:off x="8901714" y="4005263"/>
            <a:ext cx="2084387"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发病机制</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定义与发病机制</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51" r="151"/>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咳嗽痰多，色白或黄白相兼，质稠或稀，易于咯出。伴有胸闷脘痞、胃纳不振、神疲乏力等症状。舌苔白腻或黄腻，脉濡滑。</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根据患者的咳嗽特点、伴随症状及舌苔脉象等表现，结合中医辨证理论进行诊断。</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临床表现及诊断依据</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诊断依据</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临床表现</a:t>
            </a:r>
            <a:endParaRPr lang="en-US" sz="1100"/>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185766" y="1751287"/>
            <a:ext cx="5242663" cy="4234459"/>
          </a:xfrm>
          <a:prstGeom prst="roundRect">
            <a:avLst/>
          </a:prstGeom>
          <a:solidFill>
            <a:schemeClr val="accent1">
              <a:alpha val="1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63571" y="1751287"/>
            <a:ext cx="5242663" cy="4234459"/>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552349" y="2452189"/>
            <a:ext cx="3087301" cy="3087301"/>
          </a:xfrm>
          <a:prstGeom prst="ellipse">
            <a:avLst/>
          </a:prstGeom>
          <a:solidFill>
            <a:schemeClr val="lt1">
              <a:alpha val="48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721546" y="2621386"/>
            <a:ext cx="2748908" cy="2748908"/>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969025" y="2959520"/>
            <a:ext cx="225395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7650" b="1">
                <a:solidFill>
                  <a:srgbClr val="FFFFFF">
                    <a:alpha val="100000"/>
                  </a:srgbClr>
                </a:solidFill>
                <a:latin typeface="Microsoft Yahei"/>
                <a:ea typeface="Microsoft Yahei"/>
                <a:cs typeface="Microsoft Yahei"/>
              </a:rPr>
              <a:t>VS</a:t>
            </a:r>
          </a:p>
        </p:txBody>
      </p:sp>
      <p:sp>
        <p:nvSpPr>
          <p:cNvPr id="7" name="TextBox 7"/>
          <p:cNvSpPr txBox="1"/>
          <p:nvPr/>
        </p:nvSpPr>
        <p:spPr>
          <a:xfrm>
            <a:off x="1094226" y="2244504"/>
            <a:ext cx="3267075" cy="32480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alpha val="100000"/>
                  </a:srgbClr>
                </a:solidFill>
                <a:latin typeface="Microsoft Yahei"/>
                <a:ea typeface="Microsoft Yahei"/>
                <a:cs typeface="Microsoft Yahei"/>
              </a:rPr>
              <a:t>湿阻型咳嗽是中医咳嗽病证中的一种重要证型，具有独特的发病机制和临床表现。</a:t>
            </a:r>
          </a:p>
        </p:txBody>
      </p:sp>
      <p:sp>
        <p:nvSpPr>
          <p:cNvPr id="8" name="TextBox 8"/>
          <p:cNvSpPr txBox="1"/>
          <p:nvPr/>
        </p:nvSpPr>
        <p:spPr>
          <a:xfrm>
            <a:off x="7808528" y="2244504"/>
            <a:ext cx="3286125" cy="32480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chemeClr val="accent1">
                    <a:alpha val="100000"/>
                  </a:schemeClr>
                </a:solidFill>
                <a:latin typeface="Microsoft Yahei"/>
                <a:ea typeface="Microsoft Yahei"/>
                <a:cs typeface="Microsoft Yahei"/>
              </a:rPr>
              <a:t>在中医治疗咳嗽时，需要根据患者的具体病情进行辨证施治，而湿阻型咳嗽是其中的一个重要辨证类型。通过针对湿邪的治疗，可以有效缓解患者的咳嗽症状，提高生活质量。同时，湿阻型咳嗽的研究也为中医咳嗽病证的理论体系和治疗方法的完善提供了重要依据。</a:t>
            </a:r>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湿阻型咳嗽在中医理论体系中的地位</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173630" y="1239539"/>
            <a:ext cx="6477000" cy="5019675"/>
          </a:xfrm>
          <a:prstGeom prst="rect">
            <a:avLst/>
          </a:prstGeom>
        </p:spPr>
      </p:pic>
      <p:pic>
        <p:nvPicPr>
          <p:cNvPr id="3" name="Picture 3"/>
          <p:cNvPicPr>
            <a:picLocks noChangeAspect="1"/>
          </p:cNvPicPr>
          <p:nvPr/>
        </p:nvPicPr>
        <p:blipFill>
          <a:blip r:embed="rId3"/>
          <a:stretch>
            <a:fillRect/>
          </a:stretch>
        </p:blipFill>
        <p:spPr>
          <a:xfrm>
            <a:off x="0" y="0"/>
            <a:ext cx="12192000" cy="6858000"/>
          </a:xfrm>
          <a:prstGeom prst="rect">
            <a:avLst/>
          </a:prstGeom>
        </p:spPr>
      </p:pic>
      <p:sp>
        <p:nvSpPr>
          <p:cNvPr id="4" name="TextBox 4"/>
          <p:cNvSpPr txBox="1"/>
          <p:nvPr/>
        </p:nvSpPr>
        <p:spPr>
          <a:xfrm>
            <a:off x="485857" y="60717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REPORT</a:t>
            </a:r>
          </a:p>
        </p:txBody>
      </p:sp>
      <p:sp>
        <p:nvSpPr>
          <p:cNvPr id="5" name="TextBox 5"/>
          <p:cNvSpPr txBox="1"/>
          <p:nvPr/>
        </p:nvSpPr>
        <p:spPr>
          <a:xfrm>
            <a:off x="6853792" y="54240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CATALOG</a:t>
            </a:r>
          </a:p>
        </p:txBody>
      </p:sp>
      <p:sp>
        <p:nvSpPr>
          <p:cNvPr id="6" name="TextBox 6"/>
          <p:cNvSpPr txBox="1"/>
          <p:nvPr/>
        </p:nvSpPr>
        <p:spPr>
          <a:xfrm>
            <a:off x="8276461" y="54240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DATE</a:t>
            </a:r>
          </a:p>
        </p:txBody>
      </p:sp>
      <p:sp>
        <p:nvSpPr>
          <p:cNvPr id="7" name="TextBox 7"/>
          <p:cNvSpPr txBox="1"/>
          <p:nvPr/>
        </p:nvSpPr>
        <p:spPr>
          <a:xfrm>
            <a:off x="9300171" y="54240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ANALYSIS</a:t>
            </a:r>
          </a:p>
        </p:txBody>
      </p:sp>
      <p:sp>
        <p:nvSpPr>
          <p:cNvPr id="8" name="TextBox 8"/>
          <p:cNvSpPr txBox="1"/>
          <p:nvPr/>
        </p:nvSpPr>
        <p:spPr>
          <a:xfrm>
            <a:off x="10732903" y="54240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SUMMARY</a:t>
            </a:r>
          </a:p>
        </p:txBody>
      </p:sp>
      <p:sp>
        <p:nvSpPr>
          <p:cNvPr id="9" name="TextBox 9"/>
          <p:cNvSpPr txBox="1"/>
          <p:nvPr/>
        </p:nvSpPr>
        <p:spPr>
          <a:xfrm rot="-5400000">
            <a:off x="-1187519" y="3018898"/>
            <a:ext cx="4138785" cy="1053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5700" b="1">
                <a:solidFill>
                  <a:schemeClr val="accent1">
                    <a:alpha val="31000"/>
                  </a:schemeClr>
                </a:solidFill>
                <a:latin typeface="Microsoft Yahei"/>
                <a:ea typeface="Microsoft Yahei"/>
                <a:cs typeface="Microsoft Yahei"/>
              </a:rPr>
              <a:t>RESUME</a:t>
            </a:r>
          </a:p>
        </p:txBody>
      </p:sp>
      <p:sp>
        <p:nvSpPr>
          <p:cNvPr id="10" name="TextBox 10"/>
          <p:cNvSpPr txBox="1"/>
          <p:nvPr/>
        </p:nvSpPr>
        <p:spPr>
          <a:xfrm>
            <a:off x="5856967" y="2174031"/>
            <a:ext cx="2113154" cy="14097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ts val="450"/>
              </a:spcBef>
            </a:pPr>
            <a:r>
              <a:rPr lang="en-US" sz="6600" b="1">
                <a:solidFill>
                  <a:schemeClr val="accent1">
                    <a:alpha val="100000"/>
                  </a:schemeClr>
                </a:solidFill>
                <a:latin typeface="PingFang SC"/>
                <a:ea typeface="PingFang SC"/>
                <a:cs typeface="PingFang SC"/>
              </a:rPr>
              <a:t>02</a:t>
            </a:r>
          </a:p>
        </p:txBody>
      </p:sp>
      <p:sp>
        <p:nvSpPr>
          <p:cNvPr id="11" name="TextBox 11"/>
          <p:cNvSpPr txBox="1"/>
          <p:nvPr/>
        </p:nvSpPr>
        <p:spPr>
          <a:xfrm>
            <a:off x="5881876" y="3345987"/>
            <a:ext cx="5520853" cy="1939312"/>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4050" b="1">
                <a:solidFill>
                  <a:schemeClr val="accent1">
                    <a:alpha val="100000"/>
                  </a:schemeClr>
                </a:solidFill>
                <a:latin typeface="Microsoft Yahei"/>
                <a:ea typeface="Microsoft Yahei"/>
                <a:cs typeface="Microsoft Yahei"/>
              </a:rPr>
              <a:t>祛痰药物种类及作用机制</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25000" r="25000"/>
          <a:stretch>
            <a:fillRect/>
          </a:stretch>
        </p:blipFill>
        <p:spPr>
          <a:xfrm>
            <a:off x="161995" y="1165346"/>
            <a:ext cx="4300144"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温化寒痰药</a:t>
            </a:r>
          </a:p>
        </p:txBody>
      </p:sp>
      <p:sp>
        <p:nvSpPr>
          <p:cNvPr id="5" name="AutoShape 5"/>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主要用于寒痰或湿痰证，常用药有半夏、天南星、白附子、白芥子、旋覆花、白前等。代表方剂如二陈汤、小青龙汤等。</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清化热痰药</a:t>
            </a:r>
          </a:p>
        </p:txBody>
      </p:sp>
      <p:sp>
        <p:nvSpPr>
          <p:cNvPr id="11" name="AutoShape 11"/>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主要用于热痰或燥痰证，常用药有川贝母、浙贝母、瓜蒌、竹茹、竹沥、天竺黄、前胡、桔梗、海藻、昆布、黄药子等。代表方剂如清气化痰丸、小陷胸汤等。</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止咳平喘药</a:t>
            </a:r>
          </a:p>
        </p:txBody>
      </p:sp>
      <p:sp>
        <p:nvSpPr>
          <p:cNvPr id="17" name="AutoShape 17"/>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主要用于咳喘证，常用药有杏仁、苏子、百部、紫菀、款冬花、枇杷叶、桑白皮、葶苈子等。在祛痰药物中，止咳平喘药常与化痰药配伍使用，以达到更好的治疗效果。</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中药祛痰药物分类及代表方剂</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sp>
        <p:nvSpPr>
          <p:cNvPr id="3" name="AutoShape 3"/>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5" name="Picture 5"/>
          <p:cNvPicPr>
            <a:picLocks noChangeAspect="1"/>
          </p:cNvPicPr>
          <p:nvPr/>
        </p:nvPicPr>
        <p:blipFill>
          <a:blip r:embed="rId2"/>
          <a:srcRect t="2698" b="2698"/>
          <a:stretch>
            <a:fillRect/>
          </a:stretch>
        </p:blipFill>
        <p:spPr>
          <a:xfrm>
            <a:off x="981837" y="3694465"/>
            <a:ext cx="3394942" cy="2143864"/>
          </a:xfrm>
          <a:prstGeom prst="rect">
            <a:avLst/>
          </a:prstGeom>
        </p:spPr>
      </p:pic>
      <p:pic>
        <p:nvPicPr>
          <p:cNvPr id="6" name="Picture 6"/>
          <p:cNvPicPr>
            <a:picLocks noChangeAspect="1"/>
          </p:cNvPicPr>
          <p:nvPr/>
        </p:nvPicPr>
        <p:blipFill>
          <a:blip r:embed="rId3"/>
          <a:srcRect t="2638" b="2638"/>
          <a:stretch>
            <a:fillRect/>
          </a:stretch>
        </p:blipFill>
        <p:spPr>
          <a:xfrm>
            <a:off x="4376812" y="1577730"/>
            <a:ext cx="3394942" cy="2143864"/>
          </a:xfrm>
          <a:prstGeom prst="rect">
            <a:avLst/>
          </a:prstGeom>
        </p:spPr>
      </p:pic>
      <p:pic>
        <p:nvPicPr>
          <p:cNvPr id="7" name="Picture 7"/>
          <p:cNvPicPr>
            <a:picLocks noChangeAspect="1"/>
          </p:cNvPicPr>
          <p:nvPr/>
        </p:nvPicPr>
        <p:blipFill>
          <a:blip r:embed="rId4"/>
          <a:srcRect t="2638" b="2638"/>
          <a:stretch>
            <a:fillRect/>
          </a:stretch>
        </p:blipFill>
        <p:spPr>
          <a:xfrm>
            <a:off x="7771733" y="3721608"/>
            <a:ext cx="3394942" cy="2143864"/>
          </a:xfrm>
          <a:prstGeom prst="rect">
            <a:avLst/>
          </a:prstGeom>
        </p:spPr>
      </p:pic>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各类祛痰药物作用机制剖析</a:t>
              </a:r>
            </a:p>
          </p:txBody>
        </p:sp>
      </p:grpSp>
      <p:sp>
        <p:nvSpPr>
          <p:cNvPr id="30" name="TextBox 30"/>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温化寒痰药</a:t>
            </a:r>
          </a:p>
        </p:txBody>
      </p:sp>
      <p:sp>
        <p:nvSpPr>
          <p:cNvPr id="31" name="TextBox 31"/>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通过温阳化气、散寒除湿的作用，使痰湿得以温化，从而达到祛痰的目的。</a:t>
            </a:r>
          </a:p>
        </p:txBody>
      </p:sp>
      <p:sp>
        <p:nvSpPr>
          <p:cNvPr id="32" name="TextBox 32"/>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清化热痰药</a:t>
            </a:r>
          </a:p>
        </p:txBody>
      </p:sp>
      <p:sp>
        <p:nvSpPr>
          <p:cNvPr id="33" name="TextBox 33"/>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通过清热化痰、润燥化痰的作用，使热痰或燥痰得以清化，从而达到祛痰的目的。</a:t>
            </a:r>
          </a:p>
        </p:txBody>
      </p:sp>
      <p:sp>
        <p:nvSpPr>
          <p:cNvPr id="34" name="TextBox 34"/>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止咳平喘药</a:t>
            </a:r>
          </a:p>
        </p:txBody>
      </p:sp>
      <p:sp>
        <p:nvSpPr>
          <p:cNvPr id="35" name="TextBox 35"/>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通过止咳、平喘的作用，缓解咳喘症状，同时配伍化痰药使用，使痰液得以排出，从而达到祛痰的目的。</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3850940" y="1500214"/>
            <a:ext cx="1609344" cy="160934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085171" y="1500214"/>
            <a:ext cx="1609344" cy="160934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9382477" y="1500214"/>
            <a:ext cx="1609344" cy="160934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616708" y="1500214"/>
            <a:ext cx="1609344" cy="160934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625434" y="3303708"/>
            <a:ext cx="2482200" cy="10241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chemeClr val="accent2">
                    <a:alpha val="100000"/>
                  </a:schemeClr>
                </a:solidFill>
                <a:latin typeface="Microsoft Yahei"/>
                <a:ea typeface="Microsoft Yahei"/>
                <a:cs typeface="Microsoft Yahei"/>
              </a:rPr>
              <a:t>注意辨证施治</a:t>
            </a:r>
          </a:p>
        </p:txBody>
      </p:sp>
      <p:sp>
        <p:nvSpPr>
          <p:cNvPr id="7" name="TextBox 7"/>
          <p:cNvSpPr txBox="1"/>
          <p:nvPr/>
        </p:nvSpPr>
        <p:spPr>
          <a:xfrm>
            <a:off x="625434" y="4167831"/>
            <a:ext cx="2486025" cy="21812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在使用祛痰药物时，应根据患者的具体病情和体质特点进行辨证施治，选择合适的药物和方剂。</a:t>
            </a:r>
          </a:p>
        </p:txBody>
      </p:sp>
      <p:sp>
        <p:nvSpPr>
          <p:cNvPr id="8" name="TextBox 8"/>
          <p:cNvSpPr txBox="1"/>
          <p:nvPr/>
        </p:nvSpPr>
        <p:spPr>
          <a:xfrm>
            <a:off x="3431316" y="4167831"/>
            <a:ext cx="2486025" cy="21812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在使用祛痰药物时，应注意药物的剂量和用法，避免过量使用或使用不当导致不良反应。</a:t>
            </a:r>
          </a:p>
        </p:txBody>
      </p:sp>
      <p:sp>
        <p:nvSpPr>
          <p:cNvPr id="9" name="TextBox 9"/>
          <p:cNvSpPr txBox="1"/>
          <p:nvPr/>
        </p:nvSpPr>
        <p:spPr>
          <a:xfrm>
            <a:off x="6197085" y="4167831"/>
            <a:ext cx="2486025" cy="21812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在使用祛痰药物时，应注意药物之间的配伍禁忌，避免药物之间的相互作用导致不良反应或降低疗效。</a:t>
            </a:r>
          </a:p>
        </p:txBody>
      </p:sp>
      <p:sp>
        <p:nvSpPr>
          <p:cNvPr id="10" name="TextBox 10"/>
          <p:cNvSpPr txBox="1"/>
          <p:nvPr/>
        </p:nvSpPr>
        <p:spPr>
          <a:xfrm>
            <a:off x="8962853" y="4167831"/>
            <a:ext cx="2486025" cy="21812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在使用祛痰药物的同时，应注意患者的饮食和生活习惯调整，如避免食用生冷、油腻、辛辣等食物，保持室内空气流通等，以促进病情康复。</a:t>
            </a:r>
          </a:p>
        </p:txBody>
      </p:sp>
      <p:sp>
        <p:nvSpPr>
          <p:cNvPr id="11" name="TextBox 11"/>
          <p:cNvSpPr txBox="1"/>
          <p:nvPr/>
        </p:nvSpPr>
        <p:spPr>
          <a:xfrm>
            <a:off x="3414511" y="3303708"/>
            <a:ext cx="2482200" cy="10241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chemeClr val="accent2">
                    <a:alpha val="100000"/>
                  </a:schemeClr>
                </a:solidFill>
                <a:latin typeface="Microsoft Yahei"/>
                <a:ea typeface="Microsoft Yahei"/>
                <a:cs typeface="Microsoft Yahei"/>
              </a:rPr>
              <a:t>注意药物剂量和用法</a:t>
            </a:r>
          </a:p>
        </p:txBody>
      </p:sp>
      <p:sp>
        <p:nvSpPr>
          <p:cNvPr id="12" name="TextBox 12"/>
          <p:cNvSpPr txBox="1"/>
          <p:nvPr/>
        </p:nvSpPr>
        <p:spPr>
          <a:xfrm>
            <a:off x="6180280" y="3303708"/>
            <a:ext cx="2482200" cy="10241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chemeClr val="accent2">
                    <a:alpha val="100000"/>
                  </a:schemeClr>
                </a:solidFill>
                <a:latin typeface="Microsoft Yahei"/>
                <a:ea typeface="Microsoft Yahei"/>
                <a:cs typeface="Microsoft Yahei"/>
              </a:rPr>
              <a:t>注意药物配伍禁忌</a:t>
            </a:r>
          </a:p>
        </p:txBody>
      </p:sp>
      <p:sp>
        <p:nvSpPr>
          <p:cNvPr id="13" name="TextBox 13"/>
          <p:cNvSpPr txBox="1"/>
          <p:nvPr/>
        </p:nvSpPr>
        <p:spPr>
          <a:xfrm>
            <a:off x="8946049" y="3303708"/>
            <a:ext cx="2482200" cy="10241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chemeClr val="accent2">
                    <a:alpha val="100000"/>
                  </a:schemeClr>
                </a:solidFill>
                <a:latin typeface="Microsoft Yahei"/>
                <a:ea typeface="Microsoft Yahei"/>
                <a:cs typeface="Microsoft Yahei"/>
              </a:rPr>
              <a:t>注意患者饮食和生活习惯调整</a:t>
            </a:r>
          </a:p>
        </p:txBody>
      </p:sp>
      <p:sp>
        <p:nvSpPr>
          <p:cNvPr id="14" name="Freeform 14"/>
          <p:cNvSpPr/>
          <p:nvPr/>
        </p:nvSpPr>
        <p:spPr>
          <a:xfrm>
            <a:off x="1551674" y="1945132"/>
            <a:ext cx="676339" cy="719509"/>
          </a:xfrm>
          <a:custGeom>
            <a:rect l="l" t="t" r="r" b="b"/>
            <a:pathLst>
              <a:path w="304800" h="304800">
                <a:moveTo>
                  <a:pt x="45720" y="91440"/>
                </a:moveTo>
                <a:cubicBezTo>
                  <a:pt x="45720" y="74676"/>
                  <a:pt x="59436" y="60960"/>
                  <a:pt x="76200" y="60960"/>
                </a:cubicBezTo>
                <a:lnTo>
                  <a:pt x="198120" y="60960"/>
                </a:lnTo>
                <a:lnTo>
                  <a:pt x="259080" y="0"/>
                </a:lnTo>
                <a:lnTo>
                  <a:pt x="289560" y="0"/>
                </a:lnTo>
                <a:lnTo>
                  <a:pt x="289560" y="243840"/>
                </a:lnTo>
                <a:lnTo>
                  <a:pt x="259080" y="243840"/>
                </a:lnTo>
                <a:lnTo>
                  <a:pt x="198120" y="182880"/>
                </a:lnTo>
                <a:lnTo>
                  <a:pt x="76200" y="182880"/>
                </a:lnTo>
                <a:cubicBezTo>
                  <a:pt x="59369" y="182880"/>
                  <a:pt x="45720" y="169231"/>
                  <a:pt x="45720" y="152400"/>
                </a:cubicBezTo>
                <a:lnTo>
                  <a:pt x="45720" y="152400"/>
                </a:lnTo>
                <a:lnTo>
                  <a:pt x="15240" y="152400"/>
                </a:lnTo>
                <a:lnTo>
                  <a:pt x="15240" y="91440"/>
                </a:lnTo>
                <a:lnTo>
                  <a:pt x="45720" y="91440"/>
                </a:lnTo>
                <a:close/>
                <a:moveTo>
                  <a:pt x="167640" y="228600"/>
                </a:moveTo>
                <a:lnTo>
                  <a:pt x="167640" y="304800"/>
                </a:lnTo>
                <a:lnTo>
                  <a:pt x="121920" y="304800"/>
                </a:lnTo>
                <a:lnTo>
                  <a:pt x="96469" y="228600"/>
                </a:lnTo>
                <a:lnTo>
                  <a:pt x="76200" y="228600"/>
                </a:lnTo>
                <a:lnTo>
                  <a:pt x="76200" y="198120"/>
                </a:lnTo>
                <a:lnTo>
                  <a:pt x="198120" y="198120"/>
                </a:lnTo>
                <a:lnTo>
                  <a:pt x="198120" y="228600"/>
                </a:lnTo>
                <a:lnTo>
                  <a:pt x="167640" y="2286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217981" y="1867256"/>
            <a:ext cx="875262" cy="875262"/>
          </a:xfrm>
          <a:custGeom>
            <a:rect l="l" t="t" r="r" b="b"/>
            <a:pathLst>
              <a:path w="304800" h="304800">
                <a:moveTo>
                  <a:pt x="261518" y="97841"/>
                </a:moveTo>
                <a:cubicBezTo>
                  <a:pt x="249460" y="74143"/>
                  <a:pt x="230657" y="55340"/>
                  <a:pt x="207655" y="43605"/>
                </a:cubicBezTo>
                <a:lnTo>
                  <a:pt x="206959" y="43282"/>
                </a:lnTo>
                <a:lnTo>
                  <a:pt x="186538" y="84277"/>
                </a:lnTo>
                <a:cubicBezTo>
                  <a:pt x="201292" y="91802"/>
                  <a:pt x="212998" y="103508"/>
                  <a:pt x="220323" y="117834"/>
                </a:cubicBezTo>
                <a:lnTo>
                  <a:pt x="220523" y="118262"/>
                </a:lnTo>
                <a:lnTo>
                  <a:pt x="261518" y="97841"/>
                </a:lnTo>
                <a:close/>
                <a:moveTo>
                  <a:pt x="261518" y="206959"/>
                </a:moveTo>
                <a:lnTo>
                  <a:pt x="220523" y="186538"/>
                </a:lnTo>
                <a:cubicBezTo>
                  <a:pt x="212998" y="201292"/>
                  <a:pt x="201292" y="212998"/>
                  <a:pt x="186966" y="220323"/>
                </a:cubicBezTo>
                <a:lnTo>
                  <a:pt x="186538" y="220523"/>
                </a:lnTo>
                <a:lnTo>
                  <a:pt x="206959" y="261518"/>
                </a:lnTo>
                <a:cubicBezTo>
                  <a:pt x="230657" y="249460"/>
                  <a:pt x="249460" y="230657"/>
                  <a:pt x="261195" y="207655"/>
                </a:cubicBezTo>
                <a:lnTo>
                  <a:pt x="261518" y="206959"/>
                </a:lnTo>
                <a:close/>
                <a:moveTo>
                  <a:pt x="97841" y="43282"/>
                </a:moveTo>
                <a:cubicBezTo>
                  <a:pt x="74143" y="55340"/>
                  <a:pt x="55340" y="74143"/>
                  <a:pt x="43605" y="97145"/>
                </a:cubicBezTo>
                <a:lnTo>
                  <a:pt x="43282" y="97841"/>
                </a:lnTo>
                <a:lnTo>
                  <a:pt x="84277" y="118262"/>
                </a:lnTo>
                <a:cubicBezTo>
                  <a:pt x="91802" y="103508"/>
                  <a:pt x="103508" y="91802"/>
                  <a:pt x="117834" y="84477"/>
                </a:cubicBezTo>
                <a:lnTo>
                  <a:pt x="118262" y="84277"/>
                </a:lnTo>
                <a:lnTo>
                  <a:pt x="97841" y="43282"/>
                </a:lnTo>
                <a:close/>
                <a:moveTo>
                  <a:pt x="43282" y="206959"/>
                </a:moveTo>
                <a:cubicBezTo>
                  <a:pt x="55340" y="230657"/>
                  <a:pt x="74143" y="249460"/>
                  <a:pt x="97145" y="261195"/>
                </a:cubicBezTo>
                <a:lnTo>
                  <a:pt x="97841" y="261518"/>
                </a:lnTo>
                <a:lnTo>
                  <a:pt x="118262" y="220523"/>
                </a:lnTo>
                <a:cubicBezTo>
                  <a:pt x="103508" y="212998"/>
                  <a:pt x="91802" y="201292"/>
                  <a:pt x="84477" y="186966"/>
                </a:cubicBezTo>
                <a:lnTo>
                  <a:pt x="84277" y="186538"/>
                </a:lnTo>
                <a:lnTo>
                  <a:pt x="43282" y="206959"/>
                </a:lnTo>
                <a:close/>
                <a:moveTo>
                  <a:pt x="152400" y="304800"/>
                </a:moveTo>
                <a:cubicBezTo>
                  <a:pt x="68228" y="304800"/>
                  <a:pt x="0" y="236572"/>
                  <a:pt x="0" y="152400"/>
                </a:cubicBezTo>
                <a:cubicBezTo>
                  <a:pt x="0" y="68228"/>
                  <a:pt x="68228" y="0"/>
                  <a:pt x="152400" y="0"/>
                </a:cubicBezTo>
                <a:lnTo>
                  <a:pt x="152400" y="0"/>
                </a:lnTo>
                <a:cubicBezTo>
                  <a:pt x="236572" y="0"/>
                  <a:pt x="304800" y="68228"/>
                  <a:pt x="304800" y="152400"/>
                </a:cubicBezTo>
                <a:cubicBezTo>
                  <a:pt x="304800" y="236572"/>
                  <a:pt x="236572" y="304800"/>
                  <a:pt x="152400" y="304800"/>
                </a:cubicBezTo>
                <a:lnTo>
                  <a:pt x="152400" y="304800"/>
                </a:lnTo>
                <a:close/>
                <a:moveTo>
                  <a:pt x="152400" y="198120"/>
                </a:moveTo>
                <a:cubicBezTo>
                  <a:pt x="177651" y="198120"/>
                  <a:pt x="198120" y="177651"/>
                  <a:pt x="198120" y="152400"/>
                </a:cubicBezTo>
                <a:cubicBezTo>
                  <a:pt x="198120" y="127149"/>
                  <a:pt x="177651" y="106680"/>
                  <a:pt x="152400" y="106680"/>
                </a:cubicBezTo>
                <a:lnTo>
                  <a:pt x="152400" y="106680"/>
                </a:lnTo>
                <a:cubicBezTo>
                  <a:pt x="127149" y="106680"/>
                  <a:pt x="106680" y="127149"/>
                  <a:pt x="106680" y="152400"/>
                </a:cubicBezTo>
                <a:cubicBezTo>
                  <a:pt x="106680" y="177651"/>
                  <a:pt x="127149" y="198120"/>
                  <a:pt x="152400" y="198120"/>
                </a:cubicBezTo>
                <a:lnTo>
                  <a:pt x="152400" y="1981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6838497" y="1841557"/>
            <a:ext cx="884044" cy="884044"/>
          </a:xfrm>
          <a:custGeom>
            <a:rect l="l" t="t" r="r" b="b"/>
            <a:pathLst>
              <a:path w="304800" h="304800">
                <a:moveTo>
                  <a:pt x="310886" y="167269"/>
                </a:moveTo>
                <a:cubicBezTo>
                  <a:pt x="310886" y="167269"/>
                  <a:pt x="267148" y="122672"/>
                  <a:pt x="206873" y="122672"/>
                </a:cubicBezTo>
                <a:cubicBezTo>
                  <a:pt x="147980" y="122672"/>
                  <a:pt x="89764" y="167269"/>
                  <a:pt x="89764" y="167269"/>
                </a:cubicBezTo>
                <a:lnTo>
                  <a:pt x="57064" y="153619"/>
                </a:lnTo>
                <a:lnTo>
                  <a:pt x="57064" y="193662"/>
                </a:lnTo>
                <a:cubicBezTo>
                  <a:pt x="62217" y="195415"/>
                  <a:pt x="65989" y="200158"/>
                  <a:pt x="65989" y="205902"/>
                </a:cubicBezTo>
                <a:cubicBezTo>
                  <a:pt x="65989" y="211703"/>
                  <a:pt x="62141" y="216456"/>
                  <a:pt x="56912" y="218170"/>
                </a:cubicBezTo>
                <a:lnTo>
                  <a:pt x="66580" y="245135"/>
                </a:lnTo>
                <a:lnTo>
                  <a:pt x="38043" y="245135"/>
                </a:lnTo>
                <a:lnTo>
                  <a:pt x="47796" y="217942"/>
                </a:lnTo>
                <a:cubicBezTo>
                  <a:pt x="43110" y="215951"/>
                  <a:pt x="39834" y="211322"/>
                  <a:pt x="39834" y="205902"/>
                </a:cubicBezTo>
                <a:cubicBezTo>
                  <a:pt x="39834" y="200597"/>
                  <a:pt x="43015" y="196082"/>
                  <a:pt x="47558" y="194024"/>
                </a:cubicBezTo>
                <a:lnTo>
                  <a:pt x="47558" y="149647"/>
                </a:lnTo>
                <a:lnTo>
                  <a:pt x="0" y="129816"/>
                </a:lnTo>
                <a:lnTo>
                  <a:pt x="209255" y="35890"/>
                </a:lnTo>
                <a:lnTo>
                  <a:pt x="401241" y="130997"/>
                </a:lnTo>
                <a:lnTo>
                  <a:pt x="310886" y="167269"/>
                </a:lnTo>
                <a:close/>
                <a:moveTo>
                  <a:pt x="204492" y="145266"/>
                </a:moveTo>
                <a:cubicBezTo>
                  <a:pt x="265128" y="145266"/>
                  <a:pt x="294846" y="177365"/>
                  <a:pt x="294846" y="177365"/>
                </a:cubicBezTo>
                <a:lnTo>
                  <a:pt x="294846" y="243945"/>
                </a:lnTo>
                <a:cubicBezTo>
                  <a:pt x="294846" y="243945"/>
                  <a:pt x="263938" y="268910"/>
                  <a:pt x="199739" y="268910"/>
                </a:cubicBezTo>
                <a:cubicBezTo>
                  <a:pt x="135541" y="268910"/>
                  <a:pt x="114138" y="243945"/>
                  <a:pt x="114138" y="243945"/>
                </a:cubicBezTo>
                <a:lnTo>
                  <a:pt x="114138" y="177365"/>
                </a:lnTo>
                <a:cubicBezTo>
                  <a:pt x="114138" y="177365"/>
                  <a:pt x="143856" y="145266"/>
                  <a:pt x="204492" y="145266"/>
                </a:cubicBezTo>
                <a:close/>
                <a:moveTo>
                  <a:pt x="203302" y="254641"/>
                </a:moveTo>
                <a:cubicBezTo>
                  <a:pt x="245326" y="254641"/>
                  <a:pt x="279397" y="246116"/>
                  <a:pt x="279397" y="235620"/>
                </a:cubicBezTo>
                <a:cubicBezTo>
                  <a:pt x="279397" y="225123"/>
                  <a:pt x="245326" y="216599"/>
                  <a:pt x="203302" y="216599"/>
                </a:cubicBezTo>
                <a:cubicBezTo>
                  <a:pt x="161277" y="216599"/>
                  <a:pt x="127216" y="225123"/>
                  <a:pt x="127216" y="235620"/>
                </a:cubicBezTo>
                <a:cubicBezTo>
                  <a:pt x="127216" y="246116"/>
                  <a:pt x="161277" y="254641"/>
                  <a:pt x="203302" y="254641"/>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9781268" y="1899006"/>
            <a:ext cx="811761" cy="811761"/>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临床应用注意事项与禁忌</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173630" y="1239539"/>
            <a:ext cx="6477000" cy="5019675"/>
          </a:xfrm>
          <a:prstGeom prst="rect">
            <a:avLst/>
          </a:prstGeom>
        </p:spPr>
      </p:pic>
      <p:pic>
        <p:nvPicPr>
          <p:cNvPr id="3" name="Picture 3"/>
          <p:cNvPicPr>
            <a:picLocks noChangeAspect="1"/>
          </p:cNvPicPr>
          <p:nvPr/>
        </p:nvPicPr>
        <p:blipFill>
          <a:blip r:embed="rId3"/>
          <a:stretch>
            <a:fillRect/>
          </a:stretch>
        </p:blipFill>
        <p:spPr>
          <a:xfrm>
            <a:off x="0" y="0"/>
            <a:ext cx="12192000" cy="6858000"/>
          </a:xfrm>
          <a:prstGeom prst="rect">
            <a:avLst/>
          </a:prstGeom>
        </p:spPr>
      </p:pic>
      <p:sp>
        <p:nvSpPr>
          <p:cNvPr id="4" name="TextBox 4"/>
          <p:cNvSpPr txBox="1"/>
          <p:nvPr/>
        </p:nvSpPr>
        <p:spPr>
          <a:xfrm>
            <a:off x="485857" y="60717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REPORT</a:t>
            </a:r>
          </a:p>
        </p:txBody>
      </p:sp>
      <p:sp>
        <p:nvSpPr>
          <p:cNvPr id="5" name="TextBox 5"/>
          <p:cNvSpPr txBox="1"/>
          <p:nvPr/>
        </p:nvSpPr>
        <p:spPr>
          <a:xfrm>
            <a:off x="6853792" y="54240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CATALOG</a:t>
            </a:r>
          </a:p>
        </p:txBody>
      </p:sp>
      <p:sp>
        <p:nvSpPr>
          <p:cNvPr id="6" name="TextBox 6"/>
          <p:cNvSpPr txBox="1"/>
          <p:nvPr/>
        </p:nvSpPr>
        <p:spPr>
          <a:xfrm>
            <a:off x="8276461" y="54240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DATE</a:t>
            </a:r>
          </a:p>
        </p:txBody>
      </p:sp>
      <p:sp>
        <p:nvSpPr>
          <p:cNvPr id="7" name="TextBox 7"/>
          <p:cNvSpPr txBox="1"/>
          <p:nvPr/>
        </p:nvSpPr>
        <p:spPr>
          <a:xfrm>
            <a:off x="9300171" y="54240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ANALYSIS</a:t>
            </a:r>
          </a:p>
        </p:txBody>
      </p:sp>
      <p:sp>
        <p:nvSpPr>
          <p:cNvPr id="8" name="TextBox 8"/>
          <p:cNvSpPr txBox="1"/>
          <p:nvPr/>
        </p:nvSpPr>
        <p:spPr>
          <a:xfrm>
            <a:off x="10732903" y="54240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SUMMARY</a:t>
            </a:r>
          </a:p>
        </p:txBody>
      </p:sp>
      <p:sp>
        <p:nvSpPr>
          <p:cNvPr id="9" name="TextBox 9"/>
          <p:cNvSpPr txBox="1"/>
          <p:nvPr/>
        </p:nvSpPr>
        <p:spPr>
          <a:xfrm rot="-5400000">
            <a:off x="-1187519" y="3018898"/>
            <a:ext cx="4138785" cy="1053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5700" b="1">
                <a:solidFill>
                  <a:schemeClr val="accent1">
                    <a:alpha val="31000"/>
                  </a:schemeClr>
                </a:solidFill>
                <a:latin typeface="Microsoft Yahei"/>
                <a:ea typeface="Microsoft Yahei"/>
                <a:cs typeface="Microsoft Yahei"/>
              </a:rPr>
              <a:t>RESUME</a:t>
            </a:r>
          </a:p>
        </p:txBody>
      </p:sp>
      <p:sp>
        <p:nvSpPr>
          <p:cNvPr id="10" name="TextBox 10"/>
          <p:cNvSpPr txBox="1"/>
          <p:nvPr/>
        </p:nvSpPr>
        <p:spPr>
          <a:xfrm>
            <a:off x="5856967" y="2174031"/>
            <a:ext cx="2113154" cy="14097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ts val="450"/>
              </a:spcBef>
            </a:pPr>
            <a:r>
              <a:rPr lang="en-US" sz="6600" b="1">
                <a:solidFill>
                  <a:schemeClr val="accent1">
                    <a:alpha val="100000"/>
                  </a:schemeClr>
                </a:solidFill>
                <a:latin typeface="PingFang SC"/>
                <a:ea typeface="PingFang SC"/>
                <a:cs typeface="PingFang SC"/>
              </a:rPr>
              <a:t>03</a:t>
            </a:r>
          </a:p>
        </p:txBody>
      </p:sp>
      <p:sp>
        <p:nvSpPr>
          <p:cNvPr id="11" name="TextBox 11"/>
          <p:cNvSpPr txBox="1"/>
          <p:nvPr/>
        </p:nvSpPr>
        <p:spPr>
          <a:xfrm>
            <a:off x="5881876" y="3345987"/>
            <a:ext cx="5520853" cy="1939312"/>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4050" b="1">
                <a:solidFill>
                  <a:schemeClr val="accent1">
                    <a:alpha val="100000"/>
                  </a:schemeClr>
                </a:solidFill>
                <a:latin typeface="Microsoft Yahei"/>
                <a:ea typeface="Microsoft Yahei"/>
                <a:cs typeface="Microsoft Yahei"/>
              </a:rPr>
              <a:t>中医个体化治疗原则与方法</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headEnd type="oval"/>
            <a:tailEnd type="none"/>
          </a:ln>
        </p:spPr>
      </p:cxnSp>
      <p:sp>
        <p:nvSpPr>
          <p:cNvPr id="4" name="TextBox 4"/>
          <p:cNvSpPr txBox="1"/>
          <p:nvPr/>
        </p:nvSpPr>
        <p:spPr>
          <a:xfrm>
            <a:off x="695570" y="1775671"/>
            <a:ext cx="3353958" cy="933450"/>
          </a:xfrm>
          <a:prstGeom prst="rect">
            <a:avLst/>
          </a:prstGeom>
        </p:spPr>
        <p:txBody>
          <a:bodyPr vert="horz" wrap="square" lIns="123825" tIns="123825" rIns="57150" bIns="123825"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辨识湿阻型咳嗽特征</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根据患者症状、体征及舌象、脉象等，辨识湿阻型咳嗽的典型特征，如咳嗽声重、痰多色白、胸闷脘痞等。</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4489344" y="1899496"/>
            <a:ext cx="3368604" cy="685800"/>
          </a:xfrm>
          <a:prstGeom prst="rect">
            <a:avLst/>
          </a:prstGeom>
        </p:spPr>
        <p:txBody>
          <a:bodyPr vert="horz" wrap="square" lIns="0" tIns="0" rIns="0" bIns="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确立治则治法</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针对湿阻型咳嗽的病机特点，确立以祛湿化痰、宣肺止咳为主要治则，并根据患者具体病情加减化裁。</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headEnd type="oval"/>
            <a:tailEnd type="none"/>
          </a:ln>
        </p:spPr>
      </p:cxnSp>
      <p:sp>
        <p:nvSpPr>
          <p:cNvPr id="12" name="TextBox 12"/>
          <p:cNvSpPr txBox="1"/>
          <p:nvPr/>
        </p:nvSpPr>
        <p:spPr>
          <a:xfrm>
            <a:off x="8244774" y="1751287"/>
            <a:ext cx="3353753" cy="933450"/>
          </a:xfrm>
          <a:prstGeom prst="rect">
            <a:avLst/>
          </a:prstGeom>
        </p:spPr>
        <p:txBody>
          <a:bodyPr vert="horz" wrap="square" lIns="0" tIns="0" rIns="0" bIns="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选用适当方剂</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根据辨证结果，选用具有祛湿化痰、宣肺止咳功效的经典方剂，如二陈汤、三子养亲汤等，并随症加减。</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辨证施治原则在湿阻型咳嗽治疗中应用</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103852" y="4838783"/>
            <a:ext cx="10266726" cy="1333500"/>
            <a:chOff x="1103852" y="4838783"/>
            <a:chExt cx="10266726" cy="1333500"/>
          </a:xfrm>
        </p:grpSpPr>
        <p:sp>
          <p:nvSpPr>
            <p:cNvPr id="3" name="AutoShape 3"/>
            <p:cNvSpPr/>
            <p:nvPr/>
          </p:nvSpPr>
          <p:spPr>
            <a:xfrm>
              <a:off x="2377205" y="4838783"/>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rot="10800000">
              <a:off x="1103852" y="4838783"/>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rot="10800000">
              <a:off x="9159730" y="4838783"/>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1031730" y="3081147"/>
            <a:ext cx="10266726" cy="1333500"/>
            <a:chOff x="1031730" y="3081147"/>
            <a:chExt cx="10266726" cy="1333500"/>
          </a:xfrm>
        </p:grpSpPr>
        <p:sp>
          <p:nvSpPr>
            <p:cNvPr id="7" name="AutoShape 7"/>
            <p:cNvSpPr/>
            <p:nvPr/>
          </p:nvSpPr>
          <p:spPr>
            <a:xfrm>
              <a:off x="2305083" y="3081147"/>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rot="10800000">
              <a:off x="1031730" y="3081147"/>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rot="10800000">
              <a:off x="9087608" y="3081147"/>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1103852" y="1348302"/>
            <a:ext cx="10266726" cy="1333500"/>
            <a:chOff x="1103852" y="1348302"/>
            <a:chExt cx="10266726" cy="1333500"/>
          </a:xfrm>
        </p:grpSpPr>
        <p:sp>
          <p:nvSpPr>
            <p:cNvPr id="11" name="AutoShape 11"/>
            <p:cNvSpPr/>
            <p:nvPr/>
          </p:nvSpPr>
          <p:spPr>
            <a:xfrm>
              <a:off x="2377205" y="1348302"/>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rot="10800000">
              <a:off x="1103852" y="1348302"/>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rot="10800000">
              <a:off x="9159730" y="1348302"/>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4" name="Group 14"/>
          <p:cNvGrpSpPr/>
          <p:nvPr/>
        </p:nvGrpSpPr>
        <p:grpSpPr>
          <a:xfrm>
            <a:off x="9997333" y="3400044"/>
            <a:ext cx="685705" cy="695706"/>
            <a:chOff x="9997333" y="3400044"/>
            <a:chExt cx="685705" cy="695706"/>
          </a:xfrm>
        </p:grpSpPr>
        <p:sp>
          <p:nvSpPr>
            <p:cNvPr id="15" name="Freeform 15"/>
            <p:cNvSpPr/>
            <p:nvPr/>
          </p:nvSpPr>
          <p:spPr>
            <a:xfrm>
              <a:off x="10034290" y="3847243"/>
              <a:ext cx="87725" cy="163068"/>
            </a:xfrm>
            <a:custGeom>
              <a:rect l="l" t="t" r="r" b="b"/>
              <a:pathLst>
                <a:path w="118" h="218">
                  <a:moveTo>
                    <a:pt x="0" y="183"/>
                  </a:moveTo>
                  <a:cubicBezTo>
                    <a:pt x="0" y="200"/>
                    <a:pt x="8" y="217"/>
                    <a:pt x="25" y="217"/>
                  </a:cubicBezTo>
                  <a:cubicBezTo>
                    <a:pt x="84" y="217"/>
                    <a:pt x="84" y="217"/>
                    <a:pt x="84" y="217"/>
                  </a:cubicBezTo>
                  <a:cubicBezTo>
                    <a:pt x="100" y="217"/>
                    <a:pt x="117" y="200"/>
                    <a:pt x="117" y="183"/>
                  </a:cubicBezTo>
                  <a:cubicBezTo>
                    <a:pt x="117" y="0"/>
                    <a:pt x="117" y="0"/>
                    <a:pt x="117" y="0"/>
                  </a:cubicBezTo>
                  <a:cubicBezTo>
                    <a:pt x="17" y="91"/>
                    <a:pt x="17" y="91"/>
                    <a:pt x="17" y="91"/>
                  </a:cubicBezTo>
                  <a:cubicBezTo>
                    <a:pt x="0" y="75"/>
                    <a:pt x="0" y="75"/>
                    <a:pt x="0" y="75"/>
                  </a:cubicBezTo>
                  <a:lnTo>
                    <a:pt x="0" y="183"/>
                  </a:lnTo>
                  <a:close/>
                  <a:moveTo>
                    <a:pt x="0" y="183"/>
                  </a:moveTo>
                  <a:lnTo>
                    <a:pt x="0" y="183"/>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10177260" y="3757422"/>
              <a:ext cx="87725" cy="252984"/>
            </a:xfrm>
            <a:custGeom>
              <a:rect l="l" t="t" r="r" b="b"/>
              <a:pathLst>
                <a:path w="118" h="336">
                  <a:moveTo>
                    <a:pt x="0" y="301"/>
                  </a:moveTo>
                  <a:cubicBezTo>
                    <a:pt x="0" y="318"/>
                    <a:pt x="17" y="335"/>
                    <a:pt x="34" y="335"/>
                  </a:cubicBezTo>
                  <a:cubicBezTo>
                    <a:pt x="84" y="335"/>
                    <a:pt x="84" y="335"/>
                    <a:pt x="84" y="335"/>
                  </a:cubicBezTo>
                  <a:cubicBezTo>
                    <a:pt x="101" y="335"/>
                    <a:pt x="117" y="318"/>
                    <a:pt x="117" y="301"/>
                  </a:cubicBezTo>
                  <a:cubicBezTo>
                    <a:pt x="117" y="76"/>
                    <a:pt x="117" y="76"/>
                    <a:pt x="117" y="76"/>
                  </a:cubicBezTo>
                  <a:cubicBezTo>
                    <a:pt x="42" y="0"/>
                    <a:pt x="42" y="0"/>
                    <a:pt x="42" y="0"/>
                  </a:cubicBezTo>
                  <a:cubicBezTo>
                    <a:pt x="0" y="42"/>
                    <a:pt x="0" y="42"/>
                    <a:pt x="0" y="42"/>
                  </a:cubicBezTo>
                  <a:lnTo>
                    <a:pt x="0" y="301"/>
                  </a:lnTo>
                  <a:close/>
                  <a:moveTo>
                    <a:pt x="0" y="301"/>
                  </a:moveTo>
                  <a:lnTo>
                    <a:pt x="0" y="301"/>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10320231" y="3757422"/>
              <a:ext cx="87725" cy="252984"/>
            </a:xfrm>
            <a:custGeom>
              <a:rect l="l" t="t" r="r" b="b"/>
              <a:pathLst>
                <a:path w="118" h="336">
                  <a:moveTo>
                    <a:pt x="92" y="335"/>
                  </a:moveTo>
                  <a:cubicBezTo>
                    <a:pt x="108" y="335"/>
                    <a:pt x="117" y="318"/>
                    <a:pt x="117" y="301"/>
                  </a:cubicBezTo>
                  <a:cubicBezTo>
                    <a:pt x="117" y="0"/>
                    <a:pt x="117" y="0"/>
                    <a:pt x="117" y="0"/>
                  </a:cubicBezTo>
                  <a:cubicBezTo>
                    <a:pt x="0" y="118"/>
                    <a:pt x="0" y="118"/>
                    <a:pt x="0" y="118"/>
                  </a:cubicBezTo>
                  <a:cubicBezTo>
                    <a:pt x="0" y="301"/>
                    <a:pt x="0" y="301"/>
                    <a:pt x="0" y="301"/>
                  </a:cubicBezTo>
                  <a:cubicBezTo>
                    <a:pt x="0" y="318"/>
                    <a:pt x="16" y="335"/>
                    <a:pt x="33" y="335"/>
                  </a:cubicBezTo>
                  <a:lnTo>
                    <a:pt x="92" y="335"/>
                  </a:lnTo>
                  <a:close/>
                  <a:moveTo>
                    <a:pt x="92" y="335"/>
                  </a:moveTo>
                  <a:lnTo>
                    <a:pt x="92" y="335"/>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10459962" y="3670840"/>
              <a:ext cx="94202" cy="342805"/>
            </a:xfrm>
            <a:custGeom>
              <a:rect l="l" t="t" r="r" b="b"/>
              <a:pathLst>
                <a:path w="125" h="452">
                  <a:moveTo>
                    <a:pt x="0" y="41"/>
                  </a:moveTo>
                  <a:cubicBezTo>
                    <a:pt x="0" y="417"/>
                    <a:pt x="0" y="417"/>
                    <a:pt x="0" y="417"/>
                  </a:cubicBezTo>
                  <a:cubicBezTo>
                    <a:pt x="0" y="434"/>
                    <a:pt x="17" y="451"/>
                    <a:pt x="33" y="451"/>
                  </a:cubicBezTo>
                  <a:cubicBezTo>
                    <a:pt x="92" y="451"/>
                    <a:pt x="92" y="451"/>
                    <a:pt x="92" y="451"/>
                  </a:cubicBezTo>
                  <a:cubicBezTo>
                    <a:pt x="109" y="451"/>
                    <a:pt x="125" y="434"/>
                    <a:pt x="125" y="417"/>
                  </a:cubicBezTo>
                  <a:cubicBezTo>
                    <a:pt x="125" y="66"/>
                    <a:pt x="125" y="66"/>
                    <a:pt x="125" y="66"/>
                  </a:cubicBezTo>
                  <a:cubicBezTo>
                    <a:pt x="50" y="0"/>
                    <a:pt x="50" y="0"/>
                    <a:pt x="50" y="0"/>
                  </a:cubicBezTo>
                  <a:lnTo>
                    <a:pt x="0" y="41"/>
                  </a:lnTo>
                  <a:close/>
                  <a:moveTo>
                    <a:pt x="0" y="41"/>
                  </a:moveTo>
                  <a:lnTo>
                    <a:pt x="0" y="41"/>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10011525" y="3517678"/>
              <a:ext cx="536162" cy="342805"/>
            </a:xfrm>
            <a:custGeom>
              <a:rect l="l" t="t" r="r" b="b"/>
              <a:pathLst>
                <a:path w="728" h="452">
                  <a:moveTo>
                    <a:pt x="234" y="284"/>
                  </a:moveTo>
                  <a:cubicBezTo>
                    <a:pt x="250" y="267"/>
                    <a:pt x="276" y="267"/>
                    <a:pt x="292" y="284"/>
                  </a:cubicBezTo>
                  <a:cubicBezTo>
                    <a:pt x="359" y="351"/>
                    <a:pt x="359" y="351"/>
                    <a:pt x="359" y="351"/>
                  </a:cubicBezTo>
                  <a:cubicBezTo>
                    <a:pt x="376" y="368"/>
                    <a:pt x="384" y="368"/>
                    <a:pt x="401" y="368"/>
                  </a:cubicBezTo>
                  <a:cubicBezTo>
                    <a:pt x="418" y="368"/>
                    <a:pt x="426" y="368"/>
                    <a:pt x="434" y="351"/>
                  </a:cubicBezTo>
                  <a:cubicBezTo>
                    <a:pt x="660" y="134"/>
                    <a:pt x="660" y="134"/>
                    <a:pt x="660" y="134"/>
                  </a:cubicBezTo>
                  <a:cubicBezTo>
                    <a:pt x="694" y="167"/>
                    <a:pt x="694" y="167"/>
                    <a:pt x="694" y="167"/>
                  </a:cubicBezTo>
                  <a:cubicBezTo>
                    <a:pt x="702" y="175"/>
                    <a:pt x="710" y="175"/>
                    <a:pt x="710" y="175"/>
                  </a:cubicBezTo>
                  <a:cubicBezTo>
                    <a:pt x="719" y="175"/>
                    <a:pt x="727" y="167"/>
                    <a:pt x="727" y="159"/>
                  </a:cubicBezTo>
                  <a:cubicBezTo>
                    <a:pt x="727" y="33"/>
                    <a:pt x="727" y="33"/>
                    <a:pt x="727" y="33"/>
                  </a:cubicBezTo>
                  <a:cubicBezTo>
                    <a:pt x="727" y="25"/>
                    <a:pt x="727" y="16"/>
                    <a:pt x="719" y="8"/>
                  </a:cubicBezTo>
                  <a:cubicBezTo>
                    <a:pt x="710" y="0"/>
                    <a:pt x="702" y="0"/>
                    <a:pt x="694" y="0"/>
                  </a:cubicBezTo>
                  <a:cubicBezTo>
                    <a:pt x="568" y="0"/>
                    <a:pt x="568" y="0"/>
                    <a:pt x="568" y="0"/>
                  </a:cubicBezTo>
                  <a:cubicBezTo>
                    <a:pt x="560" y="0"/>
                    <a:pt x="551" y="0"/>
                    <a:pt x="551" y="8"/>
                  </a:cubicBezTo>
                  <a:cubicBezTo>
                    <a:pt x="543" y="16"/>
                    <a:pt x="551" y="25"/>
                    <a:pt x="551" y="33"/>
                  </a:cubicBezTo>
                  <a:cubicBezTo>
                    <a:pt x="585" y="58"/>
                    <a:pt x="585" y="58"/>
                    <a:pt x="585" y="58"/>
                  </a:cubicBezTo>
                  <a:cubicBezTo>
                    <a:pt x="426" y="217"/>
                    <a:pt x="426" y="217"/>
                    <a:pt x="426" y="217"/>
                  </a:cubicBezTo>
                  <a:cubicBezTo>
                    <a:pt x="426" y="225"/>
                    <a:pt x="409" y="225"/>
                    <a:pt x="401" y="225"/>
                  </a:cubicBezTo>
                  <a:cubicBezTo>
                    <a:pt x="393" y="225"/>
                    <a:pt x="376" y="225"/>
                    <a:pt x="368" y="217"/>
                  </a:cubicBezTo>
                  <a:cubicBezTo>
                    <a:pt x="292" y="142"/>
                    <a:pt x="292" y="142"/>
                    <a:pt x="292" y="142"/>
                  </a:cubicBezTo>
                  <a:cubicBezTo>
                    <a:pt x="276" y="125"/>
                    <a:pt x="250" y="125"/>
                    <a:pt x="234" y="142"/>
                  </a:cubicBezTo>
                  <a:cubicBezTo>
                    <a:pt x="8" y="359"/>
                    <a:pt x="8" y="359"/>
                    <a:pt x="8" y="359"/>
                  </a:cubicBezTo>
                  <a:cubicBezTo>
                    <a:pt x="0" y="368"/>
                    <a:pt x="0" y="384"/>
                    <a:pt x="0" y="393"/>
                  </a:cubicBezTo>
                  <a:cubicBezTo>
                    <a:pt x="0" y="410"/>
                    <a:pt x="0" y="418"/>
                    <a:pt x="8" y="426"/>
                  </a:cubicBezTo>
                  <a:cubicBezTo>
                    <a:pt x="25" y="435"/>
                    <a:pt x="25" y="435"/>
                    <a:pt x="25" y="435"/>
                  </a:cubicBezTo>
                  <a:cubicBezTo>
                    <a:pt x="41" y="451"/>
                    <a:pt x="67" y="451"/>
                    <a:pt x="83" y="435"/>
                  </a:cubicBezTo>
                  <a:lnTo>
                    <a:pt x="234" y="284"/>
                  </a:lnTo>
                  <a:close/>
                  <a:moveTo>
                    <a:pt x="234" y="284"/>
                  </a:moveTo>
                  <a:lnTo>
                    <a:pt x="234" y="28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9997333" y="3400044"/>
              <a:ext cx="685705" cy="695706"/>
            </a:xfrm>
            <a:custGeom>
              <a:rect l="l" t="t" r="r" b="b"/>
              <a:pathLst>
                <a:path w="929" h="921">
                  <a:moveTo>
                    <a:pt x="887" y="0"/>
                  </a:moveTo>
                  <a:cubicBezTo>
                    <a:pt x="862" y="0"/>
                    <a:pt x="836" y="26"/>
                    <a:pt x="836" y="50"/>
                  </a:cubicBezTo>
                  <a:cubicBezTo>
                    <a:pt x="836" y="837"/>
                    <a:pt x="836" y="837"/>
                    <a:pt x="836" y="837"/>
                  </a:cubicBezTo>
                  <a:cubicBezTo>
                    <a:pt x="51" y="837"/>
                    <a:pt x="51" y="837"/>
                    <a:pt x="51" y="837"/>
                  </a:cubicBezTo>
                  <a:cubicBezTo>
                    <a:pt x="26" y="837"/>
                    <a:pt x="0" y="853"/>
                    <a:pt x="0" y="878"/>
                  </a:cubicBezTo>
                  <a:cubicBezTo>
                    <a:pt x="0" y="903"/>
                    <a:pt x="26" y="920"/>
                    <a:pt x="51" y="920"/>
                  </a:cubicBezTo>
                  <a:cubicBezTo>
                    <a:pt x="887" y="920"/>
                    <a:pt x="887" y="920"/>
                    <a:pt x="887" y="920"/>
                  </a:cubicBezTo>
                  <a:cubicBezTo>
                    <a:pt x="912" y="920"/>
                    <a:pt x="928" y="903"/>
                    <a:pt x="928" y="878"/>
                  </a:cubicBezTo>
                  <a:cubicBezTo>
                    <a:pt x="928" y="50"/>
                    <a:pt x="928" y="50"/>
                    <a:pt x="928" y="50"/>
                  </a:cubicBezTo>
                  <a:cubicBezTo>
                    <a:pt x="928" y="26"/>
                    <a:pt x="903" y="0"/>
                    <a:pt x="887" y="0"/>
                  </a:cubicBezTo>
                  <a:close/>
                  <a:moveTo>
                    <a:pt x="887" y="0"/>
                  </a:moveTo>
                  <a:lnTo>
                    <a:pt x="887"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1" name="Freeform 21"/>
          <p:cNvSpPr/>
          <p:nvPr/>
        </p:nvSpPr>
        <p:spPr>
          <a:xfrm>
            <a:off x="1935480" y="1646434"/>
            <a:ext cx="719895" cy="555403"/>
          </a:xfrm>
          <a:custGeom>
            <a:rect l="l" t="t" r="r" b="b"/>
            <a:pathLst>
              <a:path w="67" h="60">
                <a:moveTo>
                  <a:pt x="53" y="2"/>
                </a:moveTo>
                <a:cubicBezTo>
                  <a:pt x="53" y="1"/>
                  <a:pt x="52" y="0"/>
                  <a:pt x="51" y="0"/>
                </a:cubicBezTo>
                <a:cubicBezTo>
                  <a:pt x="46" y="0"/>
                  <a:pt x="46" y="0"/>
                  <a:pt x="46" y="0"/>
                </a:cubicBezTo>
                <a:cubicBezTo>
                  <a:pt x="45" y="0"/>
                  <a:pt x="44" y="1"/>
                  <a:pt x="44" y="2"/>
                </a:cubicBezTo>
                <a:cubicBezTo>
                  <a:pt x="44" y="5"/>
                  <a:pt x="44" y="5"/>
                  <a:pt x="44" y="5"/>
                </a:cubicBezTo>
                <a:cubicBezTo>
                  <a:pt x="53" y="14"/>
                  <a:pt x="53" y="14"/>
                  <a:pt x="53" y="14"/>
                </a:cubicBezTo>
                <a:lnTo>
                  <a:pt x="53" y="2"/>
                </a:lnTo>
                <a:close/>
                <a:moveTo>
                  <a:pt x="66" y="31"/>
                </a:moveTo>
                <a:cubicBezTo>
                  <a:pt x="36" y="2"/>
                  <a:pt x="36" y="2"/>
                  <a:pt x="36" y="2"/>
                </a:cubicBezTo>
                <a:cubicBezTo>
                  <a:pt x="35" y="0"/>
                  <a:pt x="33" y="0"/>
                  <a:pt x="31" y="2"/>
                </a:cubicBezTo>
                <a:cubicBezTo>
                  <a:pt x="2" y="31"/>
                  <a:pt x="2" y="31"/>
                  <a:pt x="2" y="31"/>
                </a:cubicBezTo>
                <a:cubicBezTo>
                  <a:pt x="0" y="33"/>
                  <a:pt x="0" y="35"/>
                  <a:pt x="2" y="36"/>
                </a:cubicBezTo>
                <a:cubicBezTo>
                  <a:pt x="2" y="37"/>
                  <a:pt x="3" y="37"/>
                  <a:pt x="4" y="37"/>
                </a:cubicBezTo>
                <a:cubicBezTo>
                  <a:pt x="5" y="37"/>
                  <a:pt x="6" y="37"/>
                  <a:pt x="7" y="36"/>
                </a:cubicBezTo>
                <a:cubicBezTo>
                  <a:pt x="34" y="9"/>
                  <a:pt x="34" y="9"/>
                  <a:pt x="34" y="9"/>
                </a:cubicBezTo>
                <a:cubicBezTo>
                  <a:pt x="61" y="36"/>
                  <a:pt x="61" y="36"/>
                  <a:pt x="61" y="36"/>
                </a:cubicBezTo>
                <a:cubicBezTo>
                  <a:pt x="62" y="38"/>
                  <a:pt x="65" y="38"/>
                  <a:pt x="66" y="36"/>
                </a:cubicBezTo>
                <a:cubicBezTo>
                  <a:pt x="67" y="35"/>
                  <a:pt x="67" y="33"/>
                  <a:pt x="66" y="31"/>
                </a:cubicBezTo>
                <a:close/>
                <a:moveTo>
                  <a:pt x="9" y="37"/>
                </a:moveTo>
                <a:cubicBezTo>
                  <a:pt x="9" y="57"/>
                  <a:pt x="9" y="57"/>
                  <a:pt x="9" y="57"/>
                </a:cubicBezTo>
                <a:cubicBezTo>
                  <a:pt x="9" y="59"/>
                  <a:pt x="11" y="60"/>
                  <a:pt x="13" y="60"/>
                </a:cubicBezTo>
                <a:cubicBezTo>
                  <a:pt x="28" y="60"/>
                  <a:pt x="28" y="60"/>
                  <a:pt x="28" y="60"/>
                </a:cubicBezTo>
                <a:cubicBezTo>
                  <a:pt x="28" y="42"/>
                  <a:pt x="28" y="42"/>
                  <a:pt x="28" y="42"/>
                </a:cubicBezTo>
                <a:cubicBezTo>
                  <a:pt x="28" y="42"/>
                  <a:pt x="29" y="41"/>
                  <a:pt x="29" y="41"/>
                </a:cubicBezTo>
                <a:cubicBezTo>
                  <a:pt x="38" y="41"/>
                  <a:pt x="38" y="41"/>
                  <a:pt x="38" y="41"/>
                </a:cubicBezTo>
                <a:cubicBezTo>
                  <a:pt x="39" y="41"/>
                  <a:pt x="39" y="42"/>
                  <a:pt x="39" y="42"/>
                </a:cubicBezTo>
                <a:cubicBezTo>
                  <a:pt x="39" y="60"/>
                  <a:pt x="39" y="60"/>
                  <a:pt x="39" y="60"/>
                </a:cubicBezTo>
                <a:cubicBezTo>
                  <a:pt x="55" y="60"/>
                  <a:pt x="55" y="60"/>
                  <a:pt x="55" y="60"/>
                </a:cubicBezTo>
                <a:cubicBezTo>
                  <a:pt x="57" y="60"/>
                  <a:pt x="58" y="59"/>
                  <a:pt x="58" y="57"/>
                </a:cubicBezTo>
                <a:cubicBezTo>
                  <a:pt x="58" y="38"/>
                  <a:pt x="58" y="38"/>
                  <a:pt x="58" y="38"/>
                </a:cubicBezTo>
                <a:cubicBezTo>
                  <a:pt x="34" y="13"/>
                  <a:pt x="34" y="13"/>
                  <a:pt x="34" y="13"/>
                </a:cubicBezTo>
                <a:lnTo>
                  <a:pt x="9" y="37"/>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1975414" y="5261363"/>
            <a:ext cx="613870" cy="61387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针对不同体质患者制定个性化方案</a:t>
              </a:r>
            </a:p>
          </p:txBody>
        </p:sp>
      </p:grpSp>
      <p:sp>
        <p:nvSpPr>
          <p:cNvPr id="45" name="TextBox 45"/>
          <p:cNvSpPr txBox="1"/>
          <p:nvPr/>
        </p:nvSpPr>
        <p:spPr>
          <a:xfrm>
            <a:off x="3314700" y="5303594"/>
            <a:ext cx="7382690" cy="863070"/>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6000"/>
              </a:lnSpc>
            </a:pPr>
            <a:r>
              <a:rPr lang="en-US" sz="1500">
                <a:solidFill>
                  <a:srgbClr val="000000">
                    <a:alpha val="100000"/>
                  </a:srgbClr>
                </a:solidFill>
                <a:latin typeface="Microsoft Yahei"/>
                <a:ea typeface="Microsoft Yahei"/>
                <a:cs typeface="Microsoft Yahei"/>
              </a:rPr>
              <a:t>根据患者体质强弱、病情轻重等因素，调整药物的剂量和用法，确保治疗方案的安全性和有效性。</a:t>
            </a:r>
          </a:p>
        </p:txBody>
      </p:sp>
      <p:sp>
        <p:nvSpPr>
          <p:cNvPr id="46" name="TextBox 46"/>
          <p:cNvSpPr txBox="1"/>
          <p:nvPr/>
        </p:nvSpPr>
        <p:spPr>
          <a:xfrm>
            <a:off x="3314700" y="4838783"/>
            <a:ext cx="7382690" cy="490334"/>
          </a:xfrm>
          <a:prstGeom prst="rect">
            <a:avLst/>
          </a:prstGeom>
        </p:spPr>
        <p:txBody>
          <a:bodyPr vert="horz" wrap="square" lIns="66008" tIns="33052" rIns="66008" bIns="33052" rtlCol="0" anchor="b"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调整药物剂量和用法</a:t>
            </a:r>
          </a:p>
        </p:txBody>
      </p:sp>
      <p:sp>
        <p:nvSpPr>
          <p:cNvPr id="47" name="TextBox 47"/>
          <p:cNvSpPr txBox="1"/>
          <p:nvPr/>
        </p:nvSpPr>
        <p:spPr>
          <a:xfrm>
            <a:off x="3456760" y="1771107"/>
            <a:ext cx="7382690" cy="863070"/>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6000"/>
              </a:lnSpc>
            </a:pPr>
            <a:r>
              <a:rPr lang="en-US" sz="1500">
                <a:solidFill>
                  <a:srgbClr val="000000">
                    <a:alpha val="100000"/>
                  </a:srgbClr>
                </a:solidFill>
                <a:latin typeface="Microsoft Yahei"/>
                <a:ea typeface="Microsoft Yahei"/>
                <a:cs typeface="Microsoft Yahei"/>
              </a:rPr>
              <a:t>通过望、闻、问、切四诊合参，辨识患者的体质类型，如痰湿体质、气虚体质等。</a:t>
            </a:r>
          </a:p>
        </p:txBody>
      </p:sp>
      <p:sp>
        <p:nvSpPr>
          <p:cNvPr id="48" name="TextBox 48"/>
          <p:cNvSpPr txBox="1"/>
          <p:nvPr/>
        </p:nvSpPr>
        <p:spPr>
          <a:xfrm>
            <a:off x="3456760" y="1395927"/>
            <a:ext cx="7293402" cy="490334"/>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辨识患者体质</a:t>
            </a:r>
          </a:p>
        </p:txBody>
      </p:sp>
      <p:sp>
        <p:nvSpPr>
          <p:cNvPr id="49" name="TextBox 49"/>
          <p:cNvSpPr txBox="1"/>
          <p:nvPr/>
        </p:nvSpPr>
        <p:spPr>
          <a:xfrm>
            <a:off x="1704918" y="3545958"/>
            <a:ext cx="7382690" cy="863070"/>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6000"/>
              </a:lnSpc>
            </a:pPr>
            <a:r>
              <a:rPr lang="en-US" sz="1500">
                <a:solidFill>
                  <a:srgbClr val="000000">
                    <a:alpha val="100000"/>
                  </a:srgbClr>
                </a:solidFill>
                <a:latin typeface="Microsoft Yahei"/>
                <a:ea typeface="Microsoft Yahei"/>
                <a:cs typeface="Microsoft Yahei"/>
              </a:rPr>
              <a:t>根据患者不同体质类型，制定个性化的治疗方案，如在祛湿化痰的基础上，针对气虚体质患者加用益气药物，针对阴虚体质患者加用养阴药物等。</a:t>
            </a:r>
          </a:p>
        </p:txBody>
      </p:sp>
      <p:sp>
        <p:nvSpPr>
          <p:cNvPr id="50" name="TextBox 50"/>
          <p:cNvSpPr txBox="1"/>
          <p:nvPr/>
        </p:nvSpPr>
        <p:spPr>
          <a:xfrm>
            <a:off x="1704918" y="3081147"/>
            <a:ext cx="7382690" cy="490334"/>
          </a:xfrm>
          <a:prstGeom prst="rect">
            <a:avLst/>
          </a:prstGeom>
        </p:spPr>
        <p:txBody>
          <a:bodyPr vert="horz" wrap="square" lIns="66008" tIns="33052" rIns="66008" bIns="33052" rtlCol="0" anchor="b"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制定个性化方案</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https://d.book118.com/935031200211011110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FFD"/>
      </a:lt1>
      <a:dk2>
        <a:srgbClr val="003C35"/>
      </a:dk2>
      <a:lt2>
        <a:srgbClr val="FFFFFF"/>
      </a:lt2>
      <a:accent1>
        <a:srgbClr val="00A5B2"/>
      </a:accent1>
      <a:accent2>
        <a:srgbClr val="52C6B8"/>
      </a:accent2>
      <a:accent3>
        <a:srgbClr val="00657D"/>
      </a:accent3>
      <a:accent4>
        <a:srgbClr val="58C19B"/>
      </a:accent4>
      <a:accent5>
        <a:srgbClr val="6DD690"/>
      </a:accent5>
      <a:accent6>
        <a:srgbClr val="9CCAFF"/>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95</Paragraphs>
  <Slides>14</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14</vt:i4>
      </vt:variant>
    </vt:vector>
  </HeadingPairs>
  <TitlesOfParts>
    <vt:vector baseType="lpstr" size="19">
      <vt:lpstr>Arial</vt:lpstr>
      <vt:lpstr>Calibri</vt:lpstr>
      <vt:lpstr>Microsoft Yahei</vt:lpstr>
      <vt:lpstr>PingFang SC</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2024-09-15T21:08:02.448</cp:lastPrinted>
  <dcterms:created xsi:type="dcterms:W3CDTF">2024-09-15T13:08:02Z</dcterms:created>
  <dcterms:modified xsi:type="dcterms:W3CDTF">2024-09-15T13:08:04Z</dcterms:modified>
</cp:coreProperties>
</file>