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94800" cy="688975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DA5E8-C7CF-4888-BF2E-1B03D1C82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193A6-F92F-424B-AE67-A653E131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E224B-8761-42E4-95FA-77BD221B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94E29-BF80-4AD7-A0E0-B7C5200A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39BD2A-BD67-4EA8-898A-02F43664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23A91-6DD4-4ACD-84F3-7E972243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BAB94-6FD1-41B1-9976-1DD8E206B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2A39A-AF33-4944-A476-1B8A8CEB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DB42E-C179-4D5E-A8C8-793FDE75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7A515-107C-45A9-917B-011D2261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3D70-C2D8-436B-B5F8-2846A7B1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423040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785705" y="2611001"/>
            <a:ext cx="5610859" cy="638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0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200" b="1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异常子宫出血护理查房</a:t>
            </a:r>
            <a:endParaRPr lang="SimSun" altLang="SimSun" sz="4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65193" y="654891"/>
            <a:ext cx="4602479" cy="328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48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4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目录</a:t>
            </a:r>
            <a:endParaRPr lang="SimSun" altLang="SimSun" sz="41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909"/>
              </a:spcBef>
            </a:pP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·病史回顾</a:t>
            </a:r>
            <a:endParaRPr lang="SimSun" altLang="SimSun" sz="3000"/>
          </a:p>
          <a:p>
            <a:pPr marL="12700" algn="l" rtl="0" eaLnBrk="0">
              <a:lnSpc>
                <a:spcPct val="85000"/>
              </a:lnSpc>
              <a:spcBef>
                <a:spcPts val="1113"/>
              </a:spcBef>
            </a:pPr>
            <a:r>
              <a:rPr sz="3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·护理问题与措施</a:t>
            </a:r>
            <a:endParaRPr lang="SimSun" altLang="SimSun" sz="3000"/>
          </a:p>
          <a:p>
            <a:pPr marL="12700" algn="l" rtl="0" eaLnBrk="0">
              <a:lnSpc>
                <a:spcPts val="4528"/>
              </a:lnSpc>
            </a:pPr>
            <a:r>
              <a:rPr sz="3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·相关知识介绍</a:t>
            </a:r>
            <a:endParaRPr lang="SimSun" altLang="SimSun" sz="30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3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·健康教育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33379" y="2267953"/>
            <a:ext cx="3891915" cy="2997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·床号：13床</a:t>
            </a:r>
            <a:endParaRPr lang="SimSun" altLang="SimSun" sz="2700"/>
          </a:p>
          <a:p>
            <a:pPr marL="12700" algn="l" rtl="0" eaLnBrk="0">
              <a:lnSpc>
                <a:spcPts val="4050"/>
              </a:lnSpc>
            </a:pPr>
            <a:r>
              <a:rPr sz="24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400" kern="0" spc="-6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姓名：</a:t>
            </a:r>
            <a:endParaRPr lang="SimSun" altLang="SimSun" sz="2400"/>
          </a:p>
          <a:p>
            <a:pPr marL="12700" algn="l" rtl="0" eaLnBrk="0">
              <a:lnSpc>
                <a:spcPct val="83000"/>
              </a:lnSpc>
              <a:spcBef>
                <a:spcPts val="1361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·性别：女性</a:t>
            </a:r>
            <a:endParaRPr lang="SimSun" altLang="SimSun" sz="2700"/>
          </a:p>
          <a:p>
            <a:pPr marL="12700" algn="l" rtl="0" eaLnBrk="0">
              <a:lnSpc>
                <a:spcPts val="3999"/>
              </a:lnSpc>
            </a:pPr>
            <a:r>
              <a:rPr sz="25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500" kern="0" spc="-6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年龄：</a:t>
            </a:r>
            <a:r>
              <a:rPr sz="25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35</a:t>
            </a:r>
            <a:r>
              <a:rPr sz="25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岁</a:t>
            </a:r>
            <a:endParaRPr lang="SimSun" altLang="SimSun" sz="2500"/>
          </a:p>
          <a:p>
            <a:pPr marL="12700" algn="l" rtl="0" eaLnBrk="0">
              <a:lnSpc>
                <a:spcPct val="83000"/>
              </a:lnSpc>
              <a:spcBef>
                <a:spcPts val="1372"/>
              </a:spcBef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700" kern="0" spc="-9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入院时间：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2021-04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-08</a:t>
            </a:r>
            <a:endParaRPr lang="Arial" altLang="Arial" sz="2700"/>
          </a:p>
          <a:p>
            <a:pPr marL="12700" algn="l" rtl="0" eaLnBrk="0">
              <a:lnSpc>
                <a:spcPts val="4539"/>
              </a:lnSpc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·诊断：异常子宫出血</a:t>
            </a:r>
            <a:endParaRPr lang="SimSun" altLang="SimSun" sz="2700"/>
          </a:p>
        </p:txBody>
      </p:sp>
      <p:sp>
        <p:nvSpPr>
          <p:cNvPr id="14" name="textbox 14"/>
          <p:cNvSpPr/>
          <p:nvPr/>
        </p:nvSpPr>
        <p:spPr>
          <a:xfrm>
            <a:off x="3462373" y="594445"/>
            <a:ext cx="2269489" cy="663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病史回顾</a:t>
            </a:r>
            <a:endParaRPr lang="SimSun" altLang="SimSun" sz="4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565193" y="594445"/>
            <a:ext cx="8280400" cy="4876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81"/>
              </a:lnSpc>
            </a:pPr>
            <a:endParaRPr lang="Arial" altLang="Arial" sz="100"/>
          </a:p>
          <a:p>
            <a:pPr marL="2915920" algn="l" rtl="0" eaLnBrk="0">
              <a:lnSpc>
                <a:spcPct val="95000"/>
              </a:lnSpc>
            </a:pPr>
            <a:r>
              <a:rPr sz="4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病史回顾</a:t>
            </a:r>
            <a:endParaRPr lang="SimSun" altLang="SimSun" sz="44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90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患者女，35岁，因月经紊乱1年，加重半月余于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21</a:t>
            </a:r>
            <a:r>
              <a:rPr sz="2300" kern="0" spc="-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endParaRPr lang="SimSun" altLang="SimSun" sz="2300"/>
          </a:p>
          <a:p>
            <a:pPr marL="340359" algn="l" rtl="0" eaLnBrk="0">
              <a:lnSpc>
                <a:spcPct val="93000"/>
              </a:lnSpc>
              <a:spcBef>
                <a:spcPts val="574"/>
              </a:spcBef>
            </a:pP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r>
              <a:rPr sz="2300" kern="0" spc="-6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月8日15时12分步行入院，入院时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测生命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T:36.5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,P:</a:t>
            </a:r>
            <a:endParaRPr lang="Arial" altLang="Arial" sz="2300"/>
          </a:p>
          <a:p>
            <a:pPr marL="335915" indent="4444" algn="l" rtl="0" eaLnBrk="0">
              <a:lnSpc>
                <a:spcPct val="103000"/>
              </a:lnSpc>
              <a:spcBef>
                <a:spcPts val="541"/>
              </a:spcBef>
            </a:pP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90次</a:t>
            </a:r>
            <a:r>
              <a:rPr sz="27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/分，</a:t>
            </a:r>
            <a:r>
              <a:rPr sz="27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R:20</a:t>
            </a:r>
            <a:r>
              <a:rPr sz="27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</a:t>
            </a: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/分，</a:t>
            </a:r>
            <a:r>
              <a:rPr sz="27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BP:138/68mmHg,      </a:t>
            </a: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患者  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自诉于1年前出现月经紊乱，周期不定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，经期不一，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曾至中山市人民医院行诊断性刮宫治疗，效果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欠  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佳，本次月经来潮淋漓不尽，偶有血块，无头晕，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今来我院进一步治疗，门诊拟“</a:t>
            </a:r>
            <a:r>
              <a:rPr sz="27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异常子宫出血”</a:t>
            </a:r>
            <a:endParaRPr lang="SimSun" altLang="SimSun" sz="2700"/>
          </a:p>
          <a:p>
            <a:pPr marL="335915" algn="l" rtl="0" eaLnBrk="0">
              <a:lnSpc>
                <a:spcPct val="97000"/>
              </a:lnSpc>
              <a:spcBef>
                <a:spcPts val="234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收入住院。病期，无畏寒发热，无恶心呕吐，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精  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神饮食睡眠一般，大小便正常。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552412" y="594445"/>
            <a:ext cx="8194675" cy="4916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81"/>
              </a:lnSpc>
            </a:pPr>
            <a:endParaRPr lang="Arial" altLang="Arial" sz="100"/>
          </a:p>
          <a:p>
            <a:pPr marL="2928620" algn="l" rtl="0" eaLnBrk="0">
              <a:lnSpc>
                <a:spcPct val="95000"/>
              </a:lnSpc>
            </a:pPr>
            <a:r>
              <a:rPr sz="4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病史回顾</a:t>
            </a:r>
            <a:endParaRPr lang="SimSun" altLang="SimSun" sz="44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361950" indent="-349250" algn="l" rtl="0" eaLnBrk="0">
              <a:lnSpc>
                <a:spcPct val="96000"/>
              </a:lnSpc>
              <a:spcBef>
                <a:spcPts val="695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7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既往史：2015年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行剖宫产+结扎术。否认肝炎结核等传  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染性疾病史，否认糖尿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病、高血压、心脏病史，否认外伤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输血史，否认重大精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神创伤史，否认食物药物过敏史，预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防接种史不详。</a:t>
            </a:r>
            <a:endParaRPr lang="SimSun" altLang="SimSun" sz="2300"/>
          </a:p>
          <a:p>
            <a:pPr marL="12700" algn="l" rtl="0" eaLnBrk="0">
              <a:lnSpc>
                <a:spcPct val="97000"/>
              </a:lnSpc>
              <a:spcBef>
                <a:spcPts val="521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6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婚育史：14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岁7天/30天，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经量中，色暗红，无痛经无血</a:t>
            </a:r>
            <a:endParaRPr lang="SimSun" altLang="SimSun" sz="2300"/>
          </a:p>
          <a:p>
            <a:pPr marL="361950" algn="l" rtl="0" eaLnBrk="0">
              <a:lnSpc>
                <a:spcPct val="97000"/>
              </a:lnSpc>
              <a:spcBef>
                <a:spcPts val="556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块，末次月经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2021</a:t>
            </a:r>
            <a:r>
              <a:rPr sz="23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年3月10日，适龄结婚，丈夫体健。</a:t>
            </a:r>
            <a:endParaRPr lang="SimSun" altLang="SimSun" sz="2300"/>
          </a:p>
          <a:p>
            <a:pPr marL="12700" algn="l" rtl="0" eaLnBrk="0">
              <a:lnSpc>
                <a:spcPct val="96000"/>
              </a:lnSpc>
              <a:spcBef>
                <a:spcPts val="667"/>
              </a:spcBef>
            </a:pPr>
            <a:r>
              <a:rPr sz="23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6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家族史：</a:t>
            </a:r>
            <a:r>
              <a:rPr sz="23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否认家族性遗传性疾病史</a:t>
            </a:r>
            <a:r>
              <a:rPr sz="23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300"/>
          </a:p>
          <a:p>
            <a:pPr marL="361950" indent="-349250" algn="l" rtl="0" eaLnBrk="0">
              <a:lnSpc>
                <a:spcPct val="103000"/>
              </a:lnSpc>
              <a:spcBef>
                <a:spcPts val="540"/>
              </a:spcBef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300" kern="0" spc="5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专科检查：</a:t>
            </a:r>
            <a:r>
              <a:rPr sz="2300" kern="0" spc="6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下腹部见手术疤痕，外阴已婚已产式，阴道   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通畅，见少量血液，宫颈直径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cm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 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轻度糜烂，宫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体前位，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约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7*6*5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cm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大小，质中，无压痛，双侧附件未见异常。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6192771" y="566634"/>
            <a:ext cx="2254250" cy="653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3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辅助检查</a:t>
            </a:r>
            <a:endParaRPr lang="SimSun" altLang="SimSun" sz="4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558756" y="587929"/>
            <a:ext cx="7950834" cy="2562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0"/>
              </a:lnSpc>
            </a:pPr>
            <a:endParaRPr lang="Arial" altLang="Arial" sz="100"/>
          </a:p>
          <a:p>
            <a:pPr marL="2928620" algn="l" rtl="0" eaLnBrk="0">
              <a:lnSpc>
                <a:spcPct val="96000"/>
              </a:lnSpc>
            </a:pPr>
            <a:r>
              <a:rPr sz="43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治疗经过</a:t>
            </a:r>
            <a:endParaRPr lang="SimSun" altLang="SimSun" sz="43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910"/>
              </a:spcBef>
            </a:pPr>
            <a:r>
              <a:rPr sz="3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3000" kern="0" spc="-10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4-9</a:t>
            </a:r>
            <a:r>
              <a:rPr sz="3000" b="1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3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医嘱拟明日在静脉麻醉下</a:t>
            </a:r>
            <a:r>
              <a:rPr sz="3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行宫腔镜检查</a:t>
            </a:r>
            <a:endParaRPr lang="SimSun" altLang="SimSun" sz="3000"/>
          </a:p>
          <a:p>
            <a:pPr marL="335279" indent="18415" algn="l" rtl="0" eaLnBrk="0">
              <a:lnSpc>
                <a:spcPct val="112000"/>
              </a:lnSpc>
              <a:spcBef>
                <a:spcPts val="35"/>
              </a:spcBef>
            </a:pPr>
            <a:r>
              <a:rPr sz="3000" b="1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+</a:t>
            </a:r>
            <a:r>
              <a:rPr sz="30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诊断性刮宫术,嘱明晨禁食，卡孕栓</a:t>
            </a:r>
            <a:r>
              <a:rPr sz="3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术前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30min</a:t>
            </a:r>
            <a:r>
              <a:rPr sz="3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外用。</a:t>
            </a:r>
            <a:endParaRPr lang="SimSun" altLang="SimSun" sz="3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565193" y="563814"/>
            <a:ext cx="8274050" cy="3298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37"/>
              </a:lnSpc>
            </a:pPr>
            <a:endParaRPr lang="Arial" altLang="Arial" sz="100"/>
          </a:p>
          <a:p>
            <a:pPr marL="2821304" algn="l" rtl="0" eaLnBrk="0">
              <a:lnSpc>
                <a:spcPct val="95000"/>
              </a:lnSpc>
            </a:pPr>
            <a:r>
              <a:rPr sz="47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治疗经过</a:t>
            </a:r>
            <a:endParaRPr lang="SimSun" altLang="SimSun" sz="47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354965" indent="-342265" algn="l" rtl="0" eaLnBrk="0">
              <a:lnSpc>
                <a:spcPct val="104000"/>
              </a:lnSpc>
              <a:spcBef>
                <a:spcPts val="1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700" kern="0" spc="-7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患者于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04-10在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静脉全麻下行宫腔镜检查+诊断性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刮宫术，于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10:05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返回病房，</a:t>
            </a:r>
            <a:r>
              <a:rPr sz="27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T:36.5℃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P:71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次/分  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R:20</a:t>
            </a:r>
            <a:r>
              <a:rPr sz="2700" kern="0" spc="1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次/分</a:t>
            </a:r>
            <a:r>
              <a:rPr sz="27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BP:133/74mmh</a:t>
            </a:r>
            <a:r>
              <a:rPr sz="2700" b="1" kern="0" spc="3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g,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遵医嘱按静脉全  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身麻醉术后护理，二级护理，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禁食4小时后改普食，  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吸氧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2L/h,</a:t>
            </a:r>
            <a:r>
              <a:rPr sz="27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给予抗炎，缩宫等药物治疗。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-12700" y="606590"/>
            <a:ext cx="8733155" cy="5859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74"/>
              </a:lnSpc>
            </a:pPr>
            <a:endParaRPr lang="Arial" altLang="Arial" sz="100"/>
          </a:p>
          <a:p>
            <a:pPr marL="2661920" algn="l" rtl="0" eaLnBrk="0">
              <a:lnSpc>
                <a:spcPct val="96000"/>
              </a:lnSpc>
            </a:pPr>
            <a:r>
              <a:rPr sz="4200" b="1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护理问题与措施</a:t>
            </a:r>
            <a:endParaRPr lang="SimSun" altLang="SimSun" sz="4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930"/>
              </a:spcBef>
            </a:pP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·一、疼痛：与宫腔镜术后有关</a:t>
            </a:r>
            <a:endParaRPr lang="SimSun" altLang="SimSun" sz="3100"/>
          </a:p>
          <a:p>
            <a:pPr marL="12700" algn="l" rtl="0" eaLnBrk="0">
              <a:lnSpc>
                <a:spcPts val="2878"/>
              </a:lnSpc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0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预期目标：患者住院</a:t>
            </a:r>
            <a:r>
              <a:rPr sz="20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期间疼痛减轻</a:t>
            </a:r>
            <a:endParaRPr lang="SimSun" altLang="SimSun" sz="2000"/>
          </a:p>
          <a:p>
            <a:pPr marL="12700" algn="l" rtl="0" eaLnBrk="0">
              <a:lnSpc>
                <a:spcPts val="2760"/>
              </a:lnSpc>
              <a:spcBef>
                <a:spcPts val="1324"/>
              </a:spcBef>
            </a:pPr>
            <a:r>
              <a:rPr sz="2200" kern="0" spc="-150">
                <a:solidFill>
                  <a:srgbClr val="120F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200" b="1" kern="0" spc="-150">
                <a:solidFill>
                  <a:srgbClr val="120F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护理措施：</a:t>
            </a:r>
            <a:endParaRPr lang="SimSun" altLang="SimSun" sz="2200"/>
          </a:p>
          <a:p>
            <a:pPr marL="361315" indent="-348615" algn="l" rtl="0" eaLnBrk="0">
              <a:lnSpc>
                <a:spcPct val="102000"/>
              </a:lnSpc>
              <a:spcBef>
                <a:spcPts val="666"/>
              </a:spcBef>
            </a:pPr>
            <a:r>
              <a:rPr sz="26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·1、严密观察生命体</a:t>
            </a:r>
            <a:r>
              <a:rPr sz="26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征、阴道出血及腹痛情况，如出血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量增多，腹痛加剧及时通知医生。</a:t>
            </a:r>
            <a:endParaRPr lang="SimSun" altLang="SimSun" sz="2600"/>
          </a:p>
          <a:p>
            <a:pPr marL="12700" algn="l" rtl="0" eaLnBrk="0">
              <a:lnSpc>
                <a:spcPct val="85000"/>
              </a:lnSpc>
              <a:spcBef>
                <a:spcPts val="1038"/>
              </a:spcBef>
            </a:pPr>
            <a:r>
              <a:rPr sz="26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600" kern="0" spc="-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r>
              <a:rPr sz="26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嘱卧床休息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4小时。</a:t>
            </a:r>
            <a:endParaRPr lang="SimSun" altLang="SimSun" sz="2600"/>
          </a:p>
          <a:p>
            <a:pPr marL="12700" algn="l" rtl="0" eaLnBrk="0">
              <a:lnSpc>
                <a:spcPts val="4050"/>
              </a:lnSpc>
            </a:pP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600" kern="0" spc="-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遵医嘱使用止痛药</a:t>
            </a:r>
            <a:r>
              <a:rPr sz="26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2400" kern="0" spc="-140">
                <a:solidFill>
                  <a:srgbClr val="1D18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400" b="1" kern="0" spc="-140">
                <a:solidFill>
                  <a:srgbClr val="1D18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评价：患者住院期</a:t>
            </a:r>
            <a:r>
              <a:rPr sz="2400" b="1" kern="0" spc="-150">
                <a:solidFill>
                  <a:srgbClr val="1D18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间疼痛减轻。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552412" y="657366"/>
            <a:ext cx="8030209" cy="5412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74"/>
              </a:lnSpc>
            </a:pPr>
            <a:endParaRPr lang="Arial" altLang="Arial" sz="100"/>
          </a:p>
          <a:p>
            <a:pPr marL="2103120" algn="l" rtl="0" eaLnBrk="0">
              <a:lnSpc>
                <a:spcPct val="96000"/>
              </a:lnSpc>
            </a:pPr>
            <a:r>
              <a:rPr sz="4200" b="1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护理问题与措施</a:t>
            </a:r>
            <a:endParaRPr lang="SimSun" altLang="SimSun" sz="42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2700" algn="l" rtl="0" eaLnBrk="0">
              <a:lnSpc>
                <a:spcPct val="82000"/>
              </a:lnSpc>
              <a:spcBef>
                <a:spcPts val="1051"/>
              </a:spcBef>
            </a:pPr>
            <a:r>
              <a:rPr sz="3500" kern="0" spc="-1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·二、知识缺乏：与缺乏异常子宫出血的</a:t>
            </a:r>
            <a:endParaRPr lang="SimSun" altLang="SimSun" sz="3500"/>
          </a:p>
          <a:p>
            <a:pPr marL="336550" algn="l" rtl="0" eaLnBrk="0">
              <a:lnSpc>
                <a:spcPct val="93000"/>
              </a:lnSpc>
              <a:spcBef>
                <a:spcPts val="23"/>
              </a:spcBef>
            </a:pPr>
            <a:r>
              <a:rPr sz="3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相关知识有关</a:t>
            </a:r>
            <a:endParaRPr lang="SimSun" altLang="SimSun" sz="3500"/>
          </a:p>
          <a:p>
            <a:pPr marL="12700" algn="l" rtl="0" eaLnBrk="0">
              <a:lnSpc>
                <a:spcPct val="95000"/>
              </a:lnSpc>
              <a:spcBef>
                <a:spcPts val="273"/>
              </a:spcBef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预期目标：患者及家属了解疾病相关知识</a:t>
            </a:r>
            <a:endParaRPr lang="SimSun" altLang="SimSun" sz="2300"/>
          </a:p>
          <a:p>
            <a:pPr marL="12700" algn="l" rtl="0" eaLnBrk="0">
              <a:lnSpc>
                <a:spcPct val="100000"/>
              </a:lnSpc>
              <a:spcBef>
                <a:spcPts val="380"/>
              </a:spcBef>
            </a:pPr>
            <a:r>
              <a:rPr sz="2800" kern="0" spc="-190">
                <a:solidFill>
                  <a:srgbClr val="0500A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800" kern="0" spc="-660">
                <a:solidFill>
                  <a:srgbClr val="0500A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190">
                <a:solidFill>
                  <a:srgbClr val="1713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护理措施：</a:t>
            </a:r>
            <a:endParaRPr lang="SimSun" altLang="SimSun" sz="2800"/>
          </a:p>
          <a:p>
            <a:pPr marL="336550" indent="-323850" algn="l" rtl="0" eaLnBrk="0">
              <a:lnSpc>
                <a:spcPct val="88000"/>
              </a:lnSpc>
              <a:spcBef>
                <a:spcPts val="318"/>
              </a:spcBef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1.用通俗易懂的语言向患者讲解术前准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备的内容、注意事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项，以及术后活动的指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导</a:t>
            </a:r>
            <a:endParaRPr lang="SimSun" altLang="SimSun" sz="2300"/>
          </a:p>
          <a:p>
            <a:pPr marL="336550" indent="-323850" algn="l" rtl="0" eaLnBrk="0">
              <a:lnSpc>
                <a:spcPct val="93000"/>
              </a:lnSpc>
              <a:spcBef>
                <a:spcPts val="1017"/>
              </a:spcBef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2300" b="1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举例介绍异常子宫出血的治疗效果，使病人树立治疗的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坚定信心。</a:t>
            </a:r>
            <a:endParaRPr lang="SimSun" altLang="SimSun" sz="2300"/>
          </a:p>
          <a:p>
            <a:pPr marL="12700" algn="l" rtl="0" eaLnBrk="0">
              <a:lnSpc>
                <a:spcPct val="94000"/>
              </a:lnSpc>
              <a:spcBef>
                <a:spcPts val="340"/>
              </a:spcBef>
            </a:pPr>
            <a:r>
              <a:rPr sz="2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23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向患者提供疾病相关的宣</a:t>
            </a:r>
            <a:r>
              <a:rPr sz="2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传材料。</a:t>
            </a:r>
            <a:endParaRPr lang="SimSun" altLang="SimSun" sz="2300"/>
          </a:p>
          <a:p>
            <a:pPr marL="12700" algn="l" rtl="0" eaLnBrk="0">
              <a:lnSpc>
                <a:spcPct val="82000"/>
              </a:lnSpc>
              <a:spcBef>
                <a:spcPts val="470"/>
              </a:spcBef>
            </a:pPr>
            <a:r>
              <a:rPr sz="2900" kern="0" spc="-180">
                <a:solidFill>
                  <a:srgbClr val="1713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900" kern="0" spc="-750">
                <a:solidFill>
                  <a:srgbClr val="1713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900" b="1" kern="0" spc="-180">
                <a:solidFill>
                  <a:srgbClr val="1713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评价：患者对疾病相关知识有所了解，能配合治</a:t>
            </a:r>
            <a:endParaRPr lang="SimSun" altLang="SimSun" sz="2900"/>
          </a:p>
          <a:p>
            <a:pPr marL="336550" algn="l" rtl="0" eaLnBrk="0">
              <a:lnSpc>
                <a:spcPct val="94000"/>
              </a:lnSpc>
              <a:spcBef>
                <a:spcPts val="3"/>
              </a:spcBef>
            </a:pPr>
            <a:r>
              <a:rPr sz="2900" kern="0" spc="-10">
                <a:solidFill>
                  <a:srgbClr val="0B00A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疗</a:t>
            </a:r>
            <a:endParaRPr lang="SimSun" altLang="SimSun" sz="2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546067" y="606590"/>
            <a:ext cx="7854950" cy="5444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74"/>
              </a:lnSpc>
            </a:pPr>
            <a:endParaRPr lang="Arial" altLang="Arial" sz="100"/>
          </a:p>
          <a:p>
            <a:pPr marL="2103120" algn="l" rtl="0" eaLnBrk="0">
              <a:lnSpc>
                <a:spcPct val="96000"/>
              </a:lnSpc>
            </a:pPr>
            <a:r>
              <a:rPr sz="4200" b="1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护理问题与措施</a:t>
            </a:r>
            <a:endParaRPr lang="SimSun" altLang="SimSun" sz="4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335915" indent="-323215" algn="l" rtl="0" eaLnBrk="0">
              <a:lnSpc>
                <a:spcPct val="93000"/>
              </a:lnSpc>
              <a:spcBef>
                <a:spcPts val="936"/>
              </a:spcBef>
            </a:pP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·三、焦虑：与生活环境改变及缺乏疾病及</a:t>
            </a:r>
            <a:r>
              <a:rPr sz="3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手术相关知识有关。</a:t>
            </a:r>
            <a:endParaRPr lang="SimSun" altLang="SimSun" sz="3100"/>
          </a:p>
          <a:p>
            <a:pPr marL="12700" algn="l" rtl="0" eaLnBrk="0">
              <a:lnSpc>
                <a:spcPct val="95000"/>
              </a:lnSpc>
              <a:spcBef>
                <a:spcPts val="246"/>
              </a:spcBef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000" kern="0" spc="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预期目标：患者恐惧程度减轻、情绪稳定</a:t>
            </a:r>
            <a:endParaRPr lang="SimSun" altLang="SimSun" sz="2000"/>
          </a:p>
          <a:p>
            <a:pPr marL="12700" algn="l" rtl="0" eaLnBrk="0">
              <a:lnSpc>
                <a:spcPts val="2646"/>
              </a:lnSpc>
              <a:spcBef>
                <a:spcPts val="544"/>
              </a:spcBef>
            </a:pPr>
            <a:r>
              <a:rPr sz="2100" kern="0" spc="-120">
                <a:solidFill>
                  <a:srgbClr val="1E16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100" kern="0" spc="100">
                <a:solidFill>
                  <a:srgbClr val="1E16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b="1" kern="0" spc="-120">
                <a:solidFill>
                  <a:srgbClr val="1E16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护理措施：</a:t>
            </a:r>
            <a:endParaRPr lang="SimSun" altLang="SimSun" sz="2100"/>
          </a:p>
          <a:p>
            <a:pPr marL="12700" algn="l" rtl="0" eaLnBrk="0">
              <a:lnSpc>
                <a:spcPct val="96000"/>
              </a:lnSpc>
              <a:spcBef>
                <a:spcPts val="528"/>
              </a:spcBef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·1、主动向患者介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绍病房环境。消除其紧张和陌生感。</a:t>
            </a:r>
            <a:endParaRPr lang="SimSun" altLang="SimSun" sz="2300"/>
          </a:p>
          <a:p>
            <a:pPr marL="12700" algn="l" rtl="0" eaLnBrk="0">
              <a:lnSpc>
                <a:spcPct val="94000"/>
              </a:lnSpc>
              <a:spcBef>
                <a:spcPts val="506"/>
              </a:spcBef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r>
              <a:rPr sz="23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针对性的进行卫生常识宣教，如疾病发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生的原因、目</a:t>
            </a:r>
            <a:endParaRPr lang="SimSun" altLang="SimSun" sz="2300"/>
          </a:p>
          <a:p>
            <a:pPr marL="335915" algn="l" rtl="0" eaLnBrk="0">
              <a:lnSpc>
                <a:spcPct val="85000"/>
              </a:lnSpc>
              <a:spcBef>
                <a:spcPts val="2"/>
              </a:spcBef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前疾病所处的阶段以及手术的必要性、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手术的效果等。</a:t>
            </a:r>
            <a:endParaRPr lang="SimSun" altLang="SimSun" sz="2300"/>
          </a:p>
          <a:p>
            <a:pPr marL="12700" algn="l" rtl="0" eaLnBrk="0">
              <a:lnSpc>
                <a:spcPts val="3150"/>
              </a:lnSpc>
            </a:pP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3、指导病人分散注意力，以减轻心</a:t>
            </a: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理负担。</a:t>
            </a:r>
            <a:endParaRPr lang="SimSun" altLang="SimSun" sz="2300"/>
          </a:p>
          <a:p>
            <a:pPr marL="12700" algn="l" rtl="0" eaLnBrk="0">
              <a:lnSpc>
                <a:spcPct val="97000"/>
              </a:lnSpc>
              <a:spcBef>
                <a:spcPts val="842"/>
              </a:spcBef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·4、向患者解释麻醉及手术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过程。</a:t>
            </a:r>
            <a:endParaRPr lang="SimSun" altLang="SimSun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2300" kern="0" spc="-50">
                <a:solidFill>
                  <a:srgbClr val="18157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-50">
                <a:solidFill>
                  <a:srgbClr val="18157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评价：患者住院期间未发生焦虑。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8897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546067" y="606590"/>
            <a:ext cx="7835900" cy="6015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74"/>
              </a:lnSpc>
            </a:pPr>
            <a:endParaRPr lang="Arial" altLang="Arial" sz="100"/>
          </a:p>
          <a:p>
            <a:pPr marL="2103120" algn="l" rtl="0" eaLnBrk="0">
              <a:lnSpc>
                <a:spcPct val="96000"/>
              </a:lnSpc>
            </a:pPr>
            <a:r>
              <a:rPr sz="4200" b="1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护理问题与措施</a:t>
            </a:r>
            <a:endParaRPr lang="SimSun" altLang="SimSun" sz="42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903"/>
              </a:spcBef>
            </a:pP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·四、有感染的风险：与长期阴道流血致抵</a:t>
            </a:r>
            <a:endParaRPr lang="SimSun" altLang="SimSun" sz="3000"/>
          </a:p>
          <a:p>
            <a:pPr marL="347979" algn="l" rtl="0" eaLnBrk="0">
              <a:lnSpc>
                <a:spcPct val="96000"/>
              </a:lnSpc>
              <a:spcBef>
                <a:spcPts val="177"/>
              </a:spcBef>
            </a:pPr>
            <a:r>
              <a:rPr sz="30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抗力下降有关</a:t>
            </a:r>
            <a:endParaRPr lang="SimSun" altLang="SimSun" sz="3000"/>
          </a:p>
          <a:p>
            <a:pPr marL="12700" algn="l" rtl="0" eaLnBrk="0">
              <a:lnSpc>
                <a:spcPct val="97000"/>
              </a:lnSpc>
              <a:spcBef>
                <a:spcPts val="752"/>
              </a:spcBef>
            </a:pP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19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预期目标：患者住院期间不发生感染</a:t>
            </a:r>
            <a:endParaRPr lang="SimSun" altLang="SimSun" sz="1900"/>
          </a:p>
          <a:p>
            <a:pPr marL="12700" algn="l" rtl="0" eaLnBrk="0">
              <a:lnSpc>
                <a:spcPts val="2646"/>
              </a:lnSpc>
              <a:spcBef>
                <a:spcPts val="765"/>
              </a:spcBef>
            </a:pPr>
            <a:r>
              <a:rPr sz="2100" kern="0" spc="-120">
                <a:solidFill>
                  <a:srgbClr val="231D7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2100" kern="0" spc="150">
                <a:solidFill>
                  <a:srgbClr val="231D7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b="1" kern="0" spc="-120">
                <a:solidFill>
                  <a:srgbClr val="231D7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护理措施：</a:t>
            </a:r>
            <a:endParaRPr lang="SimSun" altLang="SimSun" sz="2100"/>
          </a:p>
          <a:p>
            <a:pPr marL="12700" algn="l" rtl="0" eaLnBrk="0">
              <a:lnSpc>
                <a:spcPct val="85000"/>
              </a:lnSpc>
              <a:spcBef>
                <a:spcPts val="780"/>
              </a:spcBef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1、保持阴道局部清洁，选择棉质的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内裤，并经常更换。</a:t>
            </a:r>
            <a:endParaRPr lang="SimSun" altLang="SimSun" sz="2300"/>
          </a:p>
          <a:p>
            <a:pPr marL="12700" algn="l" rtl="0" eaLnBrk="0">
              <a:lnSpc>
                <a:spcPts val="3499"/>
              </a:lnSpc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·2   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、严密观察与感染有关的体征，如体温、脉搏、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子宫体</a:t>
            </a:r>
            <a:endParaRPr lang="SimSun" altLang="SimSun" sz="2300"/>
          </a:p>
          <a:p>
            <a:pPr marL="342900" algn="l" rtl="0" eaLnBrk="0">
              <a:lnSpc>
                <a:spcPct val="97000"/>
              </a:lnSpc>
              <a:spcBef>
                <a:spcPts val="492"/>
              </a:spcBef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压痛等。如有异常应及时与医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生联系。</a:t>
            </a:r>
            <a:endParaRPr lang="SimSun" altLang="SimSun" sz="2300"/>
          </a:p>
          <a:p>
            <a:pPr marL="12700" algn="l" rtl="0" eaLnBrk="0">
              <a:lnSpc>
                <a:spcPct val="96000"/>
              </a:lnSpc>
              <a:spcBef>
                <a:spcPts val="784"/>
              </a:spcBef>
            </a:pP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·3、分泌物多时要保持每天两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次的会阴护理，避免感染。</a:t>
            </a:r>
            <a:endParaRPr lang="SimSun" altLang="SimSun" sz="2300"/>
          </a:p>
          <a:p>
            <a:pPr marL="12700" algn="l" rtl="0" eaLnBrk="0">
              <a:lnSpc>
                <a:spcPct val="97000"/>
              </a:lnSpc>
              <a:spcBef>
                <a:spcPts val="1789"/>
              </a:spcBef>
            </a:pP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4.遵医嘱正确使用抗生素。</a:t>
            </a:r>
            <a:endParaRPr lang="SimSun" altLang="SimSun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2300" kern="0" spc="-40">
                <a:solidFill>
                  <a:srgbClr val="1C20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</a:t>
            </a:r>
            <a:r>
              <a:rPr sz="2300" b="1" kern="0" spc="-40">
                <a:solidFill>
                  <a:srgbClr val="1C20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评价：患者在住院期间未发生</a:t>
            </a:r>
            <a:r>
              <a:rPr sz="2300" b="1" kern="0" spc="-50">
                <a:solidFill>
                  <a:srgbClr val="1C20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感染。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24800" cy="56197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https://d.book118.com/935042304040011042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2024-09-03T04:28:39.003</cp:lastPrinted>
  <dcterms:created xsi:type="dcterms:W3CDTF">2024-09-02T20:28:39Z</dcterms:created>
  <dcterms:modified xsi:type="dcterms:W3CDTF">2024-09-02T20:28:40Z</dcterms:modified>
</cp:coreProperties>
</file>