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B0D268-4716-487A-AE83-C3080AF95B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4BEABF-9E13-47BB-BE27-461FCFDDEB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D4A12E-2B10-45EF-8592-880DD0F8F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CE537D3-F90F-4170-99E7-A888BA46E0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767C45-6A9B-4929-91FF-3D5D436AF6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933EEA4-8420-4C11-91D6-E7431F5709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1A2297-B153-41DC-8334-28BDD37868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1ADB43-E353-489A-BF6B-B8086B9D69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9688D2-D5CA-42DA-BE79-D9160B5B3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1AE151-9ED8-439F-BA65-805A93CD38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3D796-8FEA-40A7-99E9-F39AFCC89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100114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什么是历史观《史学概论》马工程</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历史观基本概念与内涵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马克思主义历史观核心内容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中国传统历史观及其影响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西方近现代历史观流派及评价</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马克思主义历史观在当代价值体现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如何树立正确历史观并运用到实际生活中</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历史观基本概念与内涵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历史观定义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历史观作用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历史观定义及作用</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历史观主要是研究人类社会是如何组织起来的，社会的架构是如何变迁的。主要的研究领域包括：社会如何形成（社会理论）、社会如何运行（社会学）、社会的架构如何（社会结构）。</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历史观是人们对于社会历史的根本见解。在历史唯物主义诞生以前，人们总是从神的意志、卓越人物的思想或某种隐秘的理性，即从某种精神因素出发去解释历史事件，说明历史的发展。其结果不是曲解人类史，就是完全撇开人类史。资产阶级历史观用“人”的观点解释历史，比起中世纪用神的意志说明历史的神学观点是一个重大进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77266"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1</a:t>
            </a:r>
            <a:endParaRPr lang="en-US" sz="1100"/>
          </a:p>
        </p:txBody>
      </p:sp>
      <p:sp>
        <p:nvSpPr>
          <p:cNvPr id="3" name="AutoShape 3"/>
          <p:cNvSpPr/>
          <p:nvPr/>
        </p:nvSpPr>
        <p:spPr>
          <a:xfrm>
            <a:off x="4345020"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2</a:t>
            </a:r>
            <a:endParaRPr lang="en-US" sz="1100"/>
          </a:p>
        </p:txBody>
      </p:sp>
      <p:sp>
        <p:nvSpPr>
          <p:cNvPr id="4" name="AutoShape 4"/>
          <p:cNvSpPr/>
          <p:nvPr/>
        </p:nvSpPr>
        <p:spPr>
          <a:xfrm>
            <a:off x="8160401" y="1657454"/>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Arial"/>
                <a:ea typeface="Arial"/>
                <a:cs typeface="Arial"/>
              </a:rPr>
              <a:t>3</a:t>
            </a:r>
            <a:endParaRPr lang="en-US" sz="1100"/>
          </a:p>
        </p:txBody>
      </p:sp>
      <p:grpSp>
        <p:nvGrpSpPr>
          <p:cNvPr id="5" name="Group 5"/>
          <p:cNvGrpSpPr/>
          <p:nvPr/>
        </p:nvGrpSpPr>
        <p:grpSpPr>
          <a:xfrm>
            <a:off x="4143269" y="1657454"/>
            <a:ext cx="3833103" cy="4230000"/>
            <a:chOff x="4143269" y="1657454"/>
            <a:chExt cx="3833103" cy="4230000"/>
          </a:xfrm>
        </p:grpSpPr>
        <p:cxnSp>
          <p:nvCxnSpPr>
            <p:cNvPr id="6" name="Connector 6"/>
            <p:cNvCxnSpPr/>
            <p:nvPr/>
          </p:nvCxnSpPr>
          <p:spPr>
            <a:xfrm flipH="1">
              <a:off x="7976372"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4143269" y="1657454"/>
              <a:ext cx="0" cy="4230000"/>
            </a:xfrm>
            <a:prstGeom prst="line">
              <a:avLst/>
            </a:prstGeom>
            <a:ln w="635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grpSp>
      <p:sp>
        <p:nvSpPr>
          <p:cNvPr id="8" name="TextBox 8"/>
          <p:cNvSpPr txBox="1"/>
          <p:nvPr/>
        </p:nvSpPr>
        <p:spPr>
          <a:xfrm>
            <a:off x="4311983"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阶级性</a:t>
            </a:r>
          </a:p>
        </p:txBody>
      </p:sp>
      <p:sp>
        <p:nvSpPr>
          <p:cNvPr id="9" name="TextBox 9"/>
          <p:cNvSpPr txBox="1"/>
          <p:nvPr/>
        </p:nvSpPr>
        <p:spPr>
          <a:xfrm>
            <a:off x="539110" y="1605067"/>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实践性</a:t>
            </a:r>
          </a:p>
        </p:txBody>
      </p:sp>
      <p:sp>
        <p:nvSpPr>
          <p:cNvPr id="10" name="TextBox 10"/>
          <p:cNvSpPr txBox="1"/>
          <p:nvPr/>
        </p:nvSpPr>
        <p:spPr>
          <a:xfrm>
            <a:off x="8084857" y="1603894"/>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科学性</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马克思主义历史观特点</a:t>
              </a:r>
            </a:p>
          </p:txBody>
        </p:sp>
      </p:grpSp>
      <p:sp>
        <p:nvSpPr>
          <p:cNvPr id="33" name="TextBox 33"/>
          <p:cNvSpPr txBox="1"/>
          <p:nvPr/>
        </p:nvSpPr>
        <p:spPr>
          <a:xfrm>
            <a:off x="686748"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马克思主义历史观强调历史是人民群众实践的产物，历史的发展是人民群众实践活动的结果。这种实践性体现在马克思主义历史观对人民群众历史作用的重视，以及对人民群众实践活动的深入分析和研究。</a:t>
            </a:r>
          </a:p>
        </p:txBody>
      </p:sp>
      <p:sp>
        <p:nvSpPr>
          <p:cNvPr id="34" name="TextBox 34"/>
          <p:cNvSpPr txBox="1"/>
          <p:nvPr/>
        </p:nvSpPr>
        <p:spPr>
          <a:xfrm>
            <a:off x="4459621"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马克思主义历史观认为，在阶级社会中，历史的发展总是表现为阶级斗争的发展。阶级斗争是推动历史发展的重要动力，而阶级分析则是揭示历史发展内在规律的重要方法。</a:t>
            </a:r>
          </a:p>
        </p:txBody>
      </p:sp>
      <p:sp>
        <p:nvSpPr>
          <p:cNvPr id="35" name="TextBox 35"/>
          <p:cNvSpPr txBox="1"/>
          <p:nvPr/>
        </p:nvSpPr>
        <p:spPr>
          <a:xfrm>
            <a:off x="8232494" y="2130349"/>
            <a:ext cx="3200400" cy="36518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马克思主义历史观以辩证唯物主义和历史唯物主义为基础，对历史的发展进行了科学的分析和研究。它揭示了人类社会发展的基本规律，阐明了历史的本质和动力，为我们认识和理解历史提供了科学的理论和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6098400" y="1501200"/>
            <a:ext cx="0" cy="474840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3" name="TextBox 3"/>
          <p:cNvSpPr txBox="1"/>
          <p:nvPr/>
        </p:nvSpPr>
        <p:spPr>
          <a:xfrm>
            <a:off x="1542696"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《史学概论》马工程背景</a:t>
            </a:r>
          </a:p>
        </p:txBody>
      </p:sp>
      <p:sp>
        <p:nvSpPr>
          <p:cNvPr id="4" name="TextBox 4"/>
          <p:cNvSpPr txBox="1"/>
          <p:nvPr/>
        </p:nvSpPr>
        <p:spPr>
          <a:xfrm>
            <a:off x="6368737" y="1462606"/>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《史学概论》马工程意义</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《史学概论》马工程背景及意义</a:t>
              </a:r>
            </a:p>
          </p:txBody>
        </p:sp>
      </p:grpSp>
      <p:sp>
        <p:nvSpPr>
          <p:cNvPr id="27" name="TextBox 27"/>
          <p:cNvSpPr txBox="1"/>
          <p:nvPr/>
        </p:nvSpPr>
        <p:spPr>
          <a:xfrm>
            <a:off x="1542696"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马克思主义理论研究和建设工程（简称马工程）是我国一项重要的理论创新工程。《史学概论》作为马工程重点教材之一，旨在推动高校历史学专业的教育教学改革，提高教材质量和教学水平。该教材以马克思主义为指导，坚持正确的政治方向和学术导向，系统阐述了历史学的基本理论、基本知识和基本方法。</a:t>
            </a:r>
          </a:p>
        </p:txBody>
      </p:sp>
      <p:sp>
        <p:nvSpPr>
          <p:cNvPr id="28" name="TextBox 28"/>
          <p:cNvSpPr txBox="1"/>
          <p:nvPr/>
        </p:nvSpPr>
        <p:spPr>
          <a:xfrm>
            <a:off x="6440934" y="1978954"/>
            <a:ext cx="4313071" cy="426568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史学概论》马工程对于推动高校历史学专业的教育教学改革、提高教材质量和教学水平具有重要意义。首先，它有助于推动高校历史学专业的教育教学改革，促进历史学专业的创新发展。其次，它有助于提高教材质量和教学水平，为培养高素质的历史学人才提供有力支撑。最后，它有助于推动马克思主义理论在历史学领域的深入研究和发展，为构建中国特色历史学学科体系、学术体系和话语体系做出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马克思主义历史观核心内容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5313" r="2531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社会存在决定社会意识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会存在是社会生活的物质方面，包括生产方式、地理环境和人口因素等。社会意识是社会生活的精神方面，包括政治、法律、哲学、艺术、宗教等观念。马克思主义认为，社会存在决定社会意识，社会意识是社会存在的反映。</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社会意识具有相对独立性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尽管社会存在决定社会意识，但社会意识并不是消极被动的，它具有相对独立性。这种独立性表现为社会意识有时会落后于社会存在，有时又会先于社会存在而变化发展。</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社会存在决定社会意识原理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25" b="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产力是人类改造自然的能力，包括劳动者、劳动对象和劳动资料。生产关系是人们在物质生产过程中形成的不以人的意志为转移的经济关系。马克思主义认为，生产力决定生产关系，生产关系一定要适合生产力状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生产力决定生产关系</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当生产关系适合生产力发展状况时，它对生产力的发展起推动作用；当生产关系不适合生产力发展状况时，它对生产力的发展起阻碍作用。因此，生产关系必须随着生产力的变化而变化。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生产关系对生产力具有反作用</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生产力与生产关系辩证关系原理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经济基础与上层建筑辩证关系原理</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经济基础是指一个社会中占统治地位的生产关系各个方面的总和。上层建筑是指建立在一定经济基础之上的社会意识形态以及相应的政治法律制度、组织和设施的总和。马克思主义认为，经济基础决定上层建筑，上层建筑是经济基础的反映并为经济基础服务。</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经济基础决定上层建筑</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当上层建筑适合经济基础状况时，它会促进经济基础的巩固和完善；当上层建筑不适合经济基础状况时，它会阻碍经济基础的发展和变革。因此，上层建筑必须随着经济基础的变化而变化。</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上层建筑对经济基础具有反作用</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中国传统历史观及其影响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8250" r="18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历史进步论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认为历史是不断前进的，如《周易》中“天行健，君子以自强不息”的观点。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历史循环论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认为历史是按照一定规律循环往复的，如“五德终始说”、“三统循环论”等。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历史倒退论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认为人类社会是逐渐倒退的，今不如昔，如老子所说“失道而后德，失德而后仁，失仁而后义，失义而后礼”。</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中国传统历史观概述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儒家历史观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强调道德伦理对历史进程的影响，认为历史是道德沦丧与复兴的循环过程。儒家重视历史教育，提倡以史为鉴。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道家历史观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主张“无为而治”，认为历史发展应顺应自然规律，反对人为干预。道家强调历史的自然性和自发性。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法家历史观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强调法治和权力对历史进程的决定性作用，认为历史是强者统治弱者的过程。法家重视历史变革和制度创新。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儒家、道家、法家等流派观点比较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https://d.book118.com/935100114210011104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2024-09-14T07:54:19.535</cp:lastPrinted>
  <dcterms:created xsi:type="dcterms:W3CDTF">2024-09-13T23:54:19Z</dcterms:created>
  <dcterms:modified xsi:type="dcterms:W3CDTF">2024-09-13T23:54:21Z</dcterms:modified>
</cp:coreProperties>
</file>