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9144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6A9185-74F1-463F-A7B2-7E83EA1397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927C23-49F3-414F-8CAE-2F51EA7EF6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A502E4-9E6A-40C6-B1FD-B4BCD26843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9F834C-E8CF-4C6A-8777-6AEB3DADE3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3FCE23-7E47-4FB2-8E7C-05765F3B9D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7AAEA0-1B86-4B7B-A30E-D3140777F8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7392F9-726F-4B40-8BA5-ADAB466669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7F331C-4171-4060-9DA2-D2A69910BA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D61B9C-CA5E-40A1-97EC-405016B6B3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0B57DF-3AA4-4506-9276-EF1ADA022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87345F-3AA5-45E0-8A73-F2E6DC0C03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1206499" y="2534920"/>
            <a:ext cx="6731000" cy="695960"/>
          </a:xfrm>
          <a:prstGeom prst="rect">
            <a:avLst/>
          </a:prstGeom>
        </p:spPr>
        <p:txBody>
          <a:bodyPr wrap="square" lIns="0" tIns="0" rIns="0" bIns="0">
            <a:spAutoFit/>
          </a:bodyPr>
          <a:lstStyle>
            <a:lvl1pPr>
              <a:defRPr sz="3200" b="1" i="0">
                <a:solidFill>
                  <a:schemeClr val="bg1"/>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1" i="0">
                <a:solidFill>
                  <a:schemeClr val="bg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28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1" i="0">
                <a:solidFill>
                  <a:schemeClr val="bg1"/>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1" i="0">
                <a:solidFill>
                  <a:schemeClr val="bg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sp>
        <p:nvSpPr>
          <p:cNvPr id="2" name="Holder 2"/>
          <p:cNvSpPr>
            <a:spLocks noGrp="1"/>
          </p:cNvSpPr>
          <p:nvPr>
            <p:ph type="title"/>
          </p:nvPr>
        </p:nvSpPr>
        <p:spPr>
          <a:xfrm>
            <a:off x="1555115" y="1458595"/>
            <a:ext cx="4902200" cy="513080"/>
          </a:xfrm>
          <a:prstGeom prst="rect">
            <a:avLst/>
          </a:prstGeom>
        </p:spPr>
        <p:txBody>
          <a:bodyPr wrap="square" lIns="0" tIns="0" rIns="0" bIns="0">
            <a:spAutoFit/>
          </a:bodyPr>
          <a:lstStyle>
            <a:lvl1pPr>
              <a:defRPr sz="3200" b="1" i="0">
                <a:solidFill>
                  <a:schemeClr val="bg1"/>
                </a:solidFill>
                <a:latin typeface="Microsoft JhengHei"/>
                <a:cs typeface="Microsoft JhengHei"/>
              </a:defRPr>
            </a:lvl1pPr>
          </a:lstStyle>
          <a:p/>
        </p:txBody>
      </p:sp>
      <p:sp>
        <p:nvSpPr>
          <p:cNvPr id="3" name="Holder 3"/>
          <p:cNvSpPr>
            <a:spLocks noGrp="1"/>
          </p:cNvSpPr>
          <p:nvPr>
            <p:ph type="body" idx="1"/>
          </p:nvPr>
        </p:nvSpPr>
        <p:spPr>
          <a:xfrm>
            <a:off x="289559" y="2068968"/>
            <a:ext cx="8564880" cy="4104640"/>
          </a:xfrm>
          <a:prstGeom prst="rect">
            <a:avLst/>
          </a:prstGeom>
        </p:spPr>
        <p:txBody>
          <a:bodyPr wrap="square" lIns="0" tIns="0" rIns="0" bIns="0">
            <a:spAutoFit/>
          </a:bodyPr>
          <a:lstStyle>
            <a:lvl1pPr>
              <a:defRPr sz="2800" b="1" i="0">
                <a:solidFill>
                  <a:schemeClr val="tx1"/>
                </a:solidFill>
                <a:latin typeface="Microsoft JhengHei"/>
                <a:cs typeface="Microsoft JhengHei"/>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jpeg" /><Relationship Id="rId3" Type="http://schemas.openxmlformats.org/officeDocument/2006/relationships/image" Target="../media/image1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14132420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z="4400" spc="-5"/>
              <a:t>外用药药店营销现状和趋势</a:t>
            </a:r>
            <a:endParaRPr sz="4400"/>
          </a:p>
        </p:txBody>
      </p:sp>
      <p:sp>
        <p:nvSpPr>
          <p:cNvPr id="3" name="object 3"/>
          <p:cNvSpPr txBox="1"/>
          <p:nvPr/>
        </p:nvSpPr>
        <p:spPr>
          <a:xfrm>
            <a:off x="3821111" y="4132834"/>
            <a:ext cx="1854200" cy="1196340"/>
          </a:xfrm>
          <a:prstGeom prst="rect">
            <a:avLst/>
          </a:prstGeom>
        </p:spPr>
        <p:txBody>
          <a:bodyPr vert="horz" wrap="square" lIns="0" tIns="12700" rIns="0" bIns="0" rtlCol="0">
            <a:spAutoFit/>
          </a:bodyPr>
          <a:lstStyle/>
          <a:p>
            <a:pPr marL="12700" marR="5080" indent="304800">
              <a:lnSpc>
                <a:spcPct val="120000"/>
              </a:lnSpc>
              <a:spcBef>
                <a:spcPts val="100"/>
              </a:spcBef>
              <a:tabLst>
                <a:tab pos="1129665"/>
              </a:tabLst>
            </a:pPr>
            <a:r>
              <a:rPr sz="3200" b="1" spc="-50">
                <a:solidFill>
                  <a:srgbClr val="FFFFFF"/>
                </a:solidFill>
                <a:latin typeface="Microsoft JhengHei"/>
                <a:cs typeface="Microsoft JhengHei"/>
              </a:rPr>
              <a:t>陈</a:t>
            </a:r>
            <a:r>
              <a:rPr sz="3200" b="1">
                <a:solidFill>
                  <a:srgbClr val="FFFFFF"/>
                </a:solidFill>
                <a:latin typeface="Microsoft JhengHei"/>
                <a:cs typeface="Microsoft JhengHei"/>
              </a:rPr>
              <a:t>	</a:t>
            </a:r>
            <a:r>
              <a:rPr sz="3200" b="1" spc="-50">
                <a:solidFill>
                  <a:srgbClr val="FFFFFF"/>
                </a:solidFill>
                <a:latin typeface="Microsoft JhengHei"/>
                <a:cs typeface="Microsoft JhengHei"/>
              </a:rPr>
              <a:t>波 </a:t>
            </a:r>
            <a:r>
              <a:rPr sz="3200" b="1" spc="-204">
                <a:solidFill>
                  <a:srgbClr val="FFFFFF"/>
                </a:solidFill>
                <a:latin typeface="Microsoft JhengHei"/>
                <a:cs typeface="Microsoft JhengHei"/>
              </a:rPr>
              <a:t>2013-</a:t>
            </a:r>
            <a:r>
              <a:rPr sz="3200" b="1" spc="-190">
                <a:solidFill>
                  <a:srgbClr val="FFFFFF"/>
                </a:solidFill>
                <a:latin typeface="Microsoft JhengHei"/>
                <a:cs typeface="Microsoft JhengHei"/>
              </a:rPr>
              <a:t>4-</a:t>
            </a:r>
            <a:r>
              <a:rPr sz="3200" b="1" spc="-210">
                <a:solidFill>
                  <a:srgbClr val="FFFFFF"/>
                </a:solidFill>
                <a:latin typeface="Microsoft JhengHei"/>
                <a:cs typeface="Microsoft JhengHei"/>
              </a:rPr>
              <a:t>26</a:t>
            </a:r>
            <a:endParaRPr sz="3200">
              <a:latin typeface="Microsoft JhengHei"/>
              <a:cs typeface="Microsoft Jheng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6451600" y="1485900"/>
            <a:ext cx="2493962" cy="2624138"/>
          </a:xfrm>
          <a:prstGeom prst="rect">
            <a:avLst/>
          </a:prstGeom>
        </p:spPr>
      </p:pic>
      <p:sp>
        <p:nvSpPr>
          <p:cNvPr id="3" name="object 3"/>
          <p:cNvSpPr txBox="1">
            <a:spLocks noGrp="1"/>
          </p:cNvSpPr>
          <p:nvPr>
            <p:ph type="title"/>
          </p:nvPr>
        </p:nvSpPr>
        <p:spPr>
          <a:xfrm>
            <a:off x="1443989" y="1526857"/>
            <a:ext cx="5168900" cy="1532890"/>
          </a:xfrm>
          <a:prstGeom prst="rect">
            <a:avLst/>
          </a:prstGeom>
        </p:spPr>
        <p:txBody>
          <a:bodyPr vert="horz" wrap="square" lIns="0" tIns="16510" rIns="0" bIns="0" rtlCol="0">
            <a:spAutoFit/>
          </a:bodyPr>
          <a:lstStyle/>
          <a:p>
            <a:pPr marL="12700" marR="5080" indent="508000">
              <a:lnSpc>
                <a:spcPct val="98600"/>
              </a:lnSpc>
              <a:spcBef>
                <a:spcPts val="130"/>
              </a:spcBef>
            </a:pPr>
            <a:r>
              <a:rPr sz="2000" spc="-5"/>
              <a:t>资深品牌策划人，历任地区经理、市场</a:t>
            </a:r>
            <a:r>
              <a:rPr sz="2000" spc="500"/>
              <a:t> </a:t>
            </a:r>
            <a:r>
              <a:rPr sz="2000"/>
              <a:t>部部长</a:t>
            </a:r>
            <a:r>
              <a:rPr sz="2000">
                <a:latin typeface="Times New Roman"/>
                <a:cs typeface="Times New Roman"/>
              </a:rPr>
              <a:t>,</a:t>
            </a:r>
            <a:r>
              <a:rPr sz="2000"/>
              <a:t>营销部部长</a:t>
            </a:r>
            <a:r>
              <a:rPr sz="2000">
                <a:latin typeface="Times New Roman"/>
                <a:cs typeface="Times New Roman"/>
              </a:rPr>
              <a:t>,</a:t>
            </a:r>
            <a:r>
              <a:rPr sz="2000" spc="-5"/>
              <a:t>营销总监、企划部部长、</a:t>
            </a:r>
            <a:r>
              <a:rPr sz="2000"/>
              <a:t>总裁助理等职务</a:t>
            </a:r>
            <a:r>
              <a:rPr sz="2000">
                <a:latin typeface="Times New Roman"/>
                <a:cs typeface="Times New Roman"/>
              </a:rPr>
              <a:t>.</a:t>
            </a:r>
            <a:r>
              <a:rPr sz="2000" spc="-5"/>
              <a:t>现任湖北康正药业总裁助理、营销管理中心主任。先后受聘于《药店经营</a:t>
            </a:r>
            <a:r>
              <a:rPr sz="2000" spc="500"/>
              <a:t> </a:t>
            </a:r>
            <a:r>
              <a:rPr sz="2000"/>
              <a:t>周报》、《医药经济报》、《</a:t>
            </a:r>
            <a:r>
              <a:rPr sz="2000">
                <a:latin typeface="Times New Roman"/>
                <a:cs typeface="Times New Roman"/>
              </a:rPr>
              <a:t>21</a:t>
            </a:r>
            <a:r>
              <a:rPr sz="2000" spc="-10"/>
              <a:t>世纪药店报</a:t>
            </a:r>
            <a:endParaRPr sz="2000">
              <a:latin typeface="Times New Roman"/>
              <a:cs typeface="Times New Roman"/>
            </a:endParaRPr>
          </a:p>
        </p:txBody>
      </p:sp>
      <p:sp>
        <p:nvSpPr>
          <p:cNvPr id="4" name="object 4"/>
          <p:cNvSpPr txBox="1"/>
          <p:nvPr/>
        </p:nvSpPr>
        <p:spPr>
          <a:xfrm>
            <a:off x="1443989" y="3050857"/>
            <a:ext cx="5105400" cy="1244600"/>
          </a:xfrm>
          <a:prstGeom prst="rect">
            <a:avLst/>
          </a:prstGeom>
        </p:spPr>
        <p:txBody>
          <a:bodyPr vert="horz" wrap="square" lIns="0" tIns="12700" rIns="0" bIns="0" rtlCol="0">
            <a:spAutoFit/>
          </a:bodyPr>
          <a:lstStyle/>
          <a:p>
            <a:pPr marL="12700">
              <a:lnSpc>
                <a:spcPct val="100000"/>
              </a:lnSpc>
              <a:spcBef>
                <a:spcPts val="100"/>
              </a:spcBef>
            </a:pPr>
            <a:r>
              <a:rPr sz="2000" b="1" spc="-5">
                <a:solidFill>
                  <a:srgbClr val="FFFFFF"/>
                </a:solidFill>
                <a:latin typeface="Microsoft JhengHei"/>
                <a:cs typeface="Microsoft JhengHei"/>
              </a:rPr>
              <a:t>》等多家知名媒体特约撰稿人，《米内网》、</a:t>
            </a:r>
            <a:endParaRPr sz="2000">
              <a:latin typeface="Microsoft JhengHei"/>
              <a:cs typeface="Microsoft JhengHei"/>
            </a:endParaRPr>
          </a:p>
          <a:p>
            <a:pPr marL="12700" marR="5080">
              <a:lnSpc>
                <a:spcPct val="100000"/>
              </a:lnSpc>
            </a:pPr>
            <a:r>
              <a:rPr sz="2000" b="1" spc="-5">
                <a:solidFill>
                  <a:srgbClr val="FFFFFF"/>
                </a:solidFill>
                <a:latin typeface="Microsoft JhengHei"/>
                <a:cs typeface="Microsoft JhengHei"/>
              </a:rPr>
              <a:t>《中国营销传播网》、《三九健康网》、《</a:t>
            </a:r>
            <a:r>
              <a:rPr sz="2000" b="1" spc="-50">
                <a:solidFill>
                  <a:srgbClr val="FFFFFF"/>
                </a:solidFill>
                <a:latin typeface="Microsoft JhengHei"/>
                <a:cs typeface="Microsoft JhengHei"/>
              </a:rPr>
              <a:t> </a:t>
            </a:r>
            <a:r>
              <a:rPr sz="2000" b="1" spc="-5">
                <a:solidFill>
                  <a:srgbClr val="FFFFFF"/>
                </a:solidFill>
                <a:latin typeface="Microsoft JhengHei"/>
                <a:cs typeface="Microsoft JhengHei"/>
              </a:rPr>
              <a:t>中华医药英才网》及《中国医药联盟》等多</a:t>
            </a:r>
            <a:r>
              <a:rPr sz="2000" b="1" spc="-50">
                <a:solidFill>
                  <a:srgbClr val="FFFFFF"/>
                </a:solidFill>
                <a:latin typeface="Microsoft JhengHei"/>
                <a:cs typeface="Microsoft JhengHei"/>
              </a:rPr>
              <a:t> </a:t>
            </a:r>
            <a:r>
              <a:rPr sz="2000" b="1" spc="-5">
                <a:solidFill>
                  <a:srgbClr val="FFFFFF"/>
                </a:solidFill>
                <a:latin typeface="Microsoft JhengHei"/>
                <a:cs typeface="Microsoft JhengHei"/>
              </a:rPr>
              <a:t>家知名网站专栏作家。一直从事于药品销售、</a:t>
            </a:r>
            <a:endParaRPr sz="2000">
              <a:latin typeface="Microsoft JhengHei"/>
              <a:cs typeface="Microsoft JhengHei"/>
            </a:endParaRPr>
          </a:p>
        </p:txBody>
      </p:sp>
      <p:sp>
        <p:nvSpPr>
          <p:cNvPr id="5" name="object 5"/>
          <p:cNvSpPr txBox="1"/>
          <p:nvPr/>
        </p:nvSpPr>
        <p:spPr>
          <a:xfrm>
            <a:off x="1443989" y="4270057"/>
            <a:ext cx="4851400" cy="939800"/>
          </a:xfrm>
          <a:prstGeom prst="rect">
            <a:avLst/>
          </a:prstGeom>
        </p:spPr>
        <p:txBody>
          <a:bodyPr vert="horz" wrap="square" lIns="0" tIns="12700" rIns="0" bIns="0" rtlCol="0">
            <a:spAutoFit/>
          </a:bodyPr>
          <a:lstStyle/>
          <a:p>
            <a:pPr marL="12700" marR="5080" algn="just">
              <a:lnSpc>
                <a:spcPct val="100000"/>
              </a:lnSpc>
              <a:spcBef>
                <a:spcPts val="100"/>
              </a:spcBef>
            </a:pPr>
            <a:r>
              <a:rPr sz="2000" b="1" spc="-5">
                <a:solidFill>
                  <a:srgbClr val="FFFFFF"/>
                </a:solidFill>
                <a:latin typeface="Microsoft JhengHei"/>
                <a:cs typeface="Microsoft JhengHei"/>
              </a:rPr>
              <a:t>渠道管理、品牌推广、公共关系、团队打造等相关工作，对商品市场走势，事件营销、品牌建设等均有独特见解及深层次造诣！</a:t>
            </a:r>
            <a:endParaRPr sz="2000">
              <a:latin typeface="Microsoft JhengHei"/>
              <a:cs typeface="Microsoft JhengHei"/>
            </a:endParaRPr>
          </a:p>
        </p:txBody>
      </p:sp>
      <p:sp>
        <p:nvSpPr>
          <p:cNvPr id="6" name="object 6"/>
          <p:cNvSpPr txBox="1"/>
          <p:nvPr/>
        </p:nvSpPr>
        <p:spPr>
          <a:xfrm>
            <a:off x="7171690" y="4417695"/>
            <a:ext cx="1244600" cy="513080"/>
          </a:xfrm>
          <a:prstGeom prst="rect">
            <a:avLst/>
          </a:prstGeom>
        </p:spPr>
        <p:txBody>
          <a:bodyPr vert="horz" wrap="square" lIns="0" tIns="12700" rIns="0" bIns="0" rtlCol="0">
            <a:spAutoFit/>
          </a:bodyPr>
          <a:lstStyle/>
          <a:p>
            <a:pPr marL="12700">
              <a:lnSpc>
                <a:spcPct val="100000"/>
              </a:lnSpc>
              <a:spcBef>
                <a:spcPts val="100"/>
              </a:spcBef>
              <a:tabLst>
                <a:tab pos="824865"/>
              </a:tabLst>
            </a:pPr>
            <a:r>
              <a:rPr sz="3200" b="1" spc="-50">
                <a:solidFill>
                  <a:srgbClr val="FFFFFF"/>
                </a:solidFill>
                <a:latin typeface="Microsoft JhengHei"/>
                <a:cs typeface="Microsoft JhengHei"/>
              </a:rPr>
              <a:t>陈</a:t>
            </a:r>
            <a:r>
              <a:rPr sz="3200" b="1">
                <a:solidFill>
                  <a:srgbClr val="FFFFFF"/>
                </a:solidFill>
                <a:latin typeface="Microsoft JhengHei"/>
                <a:cs typeface="Microsoft JhengHei"/>
              </a:rPr>
              <a:t>	</a:t>
            </a:r>
            <a:r>
              <a:rPr sz="3200" b="1" spc="-50">
                <a:solidFill>
                  <a:srgbClr val="FFFFFF"/>
                </a:solidFill>
                <a:latin typeface="Microsoft JhengHei"/>
                <a:cs typeface="Microsoft JhengHei"/>
              </a:rPr>
              <a:t>波</a:t>
            </a:r>
            <a:endParaRPr sz="3200">
              <a:latin typeface="Microsoft JhengHei"/>
              <a:cs typeface="Microsoft JhengHei"/>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759162" y="1110051"/>
            <a:ext cx="1321435" cy="574040"/>
          </a:xfrm>
          <a:prstGeom prst="rect">
            <a:avLst/>
          </a:prstGeom>
        </p:spPr>
        <p:txBody>
          <a:bodyPr vert="horz" wrap="square" lIns="0" tIns="12700" rIns="0" bIns="0" rtlCol="0">
            <a:spAutoFit/>
          </a:bodyPr>
          <a:lstStyle/>
          <a:p>
            <a:pPr marL="12700">
              <a:lnSpc>
                <a:spcPct val="100000"/>
              </a:lnSpc>
              <a:spcBef>
                <a:spcPts val="100"/>
              </a:spcBef>
              <a:tabLst>
                <a:tab pos="850900"/>
              </a:tabLst>
            </a:pPr>
            <a:r>
              <a:rPr sz="3600" b="1" spc="-50">
                <a:solidFill>
                  <a:srgbClr val="FFFFFF"/>
                </a:solidFill>
                <a:latin typeface="Microsoft JhengHei"/>
                <a:cs typeface="Microsoft JhengHei"/>
              </a:rPr>
              <a:t>目</a:t>
            </a:r>
            <a:r>
              <a:rPr sz="3600" b="1">
                <a:solidFill>
                  <a:srgbClr val="FFFFFF"/>
                </a:solidFill>
                <a:latin typeface="Microsoft JhengHei"/>
                <a:cs typeface="Microsoft JhengHei"/>
              </a:rPr>
              <a:t>	</a:t>
            </a:r>
            <a:r>
              <a:rPr sz="3600" b="1" spc="-50">
                <a:solidFill>
                  <a:srgbClr val="FFFFFF"/>
                </a:solidFill>
                <a:latin typeface="Microsoft JhengHei"/>
                <a:cs typeface="Microsoft JhengHei"/>
              </a:rPr>
              <a:t>录</a:t>
            </a:r>
            <a:endParaRPr sz="3600">
              <a:latin typeface="Microsoft JhengHei"/>
              <a:cs typeface="Microsoft JhengHei"/>
            </a:endParaRPr>
          </a:p>
        </p:txBody>
      </p:sp>
      <p:sp>
        <p:nvSpPr>
          <p:cNvPr id="3" name="object 3"/>
          <p:cNvSpPr txBox="1"/>
          <p:nvPr/>
        </p:nvSpPr>
        <p:spPr>
          <a:xfrm>
            <a:off x="840740" y="1830080"/>
            <a:ext cx="4902200" cy="1391285"/>
          </a:xfrm>
          <a:prstGeom prst="rect">
            <a:avLst/>
          </a:prstGeom>
        </p:spPr>
        <p:txBody>
          <a:bodyPr vert="horz" wrap="square" lIns="0" tIns="12700" rIns="0" bIns="0" rtlCol="0">
            <a:spAutoFit/>
          </a:bodyPr>
          <a:lstStyle/>
          <a:p>
            <a:pPr marL="12700" marR="5080">
              <a:lnSpc>
                <a:spcPct val="140000"/>
              </a:lnSpc>
              <a:spcBef>
                <a:spcPts val="100"/>
              </a:spcBef>
            </a:pPr>
            <a:r>
              <a:rPr sz="3200" b="1" spc="-5">
                <a:solidFill>
                  <a:srgbClr val="FFFFFF"/>
                </a:solidFill>
                <a:latin typeface="Microsoft JhengHei"/>
                <a:cs typeface="Microsoft JhengHei"/>
              </a:rPr>
              <a:t>一、当前医药经济运行特点</a:t>
            </a:r>
            <a:r>
              <a:rPr sz="3200" b="1" spc="-10">
                <a:solidFill>
                  <a:srgbClr val="FFFFFF"/>
                </a:solidFill>
                <a:latin typeface="Microsoft JhengHei"/>
                <a:cs typeface="Microsoft JhengHei"/>
              </a:rPr>
              <a:t>二、零售市场浅析</a:t>
            </a:r>
            <a:endParaRPr sz="3200">
              <a:latin typeface="Microsoft JhengHei"/>
              <a:cs typeface="Microsoft JhengHei"/>
            </a:endParaRPr>
          </a:p>
        </p:txBody>
      </p:sp>
      <p:sp>
        <p:nvSpPr>
          <p:cNvPr id="4" name="object 4"/>
          <p:cNvSpPr txBox="1"/>
          <p:nvPr/>
        </p:nvSpPr>
        <p:spPr>
          <a:xfrm>
            <a:off x="840740" y="3362481"/>
            <a:ext cx="6619240" cy="513080"/>
          </a:xfrm>
          <a:prstGeom prst="rect">
            <a:avLst/>
          </a:prstGeom>
        </p:spPr>
        <p:txBody>
          <a:bodyPr vert="horz" wrap="square" lIns="0" tIns="12700" rIns="0" bIns="0" rtlCol="0">
            <a:spAutoFit/>
          </a:bodyPr>
          <a:lstStyle/>
          <a:p>
            <a:pPr marL="12700">
              <a:lnSpc>
                <a:spcPct val="100000"/>
              </a:lnSpc>
              <a:spcBef>
                <a:spcPts val="100"/>
              </a:spcBef>
            </a:pPr>
            <a:r>
              <a:rPr sz="3200" b="1">
                <a:solidFill>
                  <a:srgbClr val="FFFFFF"/>
                </a:solidFill>
                <a:latin typeface="Microsoft JhengHei"/>
                <a:cs typeface="Microsoft JhengHei"/>
              </a:rPr>
              <a:t>三、</a:t>
            </a:r>
            <a:r>
              <a:rPr sz="3200" b="1" spc="-10">
                <a:solidFill>
                  <a:srgbClr val="FFFFFF"/>
                </a:solidFill>
                <a:latin typeface="Arial"/>
                <a:cs typeface="Arial"/>
              </a:rPr>
              <a:t>2013</a:t>
            </a:r>
            <a:r>
              <a:rPr sz="3200" b="1" spc="-5">
                <a:solidFill>
                  <a:srgbClr val="FFFFFF"/>
                </a:solidFill>
                <a:latin typeface="Microsoft JhengHei"/>
                <a:cs typeface="Microsoft JhengHei"/>
              </a:rPr>
              <a:t>年康正药业的医药零售战略</a:t>
            </a:r>
            <a:endParaRPr sz="3200">
              <a:latin typeface="Microsoft JhengHei"/>
              <a:cs typeface="Microsoft JhengHei"/>
            </a:endParaRPr>
          </a:p>
        </p:txBody>
      </p:sp>
      <p:pic>
        <p:nvPicPr>
          <p:cNvPr id="5" name="object 5"/>
          <p:cNvPicPr/>
          <p:nvPr/>
        </p:nvPicPr>
        <p:blipFill>
          <a:blip r:embed="rId2"/>
          <a:stretch>
            <a:fillRect/>
          </a:stretch>
        </p:blipFill>
        <p:spPr>
          <a:xfrm>
            <a:off x="6438900" y="3644900"/>
            <a:ext cx="2705100" cy="256857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393700" y="2209800"/>
            <a:ext cx="8405811" cy="3817937"/>
          </a:xfrm>
          <a:prstGeom prst="rect">
            <a:avLst/>
          </a:prstGeom>
        </p:spPr>
      </p:pic>
      <p:sp>
        <p:nvSpPr>
          <p:cNvPr id="3" name="object 3"/>
          <p:cNvSpPr txBox="1">
            <a:spLocks noGrp="1"/>
          </p:cNvSpPr>
          <p:nvPr>
            <p:ph type="title"/>
          </p:nvPr>
        </p:nvSpPr>
        <p:spPr>
          <a:xfrm>
            <a:off x="1724978" y="1169670"/>
            <a:ext cx="4902200" cy="513080"/>
          </a:xfrm>
          <a:prstGeom prst="rect">
            <a:avLst/>
          </a:prstGeom>
        </p:spPr>
        <p:txBody>
          <a:bodyPr vert="horz" wrap="square" lIns="0" tIns="12700" rIns="0" bIns="0" rtlCol="0">
            <a:spAutoFit/>
          </a:bodyPr>
          <a:lstStyle/>
          <a:p>
            <a:pPr marL="12700">
              <a:lnSpc>
                <a:spcPct val="100000"/>
              </a:lnSpc>
              <a:spcBef>
                <a:spcPts val="100"/>
              </a:spcBef>
            </a:pPr>
            <a:r>
              <a:rPr spc="-5"/>
              <a:t>一、当前医药经济运行特点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393700" y="2133600"/>
            <a:ext cx="8686800" cy="3848100"/>
          </a:xfrm>
          <a:prstGeom prst="rect">
            <a:avLst/>
          </a:prstGeom>
        </p:spPr>
      </p:pic>
      <p:sp>
        <p:nvSpPr>
          <p:cNvPr id="3" name="object 3"/>
          <p:cNvSpPr txBox="1">
            <a:spLocks noGrp="1"/>
          </p:cNvSpPr>
          <p:nvPr>
            <p:ph type="title"/>
          </p:nvPr>
        </p:nvSpPr>
        <p:spPr>
          <a:xfrm>
            <a:off x="1724978" y="1458595"/>
            <a:ext cx="4902200" cy="513080"/>
          </a:xfrm>
          <a:prstGeom prst="rect">
            <a:avLst/>
          </a:prstGeom>
        </p:spPr>
        <p:txBody>
          <a:bodyPr vert="horz" wrap="square" lIns="0" tIns="12700" rIns="0" bIns="0" rtlCol="0">
            <a:spAutoFit/>
          </a:bodyPr>
          <a:lstStyle/>
          <a:p>
            <a:pPr marL="12700">
              <a:lnSpc>
                <a:spcPct val="100000"/>
              </a:lnSpc>
              <a:spcBef>
                <a:spcPts val="100"/>
              </a:spcBef>
            </a:pPr>
            <a:r>
              <a:rPr spc="-5"/>
              <a:t>一、当前医药经济运行特点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330200" y="2209800"/>
            <a:ext cx="8496300" cy="3741738"/>
          </a:xfrm>
          <a:prstGeom prst="rect">
            <a:avLst/>
          </a:prstGeom>
        </p:spPr>
      </p:pic>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一、当前医药经济运行特点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14300" y="2184400"/>
            <a:ext cx="8856661" cy="3760788"/>
          </a:xfrm>
          <a:prstGeom prst="rect">
            <a:avLst/>
          </a:prstGeom>
        </p:spPr>
      </p:pic>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一、当前医药经济运行特点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57200" y="2133600"/>
            <a:ext cx="8229600" cy="3994150"/>
          </a:xfrm>
          <a:prstGeom prst="rect">
            <a:avLst/>
          </a:prstGeom>
        </p:spPr>
      </p:pic>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一、当前医药经济运行特点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689100" y="1270000"/>
            <a:ext cx="6610350" cy="866775"/>
          </a:xfrm>
          <a:prstGeom prst="rect">
            <a:avLst/>
          </a:prstGeom>
        </p:spPr>
      </p:pic>
      <p:pic>
        <p:nvPicPr>
          <p:cNvPr id="3" name="object 3"/>
          <p:cNvPicPr/>
          <p:nvPr/>
        </p:nvPicPr>
        <p:blipFill>
          <a:blip r:embed="rId3"/>
          <a:stretch>
            <a:fillRect/>
          </a:stretch>
        </p:blipFill>
        <p:spPr>
          <a:xfrm>
            <a:off x="685800" y="2273300"/>
            <a:ext cx="8210550" cy="3671888"/>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488681" y="2571749"/>
            <a:ext cx="1593850" cy="511175"/>
            <a:chOff x="1488681" y="2571749"/>
            <a:chExt cx="1593850" cy="511175"/>
          </a:xfrm>
        </p:grpSpPr>
        <p:sp>
          <p:nvSpPr>
            <p:cNvPr id="3" name="object 3"/>
            <p:cNvSpPr/>
            <p:nvPr/>
          </p:nvSpPr>
          <p:spPr>
            <a:xfrm>
              <a:off x="1498206" y="2581274"/>
              <a:ext cx="1574800" cy="492125"/>
            </a:xfrm>
            <a:custGeom>
              <a:rect l="l" t="t" r="r" b="b"/>
              <a:pathLst>
                <a:path w="1574800" h="492125">
                  <a:moveTo>
                    <a:pt x="1574324" y="245873"/>
                  </a:moveTo>
                  <a:lnTo>
                    <a:pt x="0" y="245873"/>
                  </a:lnTo>
                  <a:lnTo>
                    <a:pt x="3217" y="223493"/>
                  </a:lnTo>
                  <a:lnTo>
                    <a:pt x="28119" y="180510"/>
                  </a:lnTo>
                  <a:lnTo>
                    <a:pt x="75791" y="140473"/>
                  </a:lnTo>
                  <a:lnTo>
                    <a:pt x="144011" y="104076"/>
                  </a:lnTo>
                  <a:lnTo>
                    <a:pt x="185132" y="87460"/>
                  </a:lnTo>
                  <a:lnTo>
                    <a:pt x="230556" y="72014"/>
                  </a:lnTo>
                  <a:lnTo>
                    <a:pt x="280005" y="57826"/>
                  </a:lnTo>
                  <a:lnTo>
                    <a:pt x="333202" y="44982"/>
                  </a:lnTo>
                  <a:lnTo>
                    <a:pt x="389868" y="33568"/>
                  </a:lnTo>
                  <a:lnTo>
                    <a:pt x="449727" y="23673"/>
                  </a:lnTo>
                  <a:lnTo>
                    <a:pt x="512499" y="15382"/>
                  </a:lnTo>
                  <a:lnTo>
                    <a:pt x="577907" y="8782"/>
                  </a:lnTo>
                  <a:lnTo>
                    <a:pt x="645675" y="3961"/>
                  </a:lnTo>
                  <a:lnTo>
                    <a:pt x="715530" y="1004"/>
                  </a:lnTo>
                  <a:lnTo>
                    <a:pt x="787162" y="0"/>
                  </a:lnTo>
                  <a:lnTo>
                    <a:pt x="858814" y="1004"/>
                  </a:lnTo>
                  <a:lnTo>
                    <a:pt x="928658" y="3961"/>
                  </a:lnTo>
                  <a:lnTo>
                    <a:pt x="996423" y="8783"/>
                  </a:lnTo>
                  <a:lnTo>
                    <a:pt x="1061830" y="15382"/>
                  </a:lnTo>
                  <a:lnTo>
                    <a:pt x="1124602" y="23673"/>
                  </a:lnTo>
                  <a:lnTo>
                    <a:pt x="1184459" y="33569"/>
                  </a:lnTo>
                  <a:lnTo>
                    <a:pt x="1241125" y="44982"/>
                  </a:lnTo>
                  <a:lnTo>
                    <a:pt x="1294322" y="57826"/>
                  </a:lnTo>
                  <a:lnTo>
                    <a:pt x="1343771" y="72014"/>
                  </a:lnTo>
                  <a:lnTo>
                    <a:pt x="1389194" y="87460"/>
                  </a:lnTo>
                  <a:lnTo>
                    <a:pt x="1430315" y="104076"/>
                  </a:lnTo>
                  <a:lnTo>
                    <a:pt x="1466854" y="121776"/>
                  </a:lnTo>
                  <a:lnTo>
                    <a:pt x="1525078" y="160080"/>
                  </a:lnTo>
                  <a:lnTo>
                    <a:pt x="1561642" y="201677"/>
                  </a:lnTo>
                  <a:lnTo>
                    <a:pt x="1571108" y="223494"/>
                  </a:lnTo>
                  <a:lnTo>
                    <a:pt x="1574324" y="245873"/>
                  </a:lnTo>
                  <a:close/>
                </a:path>
                <a:path w="1574800" h="492125">
                  <a:moveTo>
                    <a:pt x="787162" y="491746"/>
                  </a:moveTo>
                  <a:lnTo>
                    <a:pt x="715515" y="490741"/>
                  </a:lnTo>
                  <a:lnTo>
                    <a:pt x="645669" y="487785"/>
                  </a:lnTo>
                  <a:lnTo>
                    <a:pt x="577903" y="482963"/>
                  </a:lnTo>
                  <a:lnTo>
                    <a:pt x="512496" y="476363"/>
                  </a:lnTo>
                  <a:lnTo>
                    <a:pt x="449724" y="468073"/>
                  </a:lnTo>
                  <a:lnTo>
                    <a:pt x="389866" y="458177"/>
                  </a:lnTo>
                  <a:lnTo>
                    <a:pt x="333200" y="446764"/>
                  </a:lnTo>
                  <a:lnTo>
                    <a:pt x="280004" y="433920"/>
                  </a:lnTo>
                  <a:lnTo>
                    <a:pt x="230554" y="419731"/>
                  </a:lnTo>
                  <a:lnTo>
                    <a:pt x="185131" y="404286"/>
                  </a:lnTo>
                  <a:lnTo>
                    <a:pt x="144010" y="387670"/>
                  </a:lnTo>
                  <a:lnTo>
                    <a:pt x="107470" y="369970"/>
                  </a:lnTo>
                  <a:lnTo>
                    <a:pt x="49247" y="331666"/>
                  </a:lnTo>
                  <a:lnTo>
                    <a:pt x="12682" y="290069"/>
                  </a:lnTo>
                  <a:lnTo>
                    <a:pt x="0" y="245872"/>
                  </a:lnTo>
                  <a:lnTo>
                    <a:pt x="1574324" y="245873"/>
                  </a:lnTo>
                  <a:lnTo>
                    <a:pt x="1561642" y="290069"/>
                  </a:lnTo>
                  <a:lnTo>
                    <a:pt x="1525078" y="331666"/>
                  </a:lnTo>
                  <a:lnTo>
                    <a:pt x="1466854" y="369970"/>
                  </a:lnTo>
                  <a:lnTo>
                    <a:pt x="1430314" y="387670"/>
                  </a:lnTo>
                  <a:lnTo>
                    <a:pt x="1389194" y="404286"/>
                  </a:lnTo>
                  <a:lnTo>
                    <a:pt x="1343770" y="419732"/>
                  </a:lnTo>
                  <a:lnTo>
                    <a:pt x="1294321" y="433920"/>
                  </a:lnTo>
                  <a:lnTo>
                    <a:pt x="1241124" y="446764"/>
                  </a:lnTo>
                  <a:lnTo>
                    <a:pt x="1184458" y="458177"/>
                  </a:lnTo>
                  <a:lnTo>
                    <a:pt x="1124600" y="468073"/>
                  </a:lnTo>
                  <a:lnTo>
                    <a:pt x="1061828" y="476364"/>
                  </a:lnTo>
                  <a:lnTo>
                    <a:pt x="996421" y="482963"/>
                  </a:lnTo>
                  <a:lnTo>
                    <a:pt x="928655" y="487785"/>
                  </a:lnTo>
                  <a:lnTo>
                    <a:pt x="858810" y="490741"/>
                  </a:lnTo>
                  <a:lnTo>
                    <a:pt x="787162" y="491746"/>
                  </a:lnTo>
                  <a:close/>
                </a:path>
              </a:pathLst>
            </a:custGeom>
            <a:solidFill>
              <a:srgbClr val="FFFFFF"/>
            </a:solidFill>
          </p:spPr>
          <p:txBody>
            <a:bodyPr wrap="square" lIns="0" tIns="0" rIns="0" bIns="0" rtlCol="0"/>
            <a:lstStyle/>
            <a:p/>
          </p:txBody>
        </p:sp>
        <p:sp>
          <p:nvSpPr>
            <p:cNvPr id="4" name="object 4"/>
            <p:cNvSpPr/>
            <p:nvPr/>
          </p:nvSpPr>
          <p:spPr>
            <a:xfrm>
              <a:off x="1498206" y="2581274"/>
              <a:ext cx="1574800" cy="492125"/>
            </a:xfrm>
            <a:custGeom>
              <a:rect l="l" t="t" r="r" b="b"/>
              <a:pathLst>
                <a:path w="1574800" h="492125">
                  <a:moveTo>
                    <a:pt x="0" y="245873"/>
                  </a:moveTo>
                  <a:lnTo>
                    <a:pt x="12682" y="201677"/>
                  </a:lnTo>
                  <a:lnTo>
                    <a:pt x="49247" y="160080"/>
                  </a:lnTo>
                  <a:lnTo>
                    <a:pt x="107471" y="121776"/>
                  </a:lnTo>
                  <a:lnTo>
                    <a:pt x="144010" y="104076"/>
                  </a:lnTo>
                  <a:lnTo>
                    <a:pt x="185131" y="87460"/>
                  </a:lnTo>
                  <a:lnTo>
                    <a:pt x="230554" y="72014"/>
                  </a:lnTo>
                  <a:lnTo>
                    <a:pt x="280003" y="57826"/>
                  </a:lnTo>
                  <a:lnTo>
                    <a:pt x="333200" y="44982"/>
                  </a:lnTo>
                  <a:lnTo>
                    <a:pt x="389866" y="33569"/>
                  </a:lnTo>
                  <a:lnTo>
                    <a:pt x="449724" y="23673"/>
                  </a:lnTo>
                  <a:lnTo>
                    <a:pt x="512496" y="15382"/>
                  </a:lnTo>
                  <a:lnTo>
                    <a:pt x="577903" y="8783"/>
                  </a:lnTo>
                  <a:lnTo>
                    <a:pt x="645669" y="3961"/>
                  </a:lnTo>
                  <a:lnTo>
                    <a:pt x="715514" y="1004"/>
                  </a:lnTo>
                  <a:lnTo>
                    <a:pt x="787162" y="0"/>
                  </a:lnTo>
                  <a:lnTo>
                    <a:pt x="858809" y="1004"/>
                  </a:lnTo>
                  <a:lnTo>
                    <a:pt x="928655" y="3961"/>
                  </a:lnTo>
                  <a:lnTo>
                    <a:pt x="996420" y="8782"/>
                  </a:lnTo>
                  <a:lnTo>
                    <a:pt x="1061828" y="15382"/>
                  </a:lnTo>
                  <a:lnTo>
                    <a:pt x="1124599" y="23673"/>
                  </a:lnTo>
                  <a:lnTo>
                    <a:pt x="1184457" y="33568"/>
                  </a:lnTo>
                  <a:lnTo>
                    <a:pt x="1241124" y="44982"/>
                  </a:lnTo>
                  <a:lnTo>
                    <a:pt x="1294320" y="57826"/>
                  </a:lnTo>
                  <a:lnTo>
                    <a:pt x="1343769" y="72014"/>
                  </a:lnTo>
                  <a:lnTo>
                    <a:pt x="1389193" y="87460"/>
                  </a:lnTo>
                  <a:lnTo>
                    <a:pt x="1430314" y="104076"/>
                  </a:lnTo>
                  <a:lnTo>
                    <a:pt x="1466853" y="121776"/>
                  </a:lnTo>
                  <a:lnTo>
                    <a:pt x="1525077" y="160080"/>
                  </a:lnTo>
                  <a:lnTo>
                    <a:pt x="1561642" y="201677"/>
                  </a:lnTo>
                  <a:lnTo>
                    <a:pt x="1574324" y="245873"/>
                  </a:lnTo>
                  <a:lnTo>
                    <a:pt x="1571108" y="268252"/>
                  </a:lnTo>
                  <a:lnTo>
                    <a:pt x="1561642" y="290069"/>
                  </a:lnTo>
                  <a:lnTo>
                    <a:pt x="1525078" y="331666"/>
                  </a:lnTo>
                  <a:lnTo>
                    <a:pt x="1466854" y="369970"/>
                  </a:lnTo>
                  <a:lnTo>
                    <a:pt x="1430314" y="387670"/>
                  </a:lnTo>
                  <a:lnTo>
                    <a:pt x="1389194" y="404286"/>
                  </a:lnTo>
                  <a:lnTo>
                    <a:pt x="1343770" y="419732"/>
                  </a:lnTo>
                  <a:lnTo>
                    <a:pt x="1294321" y="433920"/>
                  </a:lnTo>
                  <a:lnTo>
                    <a:pt x="1241124" y="446764"/>
                  </a:lnTo>
                  <a:lnTo>
                    <a:pt x="1184458" y="458177"/>
                  </a:lnTo>
                  <a:lnTo>
                    <a:pt x="1124600" y="468073"/>
                  </a:lnTo>
                  <a:lnTo>
                    <a:pt x="1061828" y="476364"/>
                  </a:lnTo>
                  <a:lnTo>
                    <a:pt x="996421" y="482963"/>
                  </a:lnTo>
                  <a:lnTo>
                    <a:pt x="928655" y="487785"/>
                  </a:lnTo>
                  <a:lnTo>
                    <a:pt x="858810" y="490741"/>
                  </a:lnTo>
                  <a:lnTo>
                    <a:pt x="787162" y="491746"/>
                  </a:lnTo>
                  <a:lnTo>
                    <a:pt x="715515" y="490741"/>
                  </a:lnTo>
                  <a:lnTo>
                    <a:pt x="645669" y="487785"/>
                  </a:lnTo>
                  <a:lnTo>
                    <a:pt x="577903" y="482963"/>
                  </a:lnTo>
                  <a:lnTo>
                    <a:pt x="512496" y="476363"/>
                  </a:lnTo>
                  <a:lnTo>
                    <a:pt x="449724" y="468073"/>
                  </a:lnTo>
                  <a:lnTo>
                    <a:pt x="389866" y="458177"/>
                  </a:lnTo>
                  <a:lnTo>
                    <a:pt x="333200" y="446764"/>
                  </a:lnTo>
                  <a:lnTo>
                    <a:pt x="280004" y="433920"/>
                  </a:lnTo>
                  <a:lnTo>
                    <a:pt x="230554" y="419731"/>
                  </a:lnTo>
                  <a:lnTo>
                    <a:pt x="185131" y="404286"/>
                  </a:lnTo>
                  <a:lnTo>
                    <a:pt x="144010" y="387670"/>
                  </a:lnTo>
                  <a:lnTo>
                    <a:pt x="107470" y="369970"/>
                  </a:lnTo>
                  <a:lnTo>
                    <a:pt x="49247" y="331666"/>
                  </a:lnTo>
                  <a:lnTo>
                    <a:pt x="12682" y="290069"/>
                  </a:lnTo>
                  <a:lnTo>
                    <a:pt x="0" y="245872"/>
                  </a:lnTo>
                  <a:close/>
                </a:path>
              </a:pathLst>
            </a:custGeom>
            <a:ln w="19050">
              <a:solidFill>
                <a:srgbClr val="000000"/>
              </a:solidFill>
            </a:ln>
          </p:spPr>
          <p:txBody>
            <a:bodyPr wrap="square" lIns="0" tIns="0" rIns="0" bIns="0" rtlCol="0"/>
            <a:lstStyle/>
            <a:p/>
          </p:txBody>
        </p:sp>
      </p:grpSp>
      <p:sp>
        <p:nvSpPr>
          <p:cNvPr id="5" name="object 5"/>
          <p:cNvSpPr txBox="1"/>
          <p:nvPr/>
        </p:nvSpPr>
        <p:spPr>
          <a:xfrm>
            <a:off x="1917069" y="2724430"/>
            <a:ext cx="736600" cy="238760"/>
          </a:xfrm>
          <a:prstGeom prst="rect">
            <a:avLst/>
          </a:prstGeom>
        </p:spPr>
        <p:txBody>
          <a:bodyPr vert="horz" wrap="square" lIns="0" tIns="12700" rIns="0" bIns="0" rtlCol="0">
            <a:spAutoFit/>
          </a:bodyPr>
          <a:lstStyle/>
          <a:p>
            <a:pPr marL="12700">
              <a:lnSpc>
                <a:spcPct val="100000"/>
              </a:lnSpc>
              <a:spcBef>
                <a:spcPts val="100"/>
              </a:spcBef>
            </a:pPr>
            <a:r>
              <a:rPr sz="1400" spc="-15">
                <a:latin typeface="黑体"/>
                <a:cs typeface="黑体"/>
              </a:rPr>
              <a:t>政府投入</a:t>
            </a:r>
            <a:endParaRPr sz="1400">
              <a:latin typeface="黑体"/>
              <a:cs typeface="黑体"/>
            </a:endParaRPr>
          </a:p>
        </p:txBody>
      </p:sp>
      <p:grpSp>
        <p:nvGrpSpPr>
          <p:cNvPr id="6" name="object 6"/>
          <p:cNvGrpSpPr/>
          <p:nvPr/>
        </p:nvGrpSpPr>
        <p:grpSpPr>
          <a:xfrm>
            <a:off x="3988993" y="2571749"/>
            <a:ext cx="1593850" cy="511175"/>
            <a:chOff x="3988993" y="2571749"/>
            <a:chExt cx="1593850" cy="511175"/>
          </a:xfrm>
        </p:grpSpPr>
        <p:sp>
          <p:nvSpPr>
            <p:cNvPr id="7" name="object 7"/>
            <p:cNvSpPr/>
            <p:nvPr/>
          </p:nvSpPr>
          <p:spPr>
            <a:xfrm>
              <a:off x="3998518" y="2581274"/>
              <a:ext cx="1574800" cy="492125"/>
            </a:xfrm>
            <a:custGeom>
              <a:rect l="l" t="t" r="r" b="b"/>
              <a:pathLst>
                <a:path w="1574800" h="492125">
                  <a:moveTo>
                    <a:pt x="1574325" y="245873"/>
                  </a:moveTo>
                  <a:lnTo>
                    <a:pt x="0" y="245873"/>
                  </a:lnTo>
                  <a:lnTo>
                    <a:pt x="3217" y="223493"/>
                  </a:lnTo>
                  <a:lnTo>
                    <a:pt x="28119" y="180510"/>
                  </a:lnTo>
                  <a:lnTo>
                    <a:pt x="75791" y="140473"/>
                  </a:lnTo>
                  <a:lnTo>
                    <a:pt x="144011" y="104076"/>
                  </a:lnTo>
                  <a:lnTo>
                    <a:pt x="185132" y="87460"/>
                  </a:lnTo>
                  <a:lnTo>
                    <a:pt x="230556" y="72014"/>
                  </a:lnTo>
                  <a:lnTo>
                    <a:pt x="280005" y="57826"/>
                  </a:lnTo>
                  <a:lnTo>
                    <a:pt x="333202" y="44982"/>
                  </a:lnTo>
                  <a:lnTo>
                    <a:pt x="389869" y="33568"/>
                  </a:lnTo>
                  <a:lnTo>
                    <a:pt x="449727" y="23673"/>
                  </a:lnTo>
                  <a:lnTo>
                    <a:pt x="512499" y="15382"/>
                  </a:lnTo>
                  <a:lnTo>
                    <a:pt x="577907" y="8782"/>
                  </a:lnTo>
                  <a:lnTo>
                    <a:pt x="645675" y="3961"/>
                  </a:lnTo>
                  <a:lnTo>
                    <a:pt x="715531" y="1004"/>
                  </a:lnTo>
                  <a:lnTo>
                    <a:pt x="787162" y="0"/>
                  </a:lnTo>
                  <a:lnTo>
                    <a:pt x="858815" y="1004"/>
                  </a:lnTo>
                  <a:lnTo>
                    <a:pt x="928659" y="3961"/>
                  </a:lnTo>
                  <a:lnTo>
                    <a:pt x="996423" y="8783"/>
                  </a:lnTo>
                  <a:lnTo>
                    <a:pt x="1061830" y="15382"/>
                  </a:lnTo>
                  <a:lnTo>
                    <a:pt x="1124602" y="23673"/>
                  </a:lnTo>
                  <a:lnTo>
                    <a:pt x="1184459" y="33569"/>
                  </a:lnTo>
                  <a:lnTo>
                    <a:pt x="1241125" y="44982"/>
                  </a:lnTo>
                  <a:lnTo>
                    <a:pt x="1294322" y="57826"/>
                  </a:lnTo>
                  <a:lnTo>
                    <a:pt x="1343771" y="72014"/>
                  </a:lnTo>
                  <a:lnTo>
                    <a:pt x="1389195" y="87460"/>
                  </a:lnTo>
                  <a:lnTo>
                    <a:pt x="1430315" y="104076"/>
                  </a:lnTo>
                  <a:lnTo>
                    <a:pt x="1466854" y="121776"/>
                  </a:lnTo>
                  <a:lnTo>
                    <a:pt x="1525078" y="160080"/>
                  </a:lnTo>
                  <a:lnTo>
                    <a:pt x="1561643" y="201677"/>
                  </a:lnTo>
                  <a:lnTo>
                    <a:pt x="1571108" y="223494"/>
                  </a:lnTo>
                  <a:lnTo>
                    <a:pt x="1574325" y="245873"/>
                  </a:lnTo>
                  <a:close/>
                </a:path>
                <a:path w="1574800" h="492125">
                  <a:moveTo>
                    <a:pt x="787162" y="491746"/>
                  </a:moveTo>
                  <a:lnTo>
                    <a:pt x="715515" y="490741"/>
                  </a:lnTo>
                  <a:lnTo>
                    <a:pt x="645669" y="487785"/>
                  </a:lnTo>
                  <a:lnTo>
                    <a:pt x="577904" y="482963"/>
                  </a:lnTo>
                  <a:lnTo>
                    <a:pt x="512496" y="476363"/>
                  </a:lnTo>
                  <a:lnTo>
                    <a:pt x="449725" y="468073"/>
                  </a:lnTo>
                  <a:lnTo>
                    <a:pt x="389867" y="458177"/>
                  </a:lnTo>
                  <a:lnTo>
                    <a:pt x="333200" y="446764"/>
                  </a:lnTo>
                  <a:lnTo>
                    <a:pt x="280004" y="433920"/>
                  </a:lnTo>
                  <a:lnTo>
                    <a:pt x="230555" y="419731"/>
                  </a:lnTo>
                  <a:lnTo>
                    <a:pt x="185131" y="404286"/>
                  </a:lnTo>
                  <a:lnTo>
                    <a:pt x="144010" y="387670"/>
                  </a:lnTo>
                  <a:lnTo>
                    <a:pt x="107471" y="369970"/>
                  </a:lnTo>
                  <a:lnTo>
                    <a:pt x="49247" y="331666"/>
                  </a:lnTo>
                  <a:lnTo>
                    <a:pt x="12682" y="290069"/>
                  </a:lnTo>
                  <a:lnTo>
                    <a:pt x="0" y="245872"/>
                  </a:lnTo>
                  <a:lnTo>
                    <a:pt x="1574325" y="245873"/>
                  </a:lnTo>
                  <a:lnTo>
                    <a:pt x="1561642" y="290069"/>
                  </a:lnTo>
                  <a:lnTo>
                    <a:pt x="1525078" y="331666"/>
                  </a:lnTo>
                  <a:lnTo>
                    <a:pt x="1466854" y="369970"/>
                  </a:lnTo>
                  <a:lnTo>
                    <a:pt x="1430315" y="387670"/>
                  </a:lnTo>
                  <a:lnTo>
                    <a:pt x="1389194" y="404286"/>
                  </a:lnTo>
                  <a:lnTo>
                    <a:pt x="1343770" y="419732"/>
                  </a:lnTo>
                  <a:lnTo>
                    <a:pt x="1294321" y="433920"/>
                  </a:lnTo>
                  <a:lnTo>
                    <a:pt x="1241124" y="446764"/>
                  </a:lnTo>
                  <a:lnTo>
                    <a:pt x="1184458" y="458177"/>
                  </a:lnTo>
                  <a:lnTo>
                    <a:pt x="1124600" y="468073"/>
                  </a:lnTo>
                  <a:lnTo>
                    <a:pt x="1061829" y="476364"/>
                  </a:lnTo>
                  <a:lnTo>
                    <a:pt x="996421" y="482963"/>
                  </a:lnTo>
                  <a:lnTo>
                    <a:pt x="928656" y="487785"/>
                  </a:lnTo>
                  <a:lnTo>
                    <a:pt x="858810" y="490741"/>
                  </a:lnTo>
                  <a:lnTo>
                    <a:pt x="787162" y="491746"/>
                  </a:lnTo>
                  <a:close/>
                </a:path>
              </a:pathLst>
            </a:custGeom>
            <a:solidFill>
              <a:srgbClr val="FFFFFF"/>
            </a:solidFill>
          </p:spPr>
          <p:txBody>
            <a:bodyPr wrap="square" lIns="0" tIns="0" rIns="0" bIns="0" rtlCol="0"/>
            <a:lstStyle/>
            <a:p/>
          </p:txBody>
        </p:sp>
        <p:sp>
          <p:nvSpPr>
            <p:cNvPr id="8" name="object 8"/>
            <p:cNvSpPr/>
            <p:nvPr/>
          </p:nvSpPr>
          <p:spPr>
            <a:xfrm>
              <a:off x="3998518" y="2581274"/>
              <a:ext cx="1574800" cy="492125"/>
            </a:xfrm>
            <a:custGeom>
              <a:rect l="l" t="t" r="r" b="b"/>
              <a:pathLst>
                <a:path w="1574800" h="492125">
                  <a:moveTo>
                    <a:pt x="0" y="245873"/>
                  </a:moveTo>
                  <a:lnTo>
                    <a:pt x="12682" y="201677"/>
                  </a:lnTo>
                  <a:lnTo>
                    <a:pt x="49247" y="160080"/>
                  </a:lnTo>
                  <a:lnTo>
                    <a:pt x="107471" y="121776"/>
                  </a:lnTo>
                  <a:lnTo>
                    <a:pt x="144010" y="104076"/>
                  </a:lnTo>
                  <a:lnTo>
                    <a:pt x="185131" y="87460"/>
                  </a:lnTo>
                  <a:lnTo>
                    <a:pt x="230554" y="72014"/>
                  </a:lnTo>
                  <a:lnTo>
                    <a:pt x="280004" y="57826"/>
                  </a:lnTo>
                  <a:lnTo>
                    <a:pt x="333200" y="44982"/>
                  </a:lnTo>
                  <a:lnTo>
                    <a:pt x="389866" y="33569"/>
                  </a:lnTo>
                  <a:lnTo>
                    <a:pt x="449724" y="23673"/>
                  </a:lnTo>
                  <a:lnTo>
                    <a:pt x="512496" y="15382"/>
                  </a:lnTo>
                  <a:lnTo>
                    <a:pt x="577903" y="8783"/>
                  </a:lnTo>
                  <a:lnTo>
                    <a:pt x="645669" y="3961"/>
                  </a:lnTo>
                  <a:lnTo>
                    <a:pt x="715514" y="1004"/>
                  </a:lnTo>
                  <a:lnTo>
                    <a:pt x="787162" y="0"/>
                  </a:lnTo>
                  <a:lnTo>
                    <a:pt x="858809" y="1004"/>
                  </a:lnTo>
                  <a:lnTo>
                    <a:pt x="928655" y="3961"/>
                  </a:lnTo>
                  <a:lnTo>
                    <a:pt x="996421" y="8782"/>
                  </a:lnTo>
                  <a:lnTo>
                    <a:pt x="1061828" y="15382"/>
                  </a:lnTo>
                  <a:lnTo>
                    <a:pt x="1124600" y="23673"/>
                  </a:lnTo>
                  <a:lnTo>
                    <a:pt x="1184458" y="33568"/>
                  </a:lnTo>
                  <a:lnTo>
                    <a:pt x="1241124" y="44982"/>
                  </a:lnTo>
                  <a:lnTo>
                    <a:pt x="1294320" y="57826"/>
                  </a:lnTo>
                  <a:lnTo>
                    <a:pt x="1343770" y="72014"/>
                  </a:lnTo>
                  <a:lnTo>
                    <a:pt x="1389194" y="87460"/>
                  </a:lnTo>
                  <a:lnTo>
                    <a:pt x="1430314" y="104076"/>
                  </a:lnTo>
                  <a:lnTo>
                    <a:pt x="1466854" y="121776"/>
                  </a:lnTo>
                  <a:lnTo>
                    <a:pt x="1525078" y="160080"/>
                  </a:lnTo>
                  <a:lnTo>
                    <a:pt x="1561642" y="201677"/>
                  </a:lnTo>
                  <a:lnTo>
                    <a:pt x="1574325" y="245873"/>
                  </a:lnTo>
                  <a:lnTo>
                    <a:pt x="1571108" y="268252"/>
                  </a:lnTo>
                  <a:lnTo>
                    <a:pt x="1561642" y="290069"/>
                  </a:lnTo>
                  <a:lnTo>
                    <a:pt x="1525078" y="331666"/>
                  </a:lnTo>
                  <a:lnTo>
                    <a:pt x="1466854" y="369970"/>
                  </a:lnTo>
                  <a:lnTo>
                    <a:pt x="1430315" y="387670"/>
                  </a:lnTo>
                  <a:lnTo>
                    <a:pt x="1389194" y="404286"/>
                  </a:lnTo>
                  <a:lnTo>
                    <a:pt x="1343770" y="419732"/>
                  </a:lnTo>
                  <a:lnTo>
                    <a:pt x="1294321" y="433920"/>
                  </a:lnTo>
                  <a:lnTo>
                    <a:pt x="1241124" y="446764"/>
                  </a:lnTo>
                  <a:lnTo>
                    <a:pt x="1184458" y="458177"/>
                  </a:lnTo>
                  <a:lnTo>
                    <a:pt x="1124600" y="468073"/>
                  </a:lnTo>
                  <a:lnTo>
                    <a:pt x="1061829" y="476364"/>
                  </a:lnTo>
                  <a:lnTo>
                    <a:pt x="996421" y="482963"/>
                  </a:lnTo>
                  <a:lnTo>
                    <a:pt x="928656" y="487785"/>
                  </a:lnTo>
                  <a:lnTo>
                    <a:pt x="858810" y="490741"/>
                  </a:lnTo>
                  <a:lnTo>
                    <a:pt x="787162" y="491746"/>
                  </a:lnTo>
                  <a:lnTo>
                    <a:pt x="715515" y="490741"/>
                  </a:lnTo>
                  <a:lnTo>
                    <a:pt x="645669" y="487785"/>
                  </a:lnTo>
                  <a:lnTo>
                    <a:pt x="577904" y="482963"/>
                  </a:lnTo>
                  <a:lnTo>
                    <a:pt x="512496" y="476363"/>
                  </a:lnTo>
                  <a:lnTo>
                    <a:pt x="449725" y="468073"/>
                  </a:lnTo>
                  <a:lnTo>
                    <a:pt x="389867" y="458177"/>
                  </a:lnTo>
                  <a:lnTo>
                    <a:pt x="333200" y="446764"/>
                  </a:lnTo>
                  <a:lnTo>
                    <a:pt x="280004" y="433920"/>
                  </a:lnTo>
                  <a:lnTo>
                    <a:pt x="230555" y="419731"/>
                  </a:lnTo>
                  <a:lnTo>
                    <a:pt x="185131" y="404286"/>
                  </a:lnTo>
                  <a:lnTo>
                    <a:pt x="144010" y="387670"/>
                  </a:lnTo>
                  <a:lnTo>
                    <a:pt x="107471" y="369970"/>
                  </a:lnTo>
                  <a:lnTo>
                    <a:pt x="49247" y="331666"/>
                  </a:lnTo>
                  <a:lnTo>
                    <a:pt x="12682" y="290069"/>
                  </a:lnTo>
                  <a:lnTo>
                    <a:pt x="0" y="245872"/>
                  </a:lnTo>
                  <a:close/>
                </a:path>
              </a:pathLst>
            </a:custGeom>
            <a:ln w="19050">
              <a:solidFill>
                <a:srgbClr val="000000"/>
              </a:solidFill>
            </a:ln>
          </p:spPr>
          <p:txBody>
            <a:bodyPr wrap="square" lIns="0" tIns="0" rIns="0" bIns="0" rtlCol="0"/>
            <a:lstStyle/>
            <a:p/>
          </p:txBody>
        </p:sp>
      </p:grpSp>
      <p:sp>
        <p:nvSpPr>
          <p:cNvPr id="9" name="object 9"/>
          <p:cNvSpPr txBox="1"/>
          <p:nvPr/>
        </p:nvSpPr>
        <p:spPr>
          <a:xfrm>
            <a:off x="4417382" y="2724430"/>
            <a:ext cx="736600" cy="238760"/>
          </a:xfrm>
          <a:prstGeom prst="rect">
            <a:avLst/>
          </a:prstGeom>
        </p:spPr>
        <p:txBody>
          <a:bodyPr vert="horz" wrap="square" lIns="0" tIns="12700" rIns="0" bIns="0" rtlCol="0">
            <a:spAutoFit/>
          </a:bodyPr>
          <a:lstStyle/>
          <a:p>
            <a:pPr marL="12700">
              <a:lnSpc>
                <a:spcPct val="100000"/>
              </a:lnSpc>
              <a:spcBef>
                <a:spcPts val="100"/>
              </a:spcBef>
            </a:pPr>
            <a:r>
              <a:rPr sz="1400" spc="-15">
                <a:latin typeface="黑体"/>
                <a:cs typeface="黑体"/>
              </a:rPr>
              <a:t>游戏规则</a:t>
            </a:r>
            <a:endParaRPr sz="1400">
              <a:latin typeface="黑体"/>
              <a:cs typeface="黑体"/>
            </a:endParaRPr>
          </a:p>
        </p:txBody>
      </p:sp>
      <p:grpSp>
        <p:nvGrpSpPr>
          <p:cNvPr id="10" name="object 10"/>
          <p:cNvGrpSpPr/>
          <p:nvPr/>
        </p:nvGrpSpPr>
        <p:grpSpPr>
          <a:xfrm>
            <a:off x="6489305" y="2571749"/>
            <a:ext cx="1593850" cy="511175"/>
            <a:chOff x="6489305" y="2571749"/>
            <a:chExt cx="1593850" cy="511175"/>
          </a:xfrm>
        </p:grpSpPr>
        <p:sp>
          <p:nvSpPr>
            <p:cNvPr id="11" name="object 11"/>
            <p:cNvSpPr/>
            <p:nvPr/>
          </p:nvSpPr>
          <p:spPr>
            <a:xfrm>
              <a:off x="6498830" y="2581274"/>
              <a:ext cx="1574800" cy="492125"/>
            </a:xfrm>
            <a:custGeom>
              <a:rect l="l" t="t" r="r" b="b"/>
              <a:pathLst>
                <a:path w="1574800" h="492125">
                  <a:moveTo>
                    <a:pt x="1574324" y="245873"/>
                  </a:moveTo>
                  <a:lnTo>
                    <a:pt x="1" y="245873"/>
                  </a:lnTo>
                  <a:lnTo>
                    <a:pt x="3218" y="223493"/>
                  </a:lnTo>
                  <a:lnTo>
                    <a:pt x="28120" y="180510"/>
                  </a:lnTo>
                  <a:lnTo>
                    <a:pt x="75792" y="140473"/>
                  </a:lnTo>
                  <a:lnTo>
                    <a:pt x="144012" y="104076"/>
                  </a:lnTo>
                  <a:lnTo>
                    <a:pt x="185133" y="87460"/>
                  </a:lnTo>
                  <a:lnTo>
                    <a:pt x="230557" y="72014"/>
                  </a:lnTo>
                  <a:lnTo>
                    <a:pt x="280006" y="57826"/>
                  </a:lnTo>
                  <a:lnTo>
                    <a:pt x="333203" y="44982"/>
                  </a:lnTo>
                  <a:lnTo>
                    <a:pt x="389869" y="33568"/>
                  </a:lnTo>
                  <a:lnTo>
                    <a:pt x="449728" y="23673"/>
                  </a:lnTo>
                  <a:lnTo>
                    <a:pt x="512500" y="15382"/>
                  </a:lnTo>
                  <a:lnTo>
                    <a:pt x="577908" y="8782"/>
                  </a:lnTo>
                  <a:lnTo>
                    <a:pt x="645676" y="3961"/>
                  </a:lnTo>
                  <a:lnTo>
                    <a:pt x="715531" y="1004"/>
                  </a:lnTo>
                  <a:lnTo>
                    <a:pt x="787163" y="0"/>
                  </a:lnTo>
                  <a:lnTo>
                    <a:pt x="858815" y="1004"/>
                  </a:lnTo>
                  <a:lnTo>
                    <a:pt x="928659" y="3961"/>
                  </a:lnTo>
                  <a:lnTo>
                    <a:pt x="996424" y="8783"/>
                  </a:lnTo>
                  <a:lnTo>
                    <a:pt x="1061831" y="15382"/>
                  </a:lnTo>
                  <a:lnTo>
                    <a:pt x="1124603" y="23673"/>
                  </a:lnTo>
                  <a:lnTo>
                    <a:pt x="1184460" y="33569"/>
                  </a:lnTo>
                  <a:lnTo>
                    <a:pt x="1241126" y="44982"/>
                  </a:lnTo>
                  <a:lnTo>
                    <a:pt x="1294323" y="57826"/>
                  </a:lnTo>
                  <a:lnTo>
                    <a:pt x="1343772" y="72014"/>
                  </a:lnTo>
                  <a:lnTo>
                    <a:pt x="1389195" y="87460"/>
                  </a:lnTo>
                  <a:lnTo>
                    <a:pt x="1430316" y="104076"/>
                  </a:lnTo>
                  <a:lnTo>
                    <a:pt x="1466855" y="121776"/>
                  </a:lnTo>
                  <a:lnTo>
                    <a:pt x="1525079" y="160080"/>
                  </a:lnTo>
                  <a:lnTo>
                    <a:pt x="1561643" y="201677"/>
                  </a:lnTo>
                  <a:lnTo>
                    <a:pt x="1571108" y="223494"/>
                  </a:lnTo>
                  <a:lnTo>
                    <a:pt x="1574324" y="245873"/>
                  </a:lnTo>
                  <a:close/>
                </a:path>
                <a:path w="1574800" h="492125">
                  <a:moveTo>
                    <a:pt x="787162" y="491746"/>
                  </a:moveTo>
                  <a:lnTo>
                    <a:pt x="715514" y="490741"/>
                  </a:lnTo>
                  <a:lnTo>
                    <a:pt x="645669" y="487785"/>
                  </a:lnTo>
                  <a:lnTo>
                    <a:pt x="577903" y="482963"/>
                  </a:lnTo>
                  <a:lnTo>
                    <a:pt x="512496" y="476363"/>
                  </a:lnTo>
                  <a:lnTo>
                    <a:pt x="449724" y="468073"/>
                  </a:lnTo>
                  <a:lnTo>
                    <a:pt x="389866" y="458177"/>
                  </a:lnTo>
                  <a:lnTo>
                    <a:pt x="333200" y="446764"/>
                  </a:lnTo>
                  <a:lnTo>
                    <a:pt x="280004" y="433920"/>
                  </a:lnTo>
                  <a:lnTo>
                    <a:pt x="230554" y="419731"/>
                  </a:lnTo>
                  <a:lnTo>
                    <a:pt x="185131" y="404286"/>
                  </a:lnTo>
                  <a:lnTo>
                    <a:pt x="144010" y="387670"/>
                  </a:lnTo>
                  <a:lnTo>
                    <a:pt x="107471" y="369970"/>
                  </a:lnTo>
                  <a:lnTo>
                    <a:pt x="49247" y="331666"/>
                  </a:lnTo>
                  <a:lnTo>
                    <a:pt x="12682" y="290069"/>
                  </a:lnTo>
                  <a:lnTo>
                    <a:pt x="0" y="245872"/>
                  </a:lnTo>
                  <a:lnTo>
                    <a:pt x="1574324" y="245873"/>
                  </a:lnTo>
                  <a:lnTo>
                    <a:pt x="1561642" y="290069"/>
                  </a:lnTo>
                  <a:lnTo>
                    <a:pt x="1525078" y="331666"/>
                  </a:lnTo>
                  <a:lnTo>
                    <a:pt x="1466854" y="369970"/>
                  </a:lnTo>
                  <a:lnTo>
                    <a:pt x="1430314" y="387670"/>
                  </a:lnTo>
                  <a:lnTo>
                    <a:pt x="1389194" y="404286"/>
                  </a:lnTo>
                  <a:lnTo>
                    <a:pt x="1343770" y="419732"/>
                  </a:lnTo>
                  <a:lnTo>
                    <a:pt x="1294321" y="433920"/>
                  </a:lnTo>
                  <a:lnTo>
                    <a:pt x="1241124" y="446764"/>
                  </a:lnTo>
                  <a:lnTo>
                    <a:pt x="1184458" y="458177"/>
                  </a:lnTo>
                  <a:lnTo>
                    <a:pt x="1124600" y="468073"/>
                  </a:lnTo>
                  <a:lnTo>
                    <a:pt x="1061829" y="476364"/>
                  </a:lnTo>
                  <a:lnTo>
                    <a:pt x="996421" y="482963"/>
                  </a:lnTo>
                  <a:lnTo>
                    <a:pt x="928656" y="487785"/>
                  </a:lnTo>
                  <a:lnTo>
                    <a:pt x="858810" y="490741"/>
                  </a:lnTo>
                  <a:lnTo>
                    <a:pt x="787162" y="491746"/>
                  </a:lnTo>
                  <a:close/>
                </a:path>
              </a:pathLst>
            </a:custGeom>
            <a:solidFill>
              <a:srgbClr val="FFFFFF"/>
            </a:solidFill>
          </p:spPr>
          <p:txBody>
            <a:bodyPr wrap="square" lIns="0" tIns="0" rIns="0" bIns="0" rtlCol="0"/>
            <a:lstStyle/>
            <a:p/>
          </p:txBody>
        </p:sp>
        <p:sp>
          <p:nvSpPr>
            <p:cNvPr id="12" name="object 12"/>
            <p:cNvSpPr/>
            <p:nvPr/>
          </p:nvSpPr>
          <p:spPr>
            <a:xfrm>
              <a:off x="6498830" y="2581274"/>
              <a:ext cx="1574800" cy="492125"/>
            </a:xfrm>
            <a:custGeom>
              <a:rect l="l" t="t" r="r" b="b"/>
              <a:pathLst>
                <a:path w="1574800" h="492125">
                  <a:moveTo>
                    <a:pt x="1" y="245873"/>
                  </a:moveTo>
                  <a:lnTo>
                    <a:pt x="12683" y="201677"/>
                  </a:lnTo>
                  <a:lnTo>
                    <a:pt x="49248" y="160080"/>
                  </a:lnTo>
                  <a:lnTo>
                    <a:pt x="107472" y="121776"/>
                  </a:lnTo>
                  <a:lnTo>
                    <a:pt x="144011" y="104076"/>
                  </a:lnTo>
                  <a:lnTo>
                    <a:pt x="185131" y="87460"/>
                  </a:lnTo>
                  <a:lnTo>
                    <a:pt x="230555" y="72014"/>
                  </a:lnTo>
                  <a:lnTo>
                    <a:pt x="280004" y="57826"/>
                  </a:lnTo>
                  <a:lnTo>
                    <a:pt x="333201" y="44982"/>
                  </a:lnTo>
                  <a:lnTo>
                    <a:pt x="389867" y="33569"/>
                  </a:lnTo>
                  <a:lnTo>
                    <a:pt x="449725" y="23673"/>
                  </a:lnTo>
                  <a:lnTo>
                    <a:pt x="512497" y="15382"/>
                  </a:lnTo>
                  <a:lnTo>
                    <a:pt x="577904" y="8783"/>
                  </a:lnTo>
                  <a:lnTo>
                    <a:pt x="645670" y="3961"/>
                  </a:lnTo>
                  <a:lnTo>
                    <a:pt x="715515" y="1004"/>
                  </a:lnTo>
                  <a:lnTo>
                    <a:pt x="787163" y="0"/>
                  </a:lnTo>
                  <a:lnTo>
                    <a:pt x="858810" y="1004"/>
                  </a:lnTo>
                  <a:lnTo>
                    <a:pt x="928656" y="3961"/>
                  </a:lnTo>
                  <a:lnTo>
                    <a:pt x="996421" y="8782"/>
                  </a:lnTo>
                  <a:lnTo>
                    <a:pt x="1061829" y="15382"/>
                  </a:lnTo>
                  <a:lnTo>
                    <a:pt x="1124600" y="23673"/>
                  </a:lnTo>
                  <a:lnTo>
                    <a:pt x="1184458" y="33568"/>
                  </a:lnTo>
                  <a:lnTo>
                    <a:pt x="1241125" y="44982"/>
                  </a:lnTo>
                  <a:lnTo>
                    <a:pt x="1294321" y="57826"/>
                  </a:lnTo>
                  <a:lnTo>
                    <a:pt x="1343770" y="72014"/>
                  </a:lnTo>
                  <a:lnTo>
                    <a:pt x="1389194" y="87460"/>
                  </a:lnTo>
                  <a:lnTo>
                    <a:pt x="1430315" y="104076"/>
                  </a:lnTo>
                  <a:lnTo>
                    <a:pt x="1466854" y="121776"/>
                  </a:lnTo>
                  <a:lnTo>
                    <a:pt x="1525078" y="160080"/>
                  </a:lnTo>
                  <a:lnTo>
                    <a:pt x="1561643" y="201677"/>
                  </a:lnTo>
                  <a:lnTo>
                    <a:pt x="1574325" y="245873"/>
                  </a:lnTo>
                  <a:lnTo>
                    <a:pt x="1571107" y="268252"/>
                  </a:lnTo>
                  <a:lnTo>
                    <a:pt x="1561642" y="290069"/>
                  </a:lnTo>
                  <a:lnTo>
                    <a:pt x="1525078" y="331666"/>
                  </a:lnTo>
                  <a:lnTo>
                    <a:pt x="1466854" y="369970"/>
                  </a:lnTo>
                  <a:lnTo>
                    <a:pt x="1430314" y="387670"/>
                  </a:lnTo>
                  <a:lnTo>
                    <a:pt x="1389194" y="404286"/>
                  </a:lnTo>
                  <a:lnTo>
                    <a:pt x="1343770" y="419732"/>
                  </a:lnTo>
                  <a:lnTo>
                    <a:pt x="1294321" y="433920"/>
                  </a:lnTo>
                  <a:lnTo>
                    <a:pt x="1241124" y="446764"/>
                  </a:lnTo>
                  <a:lnTo>
                    <a:pt x="1184458" y="458177"/>
                  </a:lnTo>
                  <a:lnTo>
                    <a:pt x="1124600" y="468073"/>
                  </a:lnTo>
                  <a:lnTo>
                    <a:pt x="1061829" y="476364"/>
                  </a:lnTo>
                  <a:lnTo>
                    <a:pt x="996421" y="482963"/>
                  </a:lnTo>
                  <a:lnTo>
                    <a:pt x="928656" y="487785"/>
                  </a:lnTo>
                  <a:lnTo>
                    <a:pt x="858810" y="490741"/>
                  </a:lnTo>
                  <a:lnTo>
                    <a:pt x="787162" y="491746"/>
                  </a:lnTo>
                  <a:lnTo>
                    <a:pt x="715514" y="490741"/>
                  </a:lnTo>
                  <a:lnTo>
                    <a:pt x="645669" y="487785"/>
                  </a:lnTo>
                  <a:lnTo>
                    <a:pt x="577903" y="482963"/>
                  </a:lnTo>
                  <a:lnTo>
                    <a:pt x="512496" y="476363"/>
                  </a:lnTo>
                  <a:lnTo>
                    <a:pt x="449724" y="468073"/>
                  </a:lnTo>
                  <a:lnTo>
                    <a:pt x="389866" y="458177"/>
                  </a:lnTo>
                  <a:lnTo>
                    <a:pt x="333200" y="446764"/>
                  </a:lnTo>
                  <a:lnTo>
                    <a:pt x="280004" y="433920"/>
                  </a:lnTo>
                  <a:lnTo>
                    <a:pt x="230554" y="419731"/>
                  </a:lnTo>
                  <a:lnTo>
                    <a:pt x="185131" y="404286"/>
                  </a:lnTo>
                  <a:lnTo>
                    <a:pt x="144010" y="387670"/>
                  </a:lnTo>
                  <a:lnTo>
                    <a:pt x="107471" y="369970"/>
                  </a:lnTo>
                  <a:lnTo>
                    <a:pt x="49247" y="331666"/>
                  </a:lnTo>
                  <a:lnTo>
                    <a:pt x="12682" y="290069"/>
                  </a:lnTo>
                  <a:lnTo>
                    <a:pt x="0" y="245872"/>
                  </a:lnTo>
                  <a:close/>
                </a:path>
              </a:pathLst>
            </a:custGeom>
            <a:ln w="19050">
              <a:solidFill>
                <a:srgbClr val="000000"/>
              </a:solidFill>
            </a:ln>
          </p:spPr>
          <p:txBody>
            <a:bodyPr wrap="square" lIns="0" tIns="0" rIns="0" bIns="0" rtlCol="0"/>
            <a:lstStyle/>
            <a:p/>
          </p:txBody>
        </p:sp>
      </p:grpSp>
      <p:sp>
        <p:nvSpPr>
          <p:cNvPr id="13" name="object 13"/>
          <p:cNvSpPr txBox="1"/>
          <p:nvPr/>
        </p:nvSpPr>
        <p:spPr>
          <a:xfrm>
            <a:off x="6917694" y="2724430"/>
            <a:ext cx="736600" cy="238760"/>
          </a:xfrm>
          <a:prstGeom prst="rect">
            <a:avLst/>
          </a:prstGeom>
        </p:spPr>
        <p:txBody>
          <a:bodyPr vert="horz" wrap="square" lIns="0" tIns="12700" rIns="0" bIns="0" rtlCol="0">
            <a:spAutoFit/>
          </a:bodyPr>
          <a:lstStyle/>
          <a:p>
            <a:pPr marL="12700">
              <a:lnSpc>
                <a:spcPct val="100000"/>
              </a:lnSpc>
              <a:spcBef>
                <a:spcPts val="100"/>
              </a:spcBef>
            </a:pPr>
            <a:r>
              <a:rPr sz="1400" spc="-15">
                <a:latin typeface="黑体"/>
                <a:cs typeface="黑体"/>
              </a:rPr>
              <a:t>终端格局</a:t>
            </a:r>
            <a:endParaRPr sz="1400">
              <a:latin typeface="黑体"/>
              <a:cs typeface="黑体"/>
            </a:endParaRPr>
          </a:p>
        </p:txBody>
      </p:sp>
      <p:grpSp>
        <p:nvGrpSpPr>
          <p:cNvPr id="14" name="object 14"/>
          <p:cNvGrpSpPr/>
          <p:nvPr/>
        </p:nvGrpSpPr>
        <p:grpSpPr>
          <a:xfrm>
            <a:off x="3267288" y="1266825"/>
            <a:ext cx="3081655" cy="1247140"/>
            <a:chOff x="3267288" y="1266825"/>
            <a:chExt cx="3081655" cy="1247140"/>
          </a:xfrm>
        </p:grpSpPr>
        <p:pic>
          <p:nvPicPr>
            <p:cNvPr id="15" name="object 15"/>
            <p:cNvPicPr/>
            <p:nvPr/>
          </p:nvPicPr>
          <p:blipFill>
            <a:blip r:embed="rId2"/>
            <a:stretch>
              <a:fillRect/>
            </a:stretch>
          </p:blipFill>
          <p:spPr>
            <a:xfrm>
              <a:off x="3272051" y="1271587"/>
              <a:ext cx="3072005" cy="1237338"/>
            </a:xfrm>
            <a:prstGeom prst="rect">
              <a:avLst/>
            </a:prstGeom>
          </p:spPr>
        </p:pic>
        <p:sp>
          <p:nvSpPr>
            <p:cNvPr id="16" name="object 16"/>
            <p:cNvSpPr/>
            <p:nvPr/>
          </p:nvSpPr>
          <p:spPr>
            <a:xfrm>
              <a:off x="3272051" y="1271587"/>
              <a:ext cx="3072130" cy="1237615"/>
            </a:xfrm>
            <a:custGeom>
              <a:rect l="l" t="t" r="r" b="b"/>
              <a:pathLst>
                <a:path w="3072129" h="1237614">
                  <a:moveTo>
                    <a:pt x="0" y="206227"/>
                  </a:moveTo>
                  <a:lnTo>
                    <a:pt x="5446" y="158941"/>
                  </a:lnTo>
                  <a:lnTo>
                    <a:pt x="20960" y="115534"/>
                  </a:lnTo>
                  <a:lnTo>
                    <a:pt x="45305" y="77242"/>
                  </a:lnTo>
                  <a:lnTo>
                    <a:pt x="77242" y="45306"/>
                  </a:lnTo>
                  <a:lnTo>
                    <a:pt x="115533" y="20961"/>
                  </a:lnTo>
                  <a:lnTo>
                    <a:pt x="158940" y="5446"/>
                  </a:lnTo>
                  <a:lnTo>
                    <a:pt x="206226" y="0"/>
                  </a:lnTo>
                  <a:lnTo>
                    <a:pt x="2865778" y="0"/>
                  </a:lnTo>
                  <a:lnTo>
                    <a:pt x="2913064" y="5446"/>
                  </a:lnTo>
                  <a:lnTo>
                    <a:pt x="2956471" y="20961"/>
                  </a:lnTo>
                  <a:lnTo>
                    <a:pt x="2994762" y="45305"/>
                  </a:lnTo>
                  <a:lnTo>
                    <a:pt x="3026699" y="77242"/>
                  </a:lnTo>
                  <a:lnTo>
                    <a:pt x="3051044" y="115533"/>
                  </a:lnTo>
                  <a:lnTo>
                    <a:pt x="3066558" y="158941"/>
                  </a:lnTo>
                  <a:lnTo>
                    <a:pt x="3072005" y="206227"/>
                  </a:lnTo>
                  <a:lnTo>
                    <a:pt x="3072006" y="1031111"/>
                  </a:lnTo>
                  <a:lnTo>
                    <a:pt x="3066558" y="1078397"/>
                  </a:lnTo>
                  <a:lnTo>
                    <a:pt x="3051044" y="1121805"/>
                  </a:lnTo>
                  <a:lnTo>
                    <a:pt x="3026699" y="1160096"/>
                  </a:lnTo>
                  <a:lnTo>
                    <a:pt x="2994763" y="1192033"/>
                  </a:lnTo>
                  <a:lnTo>
                    <a:pt x="2956472" y="1216377"/>
                  </a:lnTo>
                  <a:lnTo>
                    <a:pt x="2913064" y="1231892"/>
                  </a:lnTo>
                  <a:lnTo>
                    <a:pt x="2865778" y="1237338"/>
                  </a:lnTo>
                  <a:lnTo>
                    <a:pt x="206227" y="1237339"/>
                  </a:lnTo>
                  <a:lnTo>
                    <a:pt x="158941" y="1231892"/>
                  </a:lnTo>
                  <a:lnTo>
                    <a:pt x="115533" y="1216377"/>
                  </a:lnTo>
                  <a:lnTo>
                    <a:pt x="77242" y="1192033"/>
                  </a:lnTo>
                  <a:lnTo>
                    <a:pt x="45305" y="1160096"/>
                  </a:lnTo>
                  <a:lnTo>
                    <a:pt x="20961" y="1121805"/>
                  </a:lnTo>
                  <a:lnTo>
                    <a:pt x="5446" y="1078397"/>
                  </a:lnTo>
                  <a:lnTo>
                    <a:pt x="0" y="1031111"/>
                  </a:lnTo>
                  <a:lnTo>
                    <a:pt x="0" y="206227"/>
                  </a:lnTo>
                  <a:close/>
                </a:path>
              </a:pathLst>
            </a:custGeom>
            <a:ln w="9525">
              <a:solidFill>
                <a:srgbClr val="B6DCDF"/>
              </a:solidFill>
            </a:ln>
          </p:spPr>
          <p:txBody>
            <a:bodyPr wrap="square" lIns="0" tIns="0" rIns="0" bIns="0" rtlCol="0"/>
            <a:lstStyle/>
            <a:p/>
          </p:txBody>
        </p:sp>
      </p:grpSp>
      <p:sp>
        <p:nvSpPr>
          <p:cNvPr id="17" name="object 17"/>
          <p:cNvSpPr txBox="1">
            <a:spLocks noGrp="1"/>
          </p:cNvSpPr>
          <p:nvPr>
            <p:ph type="title"/>
          </p:nvPr>
        </p:nvSpPr>
        <p:spPr>
          <a:xfrm>
            <a:off x="3550754" y="1355907"/>
            <a:ext cx="2870200" cy="1049655"/>
          </a:xfrm>
          <a:prstGeom prst="rect">
            <a:avLst/>
          </a:prstGeom>
        </p:spPr>
        <p:txBody>
          <a:bodyPr vert="horz" wrap="square" lIns="0" tIns="97790" rIns="0" bIns="0" rtlCol="0">
            <a:spAutoFit/>
          </a:bodyPr>
          <a:lstStyle/>
          <a:p>
            <a:pPr marL="12700">
              <a:lnSpc>
                <a:spcPct val="100000"/>
              </a:lnSpc>
              <a:spcBef>
                <a:spcPts val="770"/>
              </a:spcBef>
            </a:pPr>
            <a:r>
              <a:rPr sz="2800" spc="-10">
                <a:solidFill>
                  <a:srgbClr val="000000"/>
                </a:solidFill>
              </a:rPr>
              <a:t>新医改的出台与实</a:t>
            </a:r>
            <a:endParaRPr sz="2800"/>
          </a:p>
          <a:p>
            <a:pPr marL="901065">
              <a:lnSpc>
                <a:spcPct val="100000"/>
              </a:lnSpc>
              <a:spcBef>
                <a:spcPts val="670"/>
              </a:spcBef>
            </a:pPr>
            <a:r>
              <a:rPr sz="2800" spc="-25">
                <a:solidFill>
                  <a:srgbClr val="000000"/>
                </a:solidFill>
              </a:rPr>
              <a:t>实施</a:t>
            </a:r>
            <a:endParaRPr sz="2800"/>
          </a:p>
        </p:txBody>
      </p:sp>
      <p:sp>
        <p:nvSpPr>
          <p:cNvPr id="18" name="object 18"/>
          <p:cNvSpPr txBox="1"/>
          <p:nvPr/>
        </p:nvSpPr>
        <p:spPr>
          <a:xfrm>
            <a:off x="367506" y="2720678"/>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latin typeface="Microsoft JhengHei"/>
                <a:cs typeface="Microsoft JhengHei"/>
              </a:rPr>
              <a:t>三大改变</a:t>
            </a:r>
            <a:endParaRPr sz="1400">
              <a:latin typeface="Microsoft JhengHei"/>
              <a:cs typeface="Microsoft JhengHei"/>
            </a:endParaRPr>
          </a:p>
        </p:txBody>
      </p:sp>
      <p:grpSp>
        <p:nvGrpSpPr>
          <p:cNvPr id="19" name="object 19"/>
          <p:cNvGrpSpPr/>
          <p:nvPr/>
        </p:nvGrpSpPr>
        <p:grpSpPr>
          <a:xfrm>
            <a:off x="1488681" y="3692524"/>
            <a:ext cx="1593850" cy="511175"/>
            <a:chOff x="1488681" y="3692524"/>
            <a:chExt cx="1593850" cy="511175"/>
          </a:xfrm>
        </p:grpSpPr>
        <p:sp>
          <p:nvSpPr>
            <p:cNvPr id="20" name="object 20"/>
            <p:cNvSpPr/>
            <p:nvPr/>
          </p:nvSpPr>
          <p:spPr>
            <a:xfrm>
              <a:off x="1498206" y="3702049"/>
              <a:ext cx="1574800" cy="492125"/>
            </a:xfrm>
            <a:custGeom>
              <a:rect l="l" t="t" r="r" b="b"/>
              <a:pathLst>
                <a:path w="1574800" h="492125">
                  <a:moveTo>
                    <a:pt x="1574324" y="245874"/>
                  </a:moveTo>
                  <a:lnTo>
                    <a:pt x="0" y="245874"/>
                  </a:lnTo>
                  <a:lnTo>
                    <a:pt x="3217" y="223493"/>
                  </a:lnTo>
                  <a:lnTo>
                    <a:pt x="28119" y="180510"/>
                  </a:lnTo>
                  <a:lnTo>
                    <a:pt x="75791" y="140473"/>
                  </a:lnTo>
                  <a:lnTo>
                    <a:pt x="144012" y="104076"/>
                  </a:lnTo>
                  <a:lnTo>
                    <a:pt x="185132" y="87460"/>
                  </a:lnTo>
                  <a:lnTo>
                    <a:pt x="230556" y="72014"/>
                  </a:lnTo>
                  <a:lnTo>
                    <a:pt x="280006" y="57826"/>
                  </a:lnTo>
                  <a:lnTo>
                    <a:pt x="333203" y="44982"/>
                  </a:lnTo>
                  <a:lnTo>
                    <a:pt x="389869" y="33568"/>
                  </a:lnTo>
                  <a:lnTo>
                    <a:pt x="449727" y="23673"/>
                  </a:lnTo>
                  <a:lnTo>
                    <a:pt x="512500" y="15382"/>
                  </a:lnTo>
                  <a:lnTo>
                    <a:pt x="577909" y="8782"/>
                  </a:lnTo>
                  <a:lnTo>
                    <a:pt x="645678" y="3961"/>
                  </a:lnTo>
                  <a:lnTo>
                    <a:pt x="715542" y="1004"/>
                  </a:lnTo>
                  <a:lnTo>
                    <a:pt x="787162" y="0"/>
                  </a:lnTo>
                  <a:lnTo>
                    <a:pt x="858818" y="1005"/>
                  </a:lnTo>
                  <a:lnTo>
                    <a:pt x="928660" y="3961"/>
                  </a:lnTo>
                  <a:lnTo>
                    <a:pt x="996424" y="8783"/>
                  </a:lnTo>
                  <a:lnTo>
                    <a:pt x="1061831" y="15382"/>
                  </a:lnTo>
                  <a:lnTo>
                    <a:pt x="1124602" y="23673"/>
                  </a:lnTo>
                  <a:lnTo>
                    <a:pt x="1184460" y="33569"/>
                  </a:lnTo>
                  <a:lnTo>
                    <a:pt x="1241126" y="44982"/>
                  </a:lnTo>
                  <a:lnTo>
                    <a:pt x="1294322" y="57826"/>
                  </a:lnTo>
                  <a:lnTo>
                    <a:pt x="1343771" y="72015"/>
                  </a:lnTo>
                  <a:lnTo>
                    <a:pt x="1389195" y="87460"/>
                  </a:lnTo>
                  <a:lnTo>
                    <a:pt x="1430315" y="104077"/>
                  </a:lnTo>
                  <a:lnTo>
                    <a:pt x="1466854" y="121777"/>
                  </a:lnTo>
                  <a:lnTo>
                    <a:pt x="1525078" y="160080"/>
                  </a:lnTo>
                  <a:lnTo>
                    <a:pt x="1561642" y="201678"/>
                  </a:lnTo>
                  <a:lnTo>
                    <a:pt x="1571108" y="223494"/>
                  </a:lnTo>
                  <a:lnTo>
                    <a:pt x="1574324" y="245874"/>
                  </a:lnTo>
                  <a:close/>
                </a:path>
                <a:path w="1574800" h="492125">
                  <a:moveTo>
                    <a:pt x="787162" y="491747"/>
                  </a:moveTo>
                  <a:lnTo>
                    <a:pt x="715515" y="490742"/>
                  </a:lnTo>
                  <a:lnTo>
                    <a:pt x="645669" y="487785"/>
                  </a:lnTo>
                  <a:lnTo>
                    <a:pt x="577903" y="482964"/>
                  </a:lnTo>
                  <a:lnTo>
                    <a:pt x="512496" y="476364"/>
                  </a:lnTo>
                  <a:lnTo>
                    <a:pt x="449724" y="468073"/>
                  </a:lnTo>
                  <a:lnTo>
                    <a:pt x="389866" y="458178"/>
                  </a:lnTo>
                  <a:lnTo>
                    <a:pt x="333200" y="446764"/>
                  </a:lnTo>
                  <a:lnTo>
                    <a:pt x="280003" y="433920"/>
                  </a:lnTo>
                  <a:lnTo>
                    <a:pt x="230554" y="419732"/>
                  </a:lnTo>
                  <a:lnTo>
                    <a:pt x="185130" y="404286"/>
                  </a:lnTo>
                  <a:lnTo>
                    <a:pt x="144010" y="387670"/>
                  </a:lnTo>
                  <a:lnTo>
                    <a:pt x="107470" y="369970"/>
                  </a:lnTo>
                  <a:lnTo>
                    <a:pt x="49246" y="331666"/>
                  </a:lnTo>
                  <a:lnTo>
                    <a:pt x="12682" y="290069"/>
                  </a:lnTo>
                  <a:lnTo>
                    <a:pt x="0" y="245873"/>
                  </a:lnTo>
                  <a:lnTo>
                    <a:pt x="1574324" y="245874"/>
                  </a:lnTo>
                  <a:lnTo>
                    <a:pt x="1561642" y="290069"/>
                  </a:lnTo>
                  <a:lnTo>
                    <a:pt x="1525077" y="331666"/>
                  </a:lnTo>
                  <a:lnTo>
                    <a:pt x="1466853" y="369970"/>
                  </a:lnTo>
                  <a:lnTo>
                    <a:pt x="1430314" y="387670"/>
                  </a:lnTo>
                  <a:lnTo>
                    <a:pt x="1389194" y="404286"/>
                  </a:lnTo>
                  <a:lnTo>
                    <a:pt x="1343770" y="419732"/>
                  </a:lnTo>
                  <a:lnTo>
                    <a:pt x="1294321" y="433920"/>
                  </a:lnTo>
                  <a:lnTo>
                    <a:pt x="1241124" y="446764"/>
                  </a:lnTo>
                  <a:lnTo>
                    <a:pt x="1184458" y="458178"/>
                  </a:lnTo>
                  <a:lnTo>
                    <a:pt x="1124600" y="468073"/>
                  </a:lnTo>
                  <a:lnTo>
                    <a:pt x="1061828" y="476364"/>
                  </a:lnTo>
                  <a:lnTo>
                    <a:pt x="996421" y="482964"/>
                  </a:lnTo>
                  <a:lnTo>
                    <a:pt x="928655" y="487785"/>
                  </a:lnTo>
                  <a:lnTo>
                    <a:pt x="858810" y="490742"/>
                  </a:lnTo>
                  <a:lnTo>
                    <a:pt x="787162" y="491747"/>
                  </a:lnTo>
                  <a:close/>
                </a:path>
              </a:pathLst>
            </a:custGeom>
            <a:solidFill>
              <a:srgbClr val="FFFFFF"/>
            </a:solidFill>
          </p:spPr>
          <p:txBody>
            <a:bodyPr wrap="square" lIns="0" tIns="0" rIns="0" bIns="0" rtlCol="0"/>
            <a:lstStyle/>
            <a:p/>
          </p:txBody>
        </p:sp>
        <p:sp>
          <p:nvSpPr>
            <p:cNvPr id="21" name="object 21"/>
            <p:cNvSpPr/>
            <p:nvPr/>
          </p:nvSpPr>
          <p:spPr>
            <a:xfrm>
              <a:off x="1498206" y="3702049"/>
              <a:ext cx="1574800" cy="492125"/>
            </a:xfrm>
            <a:custGeom>
              <a:rect l="l" t="t" r="r" b="b"/>
              <a:pathLst>
                <a:path w="1574800" h="492125">
                  <a:moveTo>
                    <a:pt x="0" y="245874"/>
                  </a:moveTo>
                  <a:lnTo>
                    <a:pt x="12682" y="201678"/>
                  </a:lnTo>
                  <a:lnTo>
                    <a:pt x="49247" y="160080"/>
                  </a:lnTo>
                  <a:lnTo>
                    <a:pt x="107471" y="121777"/>
                  </a:lnTo>
                  <a:lnTo>
                    <a:pt x="144010" y="104077"/>
                  </a:lnTo>
                  <a:lnTo>
                    <a:pt x="185131" y="87460"/>
                  </a:lnTo>
                  <a:lnTo>
                    <a:pt x="230554" y="72015"/>
                  </a:lnTo>
                  <a:lnTo>
                    <a:pt x="280003" y="57826"/>
                  </a:lnTo>
                  <a:lnTo>
                    <a:pt x="333200" y="44982"/>
                  </a:lnTo>
                  <a:lnTo>
                    <a:pt x="389866" y="33569"/>
                  </a:lnTo>
                  <a:lnTo>
                    <a:pt x="449724" y="23673"/>
                  </a:lnTo>
                  <a:lnTo>
                    <a:pt x="512496" y="15382"/>
                  </a:lnTo>
                  <a:lnTo>
                    <a:pt x="577903" y="8783"/>
                  </a:lnTo>
                  <a:lnTo>
                    <a:pt x="645669" y="3961"/>
                  </a:lnTo>
                  <a:lnTo>
                    <a:pt x="715514" y="1005"/>
                  </a:lnTo>
                  <a:lnTo>
                    <a:pt x="787162" y="0"/>
                  </a:lnTo>
                  <a:lnTo>
                    <a:pt x="858809" y="1004"/>
                  </a:lnTo>
                  <a:lnTo>
                    <a:pt x="928655" y="3961"/>
                  </a:lnTo>
                  <a:lnTo>
                    <a:pt x="996420" y="8782"/>
                  </a:lnTo>
                  <a:lnTo>
                    <a:pt x="1061828" y="15382"/>
                  </a:lnTo>
                  <a:lnTo>
                    <a:pt x="1124599" y="23673"/>
                  </a:lnTo>
                  <a:lnTo>
                    <a:pt x="1184457" y="33568"/>
                  </a:lnTo>
                  <a:lnTo>
                    <a:pt x="1241124" y="44982"/>
                  </a:lnTo>
                  <a:lnTo>
                    <a:pt x="1294320" y="57826"/>
                  </a:lnTo>
                  <a:lnTo>
                    <a:pt x="1343769" y="72014"/>
                  </a:lnTo>
                  <a:lnTo>
                    <a:pt x="1389193" y="87460"/>
                  </a:lnTo>
                  <a:lnTo>
                    <a:pt x="1430314" y="104076"/>
                  </a:lnTo>
                  <a:lnTo>
                    <a:pt x="1466853" y="121776"/>
                  </a:lnTo>
                  <a:lnTo>
                    <a:pt x="1525077" y="160080"/>
                  </a:lnTo>
                  <a:lnTo>
                    <a:pt x="1561642" y="201677"/>
                  </a:lnTo>
                  <a:lnTo>
                    <a:pt x="1574324" y="245873"/>
                  </a:lnTo>
                  <a:lnTo>
                    <a:pt x="1571108" y="268252"/>
                  </a:lnTo>
                  <a:lnTo>
                    <a:pt x="1561642" y="290069"/>
                  </a:lnTo>
                  <a:lnTo>
                    <a:pt x="1525078" y="331666"/>
                  </a:lnTo>
                  <a:lnTo>
                    <a:pt x="1466854" y="369970"/>
                  </a:lnTo>
                  <a:lnTo>
                    <a:pt x="1430314" y="387670"/>
                  </a:lnTo>
                  <a:lnTo>
                    <a:pt x="1389194" y="404286"/>
                  </a:lnTo>
                  <a:lnTo>
                    <a:pt x="1343770" y="419732"/>
                  </a:lnTo>
                  <a:lnTo>
                    <a:pt x="1294321" y="433920"/>
                  </a:lnTo>
                  <a:lnTo>
                    <a:pt x="1241124" y="446764"/>
                  </a:lnTo>
                  <a:lnTo>
                    <a:pt x="1184458" y="458178"/>
                  </a:lnTo>
                  <a:lnTo>
                    <a:pt x="1124600" y="468073"/>
                  </a:lnTo>
                  <a:lnTo>
                    <a:pt x="1061828" y="476364"/>
                  </a:lnTo>
                  <a:lnTo>
                    <a:pt x="996421" y="482964"/>
                  </a:lnTo>
                  <a:lnTo>
                    <a:pt x="928655" y="487785"/>
                  </a:lnTo>
                  <a:lnTo>
                    <a:pt x="858810" y="490742"/>
                  </a:lnTo>
                  <a:lnTo>
                    <a:pt x="787162" y="491747"/>
                  </a:lnTo>
                  <a:lnTo>
                    <a:pt x="715515" y="490742"/>
                  </a:lnTo>
                  <a:lnTo>
                    <a:pt x="645669" y="487785"/>
                  </a:lnTo>
                  <a:lnTo>
                    <a:pt x="577903" y="482964"/>
                  </a:lnTo>
                  <a:lnTo>
                    <a:pt x="512496" y="476364"/>
                  </a:lnTo>
                  <a:lnTo>
                    <a:pt x="449724" y="468073"/>
                  </a:lnTo>
                  <a:lnTo>
                    <a:pt x="389866" y="458178"/>
                  </a:lnTo>
                  <a:lnTo>
                    <a:pt x="333200" y="446764"/>
                  </a:lnTo>
                  <a:lnTo>
                    <a:pt x="280004" y="433920"/>
                  </a:lnTo>
                  <a:lnTo>
                    <a:pt x="230554" y="419732"/>
                  </a:lnTo>
                  <a:lnTo>
                    <a:pt x="185131" y="404286"/>
                  </a:lnTo>
                  <a:lnTo>
                    <a:pt x="144010" y="387670"/>
                  </a:lnTo>
                  <a:lnTo>
                    <a:pt x="107470" y="369970"/>
                  </a:lnTo>
                  <a:lnTo>
                    <a:pt x="49247" y="331666"/>
                  </a:lnTo>
                  <a:lnTo>
                    <a:pt x="12682" y="290069"/>
                  </a:lnTo>
                  <a:lnTo>
                    <a:pt x="0" y="245873"/>
                  </a:lnTo>
                  <a:close/>
                </a:path>
              </a:pathLst>
            </a:custGeom>
            <a:ln w="19050">
              <a:solidFill>
                <a:srgbClr val="000000"/>
              </a:solidFill>
            </a:ln>
          </p:spPr>
          <p:txBody>
            <a:bodyPr wrap="square" lIns="0" tIns="0" rIns="0" bIns="0" rtlCol="0"/>
            <a:lstStyle/>
            <a:p/>
          </p:txBody>
        </p:sp>
      </p:grpSp>
      <p:sp>
        <p:nvSpPr>
          <p:cNvPr id="22" name="object 22"/>
          <p:cNvSpPr txBox="1"/>
          <p:nvPr/>
        </p:nvSpPr>
        <p:spPr>
          <a:xfrm>
            <a:off x="1917069" y="3845204"/>
            <a:ext cx="736600" cy="238760"/>
          </a:xfrm>
          <a:prstGeom prst="rect">
            <a:avLst/>
          </a:prstGeom>
        </p:spPr>
        <p:txBody>
          <a:bodyPr vert="horz" wrap="square" lIns="0" tIns="12700" rIns="0" bIns="0" rtlCol="0">
            <a:spAutoFit/>
          </a:bodyPr>
          <a:lstStyle/>
          <a:p>
            <a:pPr marL="12700">
              <a:lnSpc>
                <a:spcPct val="100000"/>
              </a:lnSpc>
              <a:spcBef>
                <a:spcPts val="100"/>
              </a:spcBef>
            </a:pPr>
            <a:r>
              <a:rPr sz="1400" spc="-15">
                <a:latin typeface="黑体"/>
                <a:cs typeface="黑体"/>
              </a:rPr>
              <a:t>市场扩容</a:t>
            </a:r>
            <a:endParaRPr sz="1400">
              <a:latin typeface="黑体"/>
              <a:cs typeface="黑体"/>
            </a:endParaRPr>
          </a:p>
        </p:txBody>
      </p:sp>
      <p:grpSp>
        <p:nvGrpSpPr>
          <p:cNvPr id="23" name="object 23"/>
          <p:cNvGrpSpPr/>
          <p:nvPr/>
        </p:nvGrpSpPr>
        <p:grpSpPr>
          <a:xfrm>
            <a:off x="3988993" y="3692524"/>
            <a:ext cx="1593850" cy="511175"/>
            <a:chOff x="3988993" y="3692524"/>
            <a:chExt cx="1593850" cy="511175"/>
          </a:xfrm>
        </p:grpSpPr>
        <p:sp>
          <p:nvSpPr>
            <p:cNvPr id="24" name="object 24"/>
            <p:cNvSpPr/>
            <p:nvPr/>
          </p:nvSpPr>
          <p:spPr>
            <a:xfrm>
              <a:off x="3998518" y="3702049"/>
              <a:ext cx="1574800" cy="492125"/>
            </a:xfrm>
            <a:custGeom>
              <a:rect l="l" t="t" r="r" b="b"/>
              <a:pathLst>
                <a:path w="1574800" h="492125">
                  <a:moveTo>
                    <a:pt x="1574325" y="245874"/>
                  </a:moveTo>
                  <a:lnTo>
                    <a:pt x="0" y="245874"/>
                  </a:lnTo>
                  <a:lnTo>
                    <a:pt x="3217" y="223493"/>
                  </a:lnTo>
                  <a:lnTo>
                    <a:pt x="28119" y="180510"/>
                  </a:lnTo>
                  <a:lnTo>
                    <a:pt x="75792" y="140473"/>
                  </a:lnTo>
                  <a:lnTo>
                    <a:pt x="144012" y="104076"/>
                  </a:lnTo>
                  <a:lnTo>
                    <a:pt x="185132" y="87460"/>
                  </a:lnTo>
                  <a:lnTo>
                    <a:pt x="230556" y="72014"/>
                  </a:lnTo>
                  <a:lnTo>
                    <a:pt x="280006" y="57826"/>
                  </a:lnTo>
                  <a:lnTo>
                    <a:pt x="333203" y="44982"/>
                  </a:lnTo>
                  <a:lnTo>
                    <a:pt x="389869" y="33568"/>
                  </a:lnTo>
                  <a:lnTo>
                    <a:pt x="449728" y="23673"/>
                  </a:lnTo>
                  <a:lnTo>
                    <a:pt x="512500" y="15382"/>
                  </a:lnTo>
                  <a:lnTo>
                    <a:pt x="577909" y="8782"/>
                  </a:lnTo>
                  <a:lnTo>
                    <a:pt x="645678" y="3961"/>
                  </a:lnTo>
                  <a:lnTo>
                    <a:pt x="715542" y="1004"/>
                  </a:lnTo>
                  <a:lnTo>
                    <a:pt x="787162" y="0"/>
                  </a:lnTo>
                  <a:lnTo>
                    <a:pt x="858819" y="1005"/>
                  </a:lnTo>
                  <a:lnTo>
                    <a:pt x="928661" y="3961"/>
                  </a:lnTo>
                  <a:lnTo>
                    <a:pt x="996425" y="8783"/>
                  </a:lnTo>
                  <a:lnTo>
                    <a:pt x="1061831" y="15382"/>
                  </a:lnTo>
                  <a:lnTo>
                    <a:pt x="1124602" y="23673"/>
                  </a:lnTo>
                  <a:lnTo>
                    <a:pt x="1184460" y="33569"/>
                  </a:lnTo>
                  <a:lnTo>
                    <a:pt x="1241126" y="44982"/>
                  </a:lnTo>
                  <a:lnTo>
                    <a:pt x="1294322" y="57826"/>
                  </a:lnTo>
                  <a:lnTo>
                    <a:pt x="1343771" y="72015"/>
                  </a:lnTo>
                  <a:lnTo>
                    <a:pt x="1389195" y="87460"/>
                  </a:lnTo>
                  <a:lnTo>
                    <a:pt x="1430315" y="104077"/>
                  </a:lnTo>
                  <a:lnTo>
                    <a:pt x="1466855" y="121777"/>
                  </a:lnTo>
                  <a:lnTo>
                    <a:pt x="1525078" y="160080"/>
                  </a:lnTo>
                  <a:lnTo>
                    <a:pt x="1561643" y="201678"/>
                  </a:lnTo>
                  <a:lnTo>
                    <a:pt x="1571108" y="223494"/>
                  </a:lnTo>
                  <a:lnTo>
                    <a:pt x="1574325" y="245874"/>
                  </a:lnTo>
                  <a:close/>
                </a:path>
                <a:path w="1574800" h="492125">
                  <a:moveTo>
                    <a:pt x="787162" y="491747"/>
                  </a:moveTo>
                  <a:lnTo>
                    <a:pt x="715515" y="490742"/>
                  </a:lnTo>
                  <a:lnTo>
                    <a:pt x="645669" y="487785"/>
                  </a:lnTo>
                  <a:lnTo>
                    <a:pt x="577904" y="482964"/>
                  </a:lnTo>
                  <a:lnTo>
                    <a:pt x="512496" y="476364"/>
                  </a:lnTo>
                  <a:lnTo>
                    <a:pt x="449724" y="468073"/>
                  </a:lnTo>
                  <a:lnTo>
                    <a:pt x="389867" y="458178"/>
                  </a:lnTo>
                  <a:lnTo>
                    <a:pt x="333200" y="446764"/>
                  </a:lnTo>
                  <a:lnTo>
                    <a:pt x="280004" y="433920"/>
                  </a:lnTo>
                  <a:lnTo>
                    <a:pt x="230554" y="419732"/>
                  </a:lnTo>
                  <a:lnTo>
                    <a:pt x="185131" y="404286"/>
                  </a:lnTo>
                  <a:lnTo>
                    <a:pt x="144010" y="387670"/>
                  </a:lnTo>
                  <a:lnTo>
                    <a:pt x="107470" y="369970"/>
                  </a:lnTo>
                  <a:lnTo>
                    <a:pt x="49246" y="331666"/>
                  </a:lnTo>
                  <a:lnTo>
                    <a:pt x="12682" y="290069"/>
                  </a:lnTo>
                  <a:lnTo>
                    <a:pt x="0" y="245873"/>
                  </a:lnTo>
                  <a:lnTo>
                    <a:pt x="1574325" y="245874"/>
                  </a:lnTo>
                  <a:lnTo>
                    <a:pt x="1561642" y="290069"/>
                  </a:lnTo>
                  <a:lnTo>
                    <a:pt x="1525078" y="331666"/>
                  </a:lnTo>
                  <a:lnTo>
                    <a:pt x="1466854" y="369970"/>
                  </a:lnTo>
                  <a:lnTo>
                    <a:pt x="1430314" y="387670"/>
                  </a:lnTo>
                  <a:lnTo>
                    <a:pt x="1389194" y="404286"/>
                  </a:lnTo>
                  <a:lnTo>
                    <a:pt x="1343770" y="419732"/>
                  </a:lnTo>
                  <a:lnTo>
                    <a:pt x="1294321" y="433920"/>
                  </a:lnTo>
                  <a:lnTo>
                    <a:pt x="1241124" y="446764"/>
                  </a:lnTo>
                  <a:lnTo>
                    <a:pt x="1184458" y="458178"/>
                  </a:lnTo>
                  <a:lnTo>
                    <a:pt x="1124600" y="468073"/>
                  </a:lnTo>
                  <a:lnTo>
                    <a:pt x="1061829" y="476364"/>
                  </a:lnTo>
                  <a:lnTo>
                    <a:pt x="996421" y="482964"/>
                  </a:lnTo>
                  <a:lnTo>
                    <a:pt x="928656" y="487785"/>
                  </a:lnTo>
                  <a:lnTo>
                    <a:pt x="858810" y="490742"/>
                  </a:lnTo>
                  <a:lnTo>
                    <a:pt x="787162" y="491747"/>
                  </a:lnTo>
                  <a:close/>
                </a:path>
              </a:pathLst>
            </a:custGeom>
            <a:solidFill>
              <a:srgbClr val="FFFFFF"/>
            </a:solidFill>
          </p:spPr>
          <p:txBody>
            <a:bodyPr wrap="square" lIns="0" tIns="0" rIns="0" bIns="0" rtlCol="0"/>
            <a:lstStyle/>
            <a:p/>
          </p:txBody>
        </p:sp>
        <p:sp>
          <p:nvSpPr>
            <p:cNvPr id="25" name="object 25"/>
            <p:cNvSpPr/>
            <p:nvPr/>
          </p:nvSpPr>
          <p:spPr>
            <a:xfrm>
              <a:off x="3998518" y="3702049"/>
              <a:ext cx="1574800" cy="492125"/>
            </a:xfrm>
            <a:custGeom>
              <a:rect l="l" t="t" r="r" b="b"/>
              <a:pathLst>
                <a:path w="1574800" h="492125">
                  <a:moveTo>
                    <a:pt x="0" y="245874"/>
                  </a:moveTo>
                  <a:lnTo>
                    <a:pt x="12682" y="201678"/>
                  </a:lnTo>
                  <a:lnTo>
                    <a:pt x="49247" y="160080"/>
                  </a:lnTo>
                  <a:lnTo>
                    <a:pt x="107471" y="121777"/>
                  </a:lnTo>
                  <a:lnTo>
                    <a:pt x="144010" y="104077"/>
                  </a:lnTo>
                  <a:lnTo>
                    <a:pt x="185131" y="87460"/>
                  </a:lnTo>
                  <a:lnTo>
                    <a:pt x="230554" y="72015"/>
                  </a:lnTo>
                  <a:lnTo>
                    <a:pt x="280004" y="57826"/>
                  </a:lnTo>
                  <a:lnTo>
                    <a:pt x="333200" y="44982"/>
                  </a:lnTo>
                  <a:lnTo>
                    <a:pt x="389866" y="33569"/>
                  </a:lnTo>
                  <a:lnTo>
                    <a:pt x="449724" y="23673"/>
                  </a:lnTo>
                  <a:lnTo>
                    <a:pt x="512496" y="15382"/>
                  </a:lnTo>
                  <a:lnTo>
                    <a:pt x="577903" y="8783"/>
                  </a:lnTo>
                  <a:lnTo>
                    <a:pt x="645669" y="3961"/>
                  </a:lnTo>
                  <a:lnTo>
                    <a:pt x="715514" y="1005"/>
                  </a:lnTo>
                  <a:lnTo>
                    <a:pt x="787162" y="0"/>
                  </a:lnTo>
                  <a:lnTo>
                    <a:pt x="858809" y="1004"/>
                  </a:lnTo>
                  <a:lnTo>
                    <a:pt x="928655" y="3961"/>
                  </a:lnTo>
                  <a:lnTo>
                    <a:pt x="996421" y="8782"/>
                  </a:lnTo>
                  <a:lnTo>
                    <a:pt x="1061828" y="15382"/>
                  </a:lnTo>
                  <a:lnTo>
                    <a:pt x="1124600" y="23673"/>
                  </a:lnTo>
                  <a:lnTo>
                    <a:pt x="1184458" y="33568"/>
                  </a:lnTo>
                  <a:lnTo>
                    <a:pt x="1241124" y="44982"/>
                  </a:lnTo>
                  <a:lnTo>
                    <a:pt x="1294320" y="57826"/>
                  </a:lnTo>
                  <a:lnTo>
                    <a:pt x="1343770" y="72014"/>
                  </a:lnTo>
                  <a:lnTo>
                    <a:pt x="1389194" y="87460"/>
                  </a:lnTo>
                  <a:lnTo>
                    <a:pt x="1430314" y="104076"/>
                  </a:lnTo>
                  <a:lnTo>
                    <a:pt x="1466854" y="121776"/>
                  </a:lnTo>
                  <a:lnTo>
                    <a:pt x="1525078" y="160080"/>
                  </a:lnTo>
                  <a:lnTo>
                    <a:pt x="1561642" y="201677"/>
                  </a:lnTo>
                  <a:lnTo>
                    <a:pt x="1574325" y="245873"/>
                  </a:lnTo>
                  <a:lnTo>
                    <a:pt x="1571108" y="268252"/>
                  </a:lnTo>
                  <a:lnTo>
                    <a:pt x="1561642" y="290069"/>
                  </a:lnTo>
                  <a:lnTo>
                    <a:pt x="1525078" y="331666"/>
                  </a:lnTo>
                  <a:lnTo>
                    <a:pt x="1466854" y="369970"/>
                  </a:lnTo>
                  <a:lnTo>
                    <a:pt x="1430315" y="387670"/>
                  </a:lnTo>
                  <a:lnTo>
                    <a:pt x="1389194" y="404286"/>
                  </a:lnTo>
                  <a:lnTo>
                    <a:pt x="1343770" y="419732"/>
                  </a:lnTo>
                  <a:lnTo>
                    <a:pt x="1294321" y="433920"/>
                  </a:lnTo>
                  <a:lnTo>
                    <a:pt x="1241124" y="446764"/>
                  </a:lnTo>
                  <a:lnTo>
                    <a:pt x="1184458" y="458178"/>
                  </a:lnTo>
                  <a:lnTo>
                    <a:pt x="1124600" y="468073"/>
                  </a:lnTo>
                  <a:lnTo>
                    <a:pt x="1061829" y="476364"/>
                  </a:lnTo>
                  <a:lnTo>
                    <a:pt x="996421" y="482964"/>
                  </a:lnTo>
                  <a:lnTo>
                    <a:pt x="928656" y="487785"/>
                  </a:lnTo>
                  <a:lnTo>
                    <a:pt x="858810" y="490742"/>
                  </a:lnTo>
                  <a:lnTo>
                    <a:pt x="787162" y="491747"/>
                  </a:lnTo>
                  <a:lnTo>
                    <a:pt x="715515" y="490742"/>
                  </a:lnTo>
                  <a:lnTo>
                    <a:pt x="645669" y="487785"/>
                  </a:lnTo>
                  <a:lnTo>
                    <a:pt x="577904" y="482964"/>
                  </a:lnTo>
                  <a:lnTo>
                    <a:pt x="512496" y="476364"/>
                  </a:lnTo>
                  <a:lnTo>
                    <a:pt x="449725" y="468073"/>
                  </a:lnTo>
                  <a:lnTo>
                    <a:pt x="389867" y="458178"/>
                  </a:lnTo>
                  <a:lnTo>
                    <a:pt x="333200" y="446764"/>
                  </a:lnTo>
                  <a:lnTo>
                    <a:pt x="280004" y="433920"/>
                  </a:lnTo>
                  <a:lnTo>
                    <a:pt x="230555" y="419732"/>
                  </a:lnTo>
                  <a:lnTo>
                    <a:pt x="185131" y="404286"/>
                  </a:lnTo>
                  <a:lnTo>
                    <a:pt x="144010" y="387670"/>
                  </a:lnTo>
                  <a:lnTo>
                    <a:pt x="107471" y="369970"/>
                  </a:lnTo>
                  <a:lnTo>
                    <a:pt x="49247" y="331666"/>
                  </a:lnTo>
                  <a:lnTo>
                    <a:pt x="12682" y="290069"/>
                  </a:lnTo>
                  <a:lnTo>
                    <a:pt x="0" y="245873"/>
                  </a:lnTo>
                  <a:close/>
                </a:path>
              </a:pathLst>
            </a:custGeom>
            <a:ln w="19050">
              <a:solidFill>
                <a:srgbClr val="000000"/>
              </a:solidFill>
            </a:ln>
          </p:spPr>
          <p:txBody>
            <a:bodyPr wrap="square" lIns="0" tIns="0" rIns="0" bIns="0" rtlCol="0"/>
            <a:lstStyle/>
            <a:p/>
          </p:txBody>
        </p:sp>
      </p:grpSp>
      <p:sp>
        <p:nvSpPr>
          <p:cNvPr id="26" name="object 26"/>
          <p:cNvSpPr txBox="1"/>
          <p:nvPr/>
        </p:nvSpPr>
        <p:spPr>
          <a:xfrm>
            <a:off x="4417382" y="3845204"/>
            <a:ext cx="736600" cy="238760"/>
          </a:xfrm>
          <a:prstGeom prst="rect">
            <a:avLst/>
          </a:prstGeom>
        </p:spPr>
        <p:txBody>
          <a:bodyPr vert="horz" wrap="square" lIns="0" tIns="12700" rIns="0" bIns="0" rtlCol="0">
            <a:spAutoFit/>
          </a:bodyPr>
          <a:lstStyle/>
          <a:p>
            <a:pPr marL="12700">
              <a:lnSpc>
                <a:spcPct val="100000"/>
              </a:lnSpc>
              <a:spcBef>
                <a:spcPts val="100"/>
              </a:spcBef>
            </a:pPr>
            <a:r>
              <a:rPr sz="1400" spc="-15">
                <a:latin typeface="黑体"/>
                <a:cs typeface="黑体"/>
              </a:rPr>
              <a:t>行业洗牌</a:t>
            </a:r>
            <a:endParaRPr sz="1400">
              <a:latin typeface="黑体"/>
              <a:cs typeface="黑体"/>
            </a:endParaRPr>
          </a:p>
        </p:txBody>
      </p:sp>
      <p:grpSp>
        <p:nvGrpSpPr>
          <p:cNvPr id="27" name="object 27"/>
          <p:cNvGrpSpPr/>
          <p:nvPr/>
        </p:nvGrpSpPr>
        <p:grpSpPr>
          <a:xfrm>
            <a:off x="6489305" y="3692524"/>
            <a:ext cx="1593850" cy="511175"/>
            <a:chOff x="6489305" y="3692524"/>
            <a:chExt cx="1593850" cy="511175"/>
          </a:xfrm>
        </p:grpSpPr>
        <p:sp>
          <p:nvSpPr>
            <p:cNvPr id="28" name="object 28"/>
            <p:cNvSpPr/>
            <p:nvPr/>
          </p:nvSpPr>
          <p:spPr>
            <a:xfrm>
              <a:off x="6498830" y="3702049"/>
              <a:ext cx="1574800" cy="492125"/>
            </a:xfrm>
            <a:custGeom>
              <a:rect l="l" t="t" r="r" b="b"/>
              <a:pathLst>
                <a:path w="1574800" h="492125">
                  <a:moveTo>
                    <a:pt x="1574325" y="245874"/>
                  </a:moveTo>
                  <a:lnTo>
                    <a:pt x="1" y="245874"/>
                  </a:lnTo>
                  <a:lnTo>
                    <a:pt x="3218" y="223493"/>
                  </a:lnTo>
                  <a:lnTo>
                    <a:pt x="28120" y="180510"/>
                  </a:lnTo>
                  <a:lnTo>
                    <a:pt x="75792" y="140473"/>
                  </a:lnTo>
                  <a:lnTo>
                    <a:pt x="144013" y="104076"/>
                  </a:lnTo>
                  <a:lnTo>
                    <a:pt x="185133" y="87460"/>
                  </a:lnTo>
                  <a:lnTo>
                    <a:pt x="230557" y="72014"/>
                  </a:lnTo>
                  <a:lnTo>
                    <a:pt x="280007" y="57826"/>
                  </a:lnTo>
                  <a:lnTo>
                    <a:pt x="333204" y="44982"/>
                  </a:lnTo>
                  <a:lnTo>
                    <a:pt x="389870" y="33568"/>
                  </a:lnTo>
                  <a:lnTo>
                    <a:pt x="449728" y="23673"/>
                  </a:lnTo>
                  <a:lnTo>
                    <a:pt x="512501" y="15382"/>
                  </a:lnTo>
                  <a:lnTo>
                    <a:pt x="577910" y="8782"/>
                  </a:lnTo>
                  <a:lnTo>
                    <a:pt x="645679" y="3961"/>
                  </a:lnTo>
                  <a:lnTo>
                    <a:pt x="715543" y="1004"/>
                  </a:lnTo>
                  <a:lnTo>
                    <a:pt x="787163" y="0"/>
                  </a:lnTo>
                  <a:lnTo>
                    <a:pt x="858819" y="1005"/>
                  </a:lnTo>
                  <a:lnTo>
                    <a:pt x="928661" y="3961"/>
                  </a:lnTo>
                  <a:lnTo>
                    <a:pt x="996425" y="8783"/>
                  </a:lnTo>
                  <a:lnTo>
                    <a:pt x="1061832" y="15382"/>
                  </a:lnTo>
                  <a:lnTo>
                    <a:pt x="1124603" y="23673"/>
                  </a:lnTo>
                  <a:lnTo>
                    <a:pt x="1184461" y="33569"/>
                  </a:lnTo>
                  <a:lnTo>
                    <a:pt x="1241127" y="44982"/>
                  </a:lnTo>
                  <a:lnTo>
                    <a:pt x="1294323" y="57826"/>
                  </a:lnTo>
                  <a:lnTo>
                    <a:pt x="1343772" y="72015"/>
                  </a:lnTo>
                  <a:lnTo>
                    <a:pt x="1389196" y="87460"/>
                  </a:lnTo>
                  <a:lnTo>
                    <a:pt x="1430316" y="104077"/>
                  </a:lnTo>
                  <a:lnTo>
                    <a:pt x="1466855" y="121777"/>
                  </a:lnTo>
                  <a:lnTo>
                    <a:pt x="1525079" y="160080"/>
                  </a:lnTo>
                  <a:lnTo>
                    <a:pt x="1561643" y="201678"/>
                  </a:lnTo>
                  <a:lnTo>
                    <a:pt x="1571108" y="223494"/>
                  </a:lnTo>
                  <a:lnTo>
                    <a:pt x="1574325" y="245874"/>
                  </a:lnTo>
                  <a:close/>
                </a:path>
                <a:path w="1574800" h="492125">
                  <a:moveTo>
                    <a:pt x="787162" y="491747"/>
                  </a:moveTo>
                  <a:lnTo>
                    <a:pt x="715514" y="490742"/>
                  </a:lnTo>
                  <a:lnTo>
                    <a:pt x="645669" y="487785"/>
                  </a:lnTo>
                  <a:lnTo>
                    <a:pt x="577903" y="482964"/>
                  </a:lnTo>
                  <a:lnTo>
                    <a:pt x="512496" y="476364"/>
                  </a:lnTo>
                  <a:lnTo>
                    <a:pt x="449724" y="468073"/>
                  </a:lnTo>
                  <a:lnTo>
                    <a:pt x="389866" y="458178"/>
                  </a:lnTo>
                  <a:lnTo>
                    <a:pt x="333200" y="446764"/>
                  </a:lnTo>
                  <a:lnTo>
                    <a:pt x="280003" y="433920"/>
                  </a:lnTo>
                  <a:lnTo>
                    <a:pt x="230554" y="419732"/>
                  </a:lnTo>
                  <a:lnTo>
                    <a:pt x="185130" y="404286"/>
                  </a:lnTo>
                  <a:lnTo>
                    <a:pt x="144010" y="387670"/>
                  </a:lnTo>
                  <a:lnTo>
                    <a:pt x="107470" y="369970"/>
                  </a:lnTo>
                  <a:lnTo>
                    <a:pt x="49246" y="331666"/>
                  </a:lnTo>
                  <a:lnTo>
                    <a:pt x="12682" y="290069"/>
                  </a:lnTo>
                  <a:lnTo>
                    <a:pt x="0" y="245873"/>
                  </a:lnTo>
                  <a:lnTo>
                    <a:pt x="1574325" y="245874"/>
                  </a:lnTo>
                  <a:lnTo>
                    <a:pt x="1561642" y="290069"/>
                  </a:lnTo>
                  <a:lnTo>
                    <a:pt x="1525077" y="331666"/>
                  </a:lnTo>
                  <a:lnTo>
                    <a:pt x="1466853" y="369970"/>
                  </a:lnTo>
                  <a:lnTo>
                    <a:pt x="1430314" y="387670"/>
                  </a:lnTo>
                  <a:lnTo>
                    <a:pt x="1389194" y="404286"/>
                  </a:lnTo>
                  <a:lnTo>
                    <a:pt x="1343770" y="419732"/>
                  </a:lnTo>
                  <a:lnTo>
                    <a:pt x="1294321" y="433920"/>
                  </a:lnTo>
                  <a:lnTo>
                    <a:pt x="1241124" y="446764"/>
                  </a:lnTo>
                  <a:lnTo>
                    <a:pt x="1184458" y="458178"/>
                  </a:lnTo>
                  <a:lnTo>
                    <a:pt x="1124600" y="468073"/>
                  </a:lnTo>
                  <a:lnTo>
                    <a:pt x="1061829" y="476364"/>
                  </a:lnTo>
                  <a:lnTo>
                    <a:pt x="996421" y="482964"/>
                  </a:lnTo>
                  <a:lnTo>
                    <a:pt x="928656" y="487785"/>
                  </a:lnTo>
                  <a:lnTo>
                    <a:pt x="858810" y="490742"/>
                  </a:lnTo>
                  <a:lnTo>
                    <a:pt x="787162" y="491747"/>
                  </a:lnTo>
                  <a:close/>
                </a:path>
              </a:pathLst>
            </a:custGeom>
            <a:solidFill>
              <a:srgbClr val="FFFFFF"/>
            </a:solidFill>
          </p:spPr>
          <p:txBody>
            <a:bodyPr wrap="square" lIns="0" tIns="0" rIns="0" bIns="0" rtlCol="0"/>
            <a:lstStyle/>
            <a:p/>
          </p:txBody>
        </p:sp>
        <p:sp>
          <p:nvSpPr>
            <p:cNvPr id="29" name="object 29"/>
            <p:cNvSpPr/>
            <p:nvPr/>
          </p:nvSpPr>
          <p:spPr>
            <a:xfrm>
              <a:off x="6498830" y="3702049"/>
              <a:ext cx="1574800" cy="492125"/>
            </a:xfrm>
            <a:custGeom>
              <a:rect l="l" t="t" r="r" b="b"/>
              <a:pathLst>
                <a:path w="1574800" h="492125">
                  <a:moveTo>
                    <a:pt x="1" y="245874"/>
                  </a:moveTo>
                  <a:lnTo>
                    <a:pt x="12683" y="201678"/>
                  </a:lnTo>
                  <a:lnTo>
                    <a:pt x="49248" y="160080"/>
                  </a:lnTo>
                  <a:lnTo>
                    <a:pt x="107472" y="121777"/>
                  </a:lnTo>
                  <a:lnTo>
                    <a:pt x="144011" y="104077"/>
                  </a:lnTo>
                  <a:lnTo>
                    <a:pt x="185131" y="87460"/>
                  </a:lnTo>
                  <a:lnTo>
                    <a:pt x="230555" y="72015"/>
                  </a:lnTo>
                  <a:lnTo>
                    <a:pt x="280004" y="57826"/>
                  </a:lnTo>
                  <a:lnTo>
                    <a:pt x="333201" y="44982"/>
                  </a:lnTo>
                  <a:lnTo>
                    <a:pt x="389867" y="33569"/>
                  </a:lnTo>
                  <a:lnTo>
                    <a:pt x="449725" y="23673"/>
                  </a:lnTo>
                  <a:lnTo>
                    <a:pt x="512497" y="15382"/>
                  </a:lnTo>
                  <a:lnTo>
                    <a:pt x="577904" y="8783"/>
                  </a:lnTo>
                  <a:lnTo>
                    <a:pt x="645670" y="3961"/>
                  </a:lnTo>
                  <a:lnTo>
                    <a:pt x="715515" y="1005"/>
                  </a:lnTo>
                  <a:lnTo>
                    <a:pt x="787163" y="0"/>
                  </a:lnTo>
                  <a:lnTo>
                    <a:pt x="858810" y="1004"/>
                  </a:lnTo>
                  <a:lnTo>
                    <a:pt x="928656" y="3961"/>
                  </a:lnTo>
                  <a:lnTo>
                    <a:pt x="996421" y="8782"/>
                  </a:lnTo>
                  <a:lnTo>
                    <a:pt x="1061829" y="15382"/>
                  </a:lnTo>
                  <a:lnTo>
                    <a:pt x="1124600" y="23673"/>
                  </a:lnTo>
                  <a:lnTo>
                    <a:pt x="1184458" y="33568"/>
                  </a:lnTo>
                  <a:lnTo>
                    <a:pt x="1241125" y="44982"/>
                  </a:lnTo>
                  <a:lnTo>
                    <a:pt x="1294321" y="57826"/>
                  </a:lnTo>
                  <a:lnTo>
                    <a:pt x="1343770" y="72014"/>
                  </a:lnTo>
                  <a:lnTo>
                    <a:pt x="1389194" y="87460"/>
                  </a:lnTo>
                  <a:lnTo>
                    <a:pt x="1430315" y="104076"/>
                  </a:lnTo>
                  <a:lnTo>
                    <a:pt x="1466854" y="121776"/>
                  </a:lnTo>
                  <a:lnTo>
                    <a:pt x="1525078" y="160080"/>
                  </a:lnTo>
                  <a:lnTo>
                    <a:pt x="1561643" y="201677"/>
                  </a:lnTo>
                  <a:lnTo>
                    <a:pt x="1574325" y="245873"/>
                  </a:lnTo>
                  <a:lnTo>
                    <a:pt x="1571107" y="268252"/>
                  </a:lnTo>
                  <a:lnTo>
                    <a:pt x="1561642" y="290069"/>
                  </a:lnTo>
                  <a:lnTo>
                    <a:pt x="1525078" y="331666"/>
                  </a:lnTo>
                  <a:lnTo>
                    <a:pt x="1466854" y="369970"/>
                  </a:lnTo>
                  <a:lnTo>
                    <a:pt x="1430314" y="387670"/>
                  </a:lnTo>
                  <a:lnTo>
                    <a:pt x="1389194" y="404286"/>
                  </a:lnTo>
                  <a:lnTo>
                    <a:pt x="1343770" y="419732"/>
                  </a:lnTo>
                  <a:lnTo>
                    <a:pt x="1294321" y="433920"/>
                  </a:lnTo>
                  <a:lnTo>
                    <a:pt x="1241124" y="446764"/>
                  </a:lnTo>
                  <a:lnTo>
                    <a:pt x="1184458" y="458178"/>
                  </a:lnTo>
                  <a:lnTo>
                    <a:pt x="1124600" y="468073"/>
                  </a:lnTo>
                  <a:lnTo>
                    <a:pt x="1061829" y="476364"/>
                  </a:lnTo>
                  <a:lnTo>
                    <a:pt x="996421" y="482964"/>
                  </a:lnTo>
                  <a:lnTo>
                    <a:pt x="928656" y="487785"/>
                  </a:lnTo>
                  <a:lnTo>
                    <a:pt x="858810" y="490742"/>
                  </a:lnTo>
                  <a:lnTo>
                    <a:pt x="787162" y="491747"/>
                  </a:lnTo>
                  <a:lnTo>
                    <a:pt x="715514" y="490742"/>
                  </a:lnTo>
                  <a:lnTo>
                    <a:pt x="645669" y="487785"/>
                  </a:lnTo>
                  <a:lnTo>
                    <a:pt x="577903" y="482964"/>
                  </a:lnTo>
                  <a:lnTo>
                    <a:pt x="512496" y="476364"/>
                  </a:lnTo>
                  <a:lnTo>
                    <a:pt x="449724" y="468073"/>
                  </a:lnTo>
                  <a:lnTo>
                    <a:pt x="389866" y="458178"/>
                  </a:lnTo>
                  <a:lnTo>
                    <a:pt x="333200" y="446764"/>
                  </a:lnTo>
                  <a:lnTo>
                    <a:pt x="280004" y="433920"/>
                  </a:lnTo>
                  <a:lnTo>
                    <a:pt x="230554" y="419732"/>
                  </a:lnTo>
                  <a:lnTo>
                    <a:pt x="185131" y="404286"/>
                  </a:lnTo>
                  <a:lnTo>
                    <a:pt x="144010" y="387670"/>
                  </a:lnTo>
                  <a:lnTo>
                    <a:pt x="107471" y="369970"/>
                  </a:lnTo>
                  <a:lnTo>
                    <a:pt x="49247" y="331666"/>
                  </a:lnTo>
                  <a:lnTo>
                    <a:pt x="12682" y="290069"/>
                  </a:lnTo>
                  <a:lnTo>
                    <a:pt x="0" y="245873"/>
                  </a:lnTo>
                  <a:close/>
                </a:path>
              </a:pathLst>
            </a:custGeom>
            <a:ln w="19049">
              <a:solidFill>
                <a:srgbClr val="000000"/>
              </a:solidFill>
            </a:ln>
          </p:spPr>
          <p:txBody>
            <a:bodyPr wrap="square" lIns="0" tIns="0" rIns="0" bIns="0" rtlCol="0"/>
            <a:lstStyle/>
            <a:p/>
          </p:txBody>
        </p:sp>
      </p:grpSp>
      <p:sp>
        <p:nvSpPr>
          <p:cNvPr id="30" name="object 30"/>
          <p:cNvSpPr txBox="1"/>
          <p:nvPr/>
        </p:nvSpPr>
        <p:spPr>
          <a:xfrm>
            <a:off x="6917694" y="3845204"/>
            <a:ext cx="736600" cy="238760"/>
          </a:xfrm>
          <a:prstGeom prst="rect">
            <a:avLst/>
          </a:prstGeom>
        </p:spPr>
        <p:txBody>
          <a:bodyPr vert="horz" wrap="square" lIns="0" tIns="12700" rIns="0" bIns="0" rtlCol="0">
            <a:spAutoFit/>
          </a:bodyPr>
          <a:lstStyle/>
          <a:p>
            <a:pPr marL="12700">
              <a:lnSpc>
                <a:spcPct val="100000"/>
              </a:lnSpc>
              <a:spcBef>
                <a:spcPts val="100"/>
              </a:spcBef>
            </a:pPr>
            <a:r>
              <a:rPr sz="1400" spc="-15">
                <a:latin typeface="黑体"/>
                <a:cs typeface="黑体"/>
              </a:rPr>
              <a:t>模式转型</a:t>
            </a:r>
            <a:endParaRPr sz="1400">
              <a:latin typeface="黑体"/>
              <a:cs typeface="黑体"/>
            </a:endParaRPr>
          </a:p>
        </p:txBody>
      </p:sp>
      <p:sp>
        <p:nvSpPr>
          <p:cNvPr id="31" name="object 31"/>
          <p:cNvSpPr txBox="1"/>
          <p:nvPr/>
        </p:nvSpPr>
        <p:spPr>
          <a:xfrm>
            <a:off x="367506" y="3800178"/>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latin typeface="Microsoft JhengHei"/>
                <a:cs typeface="Microsoft JhengHei"/>
              </a:rPr>
              <a:t>三大结果</a:t>
            </a:r>
            <a:endParaRPr sz="1400">
              <a:latin typeface="Microsoft JhengHei"/>
              <a:cs typeface="Microsoft JhengHei"/>
            </a:endParaRPr>
          </a:p>
        </p:txBody>
      </p:sp>
      <p:sp>
        <p:nvSpPr>
          <p:cNvPr id="32" name="object 32"/>
          <p:cNvSpPr/>
          <p:nvPr/>
        </p:nvSpPr>
        <p:spPr>
          <a:xfrm>
            <a:off x="1384299" y="5065711"/>
            <a:ext cx="6908165" cy="1075690"/>
          </a:xfrm>
          <a:custGeom>
            <a:rect l="l" t="t" r="r" b="b"/>
            <a:pathLst>
              <a:path w="6908165" h="1075689">
                <a:moveTo>
                  <a:pt x="0" y="179193"/>
                </a:moveTo>
                <a:lnTo>
                  <a:pt x="6400" y="131556"/>
                </a:lnTo>
                <a:lnTo>
                  <a:pt x="24465" y="88751"/>
                </a:lnTo>
                <a:lnTo>
                  <a:pt x="52484" y="52484"/>
                </a:lnTo>
                <a:lnTo>
                  <a:pt x="88750" y="24465"/>
                </a:lnTo>
                <a:lnTo>
                  <a:pt x="131556" y="6400"/>
                </a:lnTo>
                <a:lnTo>
                  <a:pt x="179192" y="0"/>
                </a:lnTo>
                <a:lnTo>
                  <a:pt x="6728425" y="0"/>
                </a:lnTo>
                <a:lnTo>
                  <a:pt x="6776061" y="6400"/>
                </a:lnTo>
                <a:lnTo>
                  <a:pt x="6818866" y="24465"/>
                </a:lnTo>
                <a:lnTo>
                  <a:pt x="6855133" y="52484"/>
                </a:lnTo>
                <a:lnTo>
                  <a:pt x="6883152" y="88750"/>
                </a:lnTo>
                <a:lnTo>
                  <a:pt x="6901216" y="131556"/>
                </a:lnTo>
                <a:lnTo>
                  <a:pt x="6907617" y="179192"/>
                </a:lnTo>
                <a:lnTo>
                  <a:pt x="6907617" y="895944"/>
                </a:lnTo>
                <a:lnTo>
                  <a:pt x="6901217" y="943580"/>
                </a:lnTo>
                <a:lnTo>
                  <a:pt x="6883152" y="986386"/>
                </a:lnTo>
                <a:lnTo>
                  <a:pt x="6855133" y="1022652"/>
                </a:lnTo>
                <a:lnTo>
                  <a:pt x="6818867" y="1050671"/>
                </a:lnTo>
                <a:lnTo>
                  <a:pt x="6776061" y="1068736"/>
                </a:lnTo>
                <a:lnTo>
                  <a:pt x="6728425" y="1075137"/>
                </a:lnTo>
                <a:lnTo>
                  <a:pt x="179193" y="1075137"/>
                </a:lnTo>
                <a:lnTo>
                  <a:pt x="131556" y="1068736"/>
                </a:lnTo>
                <a:lnTo>
                  <a:pt x="88751" y="1050672"/>
                </a:lnTo>
                <a:lnTo>
                  <a:pt x="52484" y="1022652"/>
                </a:lnTo>
                <a:lnTo>
                  <a:pt x="24465" y="986386"/>
                </a:lnTo>
                <a:lnTo>
                  <a:pt x="6400" y="943580"/>
                </a:lnTo>
                <a:lnTo>
                  <a:pt x="0" y="895944"/>
                </a:lnTo>
                <a:lnTo>
                  <a:pt x="0" y="179193"/>
                </a:lnTo>
                <a:close/>
              </a:path>
            </a:pathLst>
          </a:custGeom>
          <a:ln w="9525">
            <a:solidFill>
              <a:srgbClr val="000000"/>
            </a:solidFill>
          </a:ln>
        </p:spPr>
        <p:txBody>
          <a:bodyPr wrap="square" lIns="0" tIns="0" rIns="0" bIns="0" rtlCol="0"/>
          <a:lstStyle/>
          <a:p/>
        </p:txBody>
      </p:sp>
      <p:sp>
        <p:nvSpPr>
          <p:cNvPr id="33" name="object 33"/>
          <p:cNvSpPr txBox="1"/>
          <p:nvPr/>
        </p:nvSpPr>
        <p:spPr>
          <a:xfrm>
            <a:off x="1515524" y="5146014"/>
            <a:ext cx="6731000" cy="903605"/>
          </a:xfrm>
          <a:prstGeom prst="rect">
            <a:avLst/>
          </a:prstGeom>
        </p:spPr>
        <p:txBody>
          <a:bodyPr vert="horz" wrap="square" lIns="0" tIns="12700" rIns="0" bIns="0" rtlCol="0">
            <a:spAutoFit/>
          </a:bodyPr>
          <a:lstStyle/>
          <a:p>
            <a:pPr marL="12700" marR="5080">
              <a:lnSpc>
                <a:spcPct val="120000"/>
              </a:lnSpc>
              <a:spcBef>
                <a:spcPts val="100"/>
              </a:spcBef>
            </a:pPr>
            <a:r>
              <a:rPr sz="1600" spc="-5">
                <a:latin typeface="黑体"/>
                <a:cs typeface="黑体"/>
              </a:rPr>
              <a:t>康正药业专业从事外用药生产、研发与销售，产品基本覆盖皮肤科及五官</a:t>
            </a:r>
            <a:r>
              <a:rPr sz="1600" spc="-50">
                <a:latin typeface="黑体"/>
                <a:cs typeface="黑体"/>
              </a:rPr>
              <a:t> </a:t>
            </a:r>
            <a:r>
              <a:rPr sz="1600" spc="-5">
                <a:latin typeface="黑体"/>
                <a:cs typeface="黑体"/>
              </a:rPr>
              <a:t>官科全科用药需求，目标市场主要聚焦于基础医疗市场，采用的经营模式多多种多样，因此，新医改的实施将为康正药业带来历史性的发展机遇。</a:t>
            </a:r>
            <a:endParaRPr sz="1600">
              <a:latin typeface="黑体"/>
              <a:cs typeface="黑体"/>
            </a:endParaRPr>
          </a:p>
        </p:txBody>
      </p:sp>
      <p:sp>
        <p:nvSpPr>
          <p:cNvPr id="34" name="object 34"/>
          <p:cNvSpPr txBox="1"/>
          <p:nvPr/>
        </p:nvSpPr>
        <p:spPr>
          <a:xfrm>
            <a:off x="346869" y="5300365"/>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latin typeface="Microsoft JhengHei"/>
                <a:cs typeface="Microsoft JhengHei"/>
              </a:rPr>
              <a:t>作用康正</a:t>
            </a:r>
            <a:endParaRPr sz="1400">
              <a:latin typeface="Microsoft JhengHei"/>
              <a:cs typeface="Microsoft JhengHei"/>
            </a:endParaRPr>
          </a:p>
        </p:txBody>
      </p:sp>
      <p:grpSp>
        <p:nvGrpSpPr>
          <p:cNvPr id="35" name="object 35"/>
          <p:cNvGrpSpPr/>
          <p:nvPr/>
        </p:nvGrpSpPr>
        <p:grpSpPr>
          <a:xfrm>
            <a:off x="2124075" y="4149725"/>
            <a:ext cx="5175250" cy="516255"/>
            <a:chOff x="2124075" y="4149725"/>
            <a:chExt cx="5175250" cy="516255"/>
          </a:xfrm>
        </p:grpSpPr>
        <p:sp>
          <p:nvSpPr>
            <p:cNvPr id="36" name="object 36"/>
            <p:cNvSpPr/>
            <p:nvPr/>
          </p:nvSpPr>
          <p:spPr>
            <a:xfrm>
              <a:off x="2124075" y="4652962"/>
              <a:ext cx="5111750" cy="0"/>
            </a:xfrm>
            <a:custGeom>
              <a:rect l="l" t="t" r="r" b="b"/>
              <a:pathLst>
                <a:path w="5111750">
                  <a:moveTo>
                    <a:pt x="0" y="0"/>
                  </a:moveTo>
                  <a:lnTo>
                    <a:pt x="5111750" y="0"/>
                  </a:lnTo>
                </a:path>
              </a:pathLst>
            </a:custGeom>
            <a:ln w="9525">
              <a:solidFill>
                <a:srgbClr val="000000"/>
              </a:solidFill>
            </a:ln>
          </p:spPr>
          <p:txBody>
            <a:bodyPr wrap="square" lIns="0" tIns="0" rIns="0" bIns="0" rtlCol="0"/>
            <a:lstStyle/>
            <a:p/>
          </p:txBody>
        </p:sp>
        <p:sp>
          <p:nvSpPr>
            <p:cNvPr id="37" name="object 37"/>
            <p:cNvSpPr/>
            <p:nvPr/>
          </p:nvSpPr>
          <p:spPr>
            <a:xfrm>
              <a:off x="2131999" y="4149724"/>
              <a:ext cx="5167630" cy="516255"/>
            </a:xfrm>
            <a:custGeom>
              <a:rect l="l" t="t" r="r" b="b"/>
              <a:pathLst>
                <a:path w="5167630" h="516254">
                  <a:moveTo>
                    <a:pt x="76200" y="427037"/>
                  </a:moveTo>
                  <a:lnTo>
                    <a:pt x="44450" y="427037"/>
                  </a:lnTo>
                  <a:lnTo>
                    <a:pt x="44450" y="71437"/>
                  </a:lnTo>
                  <a:lnTo>
                    <a:pt x="31750" y="71437"/>
                  </a:lnTo>
                  <a:lnTo>
                    <a:pt x="31750" y="427037"/>
                  </a:lnTo>
                  <a:lnTo>
                    <a:pt x="0" y="427037"/>
                  </a:lnTo>
                  <a:lnTo>
                    <a:pt x="20955" y="468947"/>
                  </a:lnTo>
                  <a:lnTo>
                    <a:pt x="38100" y="503237"/>
                  </a:lnTo>
                  <a:lnTo>
                    <a:pt x="76200" y="427037"/>
                  </a:lnTo>
                  <a:close/>
                </a:path>
                <a:path w="5167630" h="516254">
                  <a:moveTo>
                    <a:pt x="2694000" y="427037"/>
                  </a:moveTo>
                  <a:lnTo>
                    <a:pt x="2662250" y="427037"/>
                  </a:lnTo>
                  <a:lnTo>
                    <a:pt x="2662250" y="0"/>
                  </a:lnTo>
                  <a:lnTo>
                    <a:pt x="2649550" y="0"/>
                  </a:lnTo>
                  <a:lnTo>
                    <a:pt x="2649550" y="427037"/>
                  </a:lnTo>
                  <a:lnTo>
                    <a:pt x="2617800" y="427037"/>
                  </a:lnTo>
                  <a:lnTo>
                    <a:pt x="2638755" y="468960"/>
                  </a:lnTo>
                  <a:lnTo>
                    <a:pt x="2655900" y="503250"/>
                  </a:lnTo>
                  <a:lnTo>
                    <a:pt x="2694000" y="427037"/>
                  </a:lnTo>
                  <a:close/>
                </a:path>
                <a:path w="5167630" h="516254">
                  <a:moveTo>
                    <a:pt x="5167325" y="439737"/>
                  </a:moveTo>
                  <a:lnTo>
                    <a:pt x="5135575" y="439737"/>
                  </a:lnTo>
                  <a:lnTo>
                    <a:pt x="5135575" y="12700"/>
                  </a:lnTo>
                  <a:lnTo>
                    <a:pt x="5122875" y="12700"/>
                  </a:lnTo>
                  <a:lnTo>
                    <a:pt x="5122875" y="439737"/>
                  </a:lnTo>
                  <a:lnTo>
                    <a:pt x="5091125" y="439737"/>
                  </a:lnTo>
                  <a:lnTo>
                    <a:pt x="5112080" y="481660"/>
                  </a:lnTo>
                  <a:lnTo>
                    <a:pt x="5129225" y="515950"/>
                  </a:lnTo>
                  <a:lnTo>
                    <a:pt x="5167325" y="439737"/>
                  </a:lnTo>
                  <a:close/>
                </a:path>
              </a:pathLst>
            </a:custGeom>
            <a:solidFill>
              <a:srgbClr val="000000"/>
            </a:solidFill>
          </p:spPr>
          <p:txBody>
            <a:bodyPr wrap="square" lIns="0" tIns="0" rIns="0" bIns="0" rtlCol="0"/>
            <a:lstStyle/>
            <a:p/>
          </p:txBody>
        </p:sp>
      </p:grpSp>
      <p:sp>
        <p:nvSpPr>
          <p:cNvPr id="38" name="object 38"/>
          <p:cNvSpPr/>
          <p:nvPr/>
        </p:nvSpPr>
        <p:spPr>
          <a:xfrm>
            <a:off x="3419475" y="4725987"/>
            <a:ext cx="2808605" cy="215900"/>
          </a:xfrm>
          <a:custGeom>
            <a:rect l="l" t="t" r="r" b="b"/>
            <a:pathLst>
              <a:path w="2808604" h="215900">
                <a:moveTo>
                  <a:pt x="1404144" y="215900"/>
                </a:moveTo>
                <a:lnTo>
                  <a:pt x="0" y="161925"/>
                </a:lnTo>
                <a:lnTo>
                  <a:pt x="702071" y="161925"/>
                </a:lnTo>
                <a:lnTo>
                  <a:pt x="702071" y="0"/>
                </a:lnTo>
                <a:lnTo>
                  <a:pt x="2106216" y="0"/>
                </a:lnTo>
                <a:lnTo>
                  <a:pt x="2106216" y="161925"/>
                </a:lnTo>
                <a:lnTo>
                  <a:pt x="2808287" y="161925"/>
                </a:lnTo>
                <a:lnTo>
                  <a:pt x="1404144" y="215900"/>
                </a:lnTo>
                <a:close/>
              </a:path>
            </a:pathLst>
          </a:custGeom>
          <a:solidFill>
            <a:srgbClr val="BBE0E3"/>
          </a:solidFill>
        </p:spPr>
        <p:txBody>
          <a:bodyPr wrap="square" lIns="0" tIns="0" rIns="0" bIns="0" rtlCol="0"/>
          <a:lstStyle/>
          <a:p/>
        </p:txBody>
      </p:sp>
      <p:grpSp>
        <p:nvGrpSpPr>
          <p:cNvPr id="39" name="object 39"/>
          <p:cNvGrpSpPr/>
          <p:nvPr/>
        </p:nvGrpSpPr>
        <p:grpSpPr>
          <a:xfrm>
            <a:off x="2157411" y="1844675"/>
            <a:ext cx="5116830" cy="1800225"/>
            <a:chOff x="2157411" y="1844675"/>
            <a:chExt cx="5116830" cy="1800225"/>
          </a:xfrm>
        </p:grpSpPr>
        <p:sp>
          <p:nvSpPr>
            <p:cNvPr id="40" name="object 40"/>
            <p:cNvSpPr/>
            <p:nvPr/>
          </p:nvSpPr>
          <p:spPr>
            <a:xfrm>
              <a:off x="2195511" y="2205038"/>
              <a:ext cx="5040630" cy="0"/>
            </a:xfrm>
            <a:custGeom>
              <a:rect l="l" t="t" r="r" b="b"/>
              <a:pathLst>
                <a:path w="5040630">
                  <a:moveTo>
                    <a:pt x="0" y="0"/>
                  </a:moveTo>
                  <a:lnTo>
                    <a:pt x="5040312" y="0"/>
                  </a:lnTo>
                </a:path>
              </a:pathLst>
            </a:custGeom>
            <a:ln w="9525">
              <a:solidFill>
                <a:srgbClr val="000000"/>
              </a:solidFill>
            </a:ln>
          </p:spPr>
          <p:txBody>
            <a:bodyPr wrap="square" lIns="0" tIns="0" rIns="0" bIns="0" rtlCol="0"/>
            <a:lstStyle/>
            <a:p/>
          </p:txBody>
        </p:sp>
        <p:sp>
          <p:nvSpPr>
            <p:cNvPr id="41" name="object 41"/>
            <p:cNvSpPr/>
            <p:nvPr/>
          </p:nvSpPr>
          <p:spPr>
            <a:xfrm>
              <a:off x="2157399" y="2205049"/>
              <a:ext cx="5116830" cy="1440180"/>
            </a:xfrm>
            <a:custGeom>
              <a:rect l="l" t="t" r="r" b="b"/>
              <a:pathLst>
                <a:path w="5116830" h="1440179">
                  <a:moveTo>
                    <a:pt x="76200" y="1363649"/>
                  </a:moveTo>
                  <a:lnTo>
                    <a:pt x="44450" y="1363649"/>
                  </a:lnTo>
                  <a:lnTo>
                    <a:pt x="44450" y="863600"/>
                  </a:lnTo>
                  <a:lnTo>
                    <a:pt x="31750" y="863600"/>
                  </a:lnTo>
                  <a:lnTo>
                    <a:pt x="31750" y="1363649"/>
                  </a:lnTo>
                  <a:lnTo>
                    <a:pt x="0" y="1363649"/>
                  </a:lnTo>
                  <a:lnTo>
                    <a:pt x="20955" y="1405559"/>
                  </a:lnTo>
                  <a:lnTo>
                    <a:pt x="38100" y="1439849"/>
                  </a:lnTo>
                  <a:lnTo>
                    <a:pt x="76200" y="1363649"/>
                  </a:lnTo>
                  <a:close/>
                </a:path>
                <a:path w="5116830" h="1440179">
                  <a:moveTo>
                    <a:pt x="76200" y="284149"/>
                  </a:moveTo>
                  <a:lnTo>
                    <a:pt x="44450" y="284149"/>
                  </a:lnTo>
                  <a:lnTo>
                    <a:pt x="44450" y="0"/>
                  </a:lnTo>
                  <a:lnTo>
                    <a:pt x="31750" y="0"/>
                  </a:lnTo>
                  <a:lnTo>
                    <a:pt x="31750" y="284149"/>
                  </a:lnTo>
                  <a:lnTo>
                    <a:pt x="0" y="284149"/>
                  </a:lnTo>
                  <a:lnTo>
                    <a:pt x="20955" y="326072"/>
                  </a:lnTo>
                  <a:lnTo>
                    <a:pt x="38100" y="360349"/>
                  </a:lnTo>
                  <a:lnTo>
                    <a:pt x="76200" y="284149"/>
                  </a:lnTo>
                  <a:close/>
                </a:path>
                <a:path w="5116830" h="1440179">
                  <a:moveTo>
                    <a:pt x="2668600" y="1363649"/>
                  </a:moveTo>
                  <a:lnTo>
                    <a:pt x="2636850" y="1363649"/>
                  </a:lnTo>
                  <a:lnTo>
                    <a:pt x="2636850" y="863600"/>
                  </a:lnTo>
                  <a:lnTo>
                    <a:pt x="2624150" y="863600"/>
                  </a:lnTo>
                  <a:lnTo>
                    <a:pt x="2624150" y="1363649"/>
                  </a:lnTo>
                  <a:lnTo>
                    <a:pt x="2592400" y="1363649"/>
                  </a:lnTo>
                  <a:lnTo>
                    <a:pt x="2613342" y="1405559"/>
                  </a:lnTo>
                  <a:lnTo>
                    <a:pt x="2630500" y="1439849"/>
                  </a:lnTo>
                  <a:lnTo>
                    <a:pt x="2668600" y="1363649"/>
                  </a:lnTo>
                  <a:close/>
                </a:path>
                <a:path w="5116830" h="1440179">
                  <a:moveTo>
                    <a:pt x="2668600" y="284149"/>
                  </a:moveTo>
                  <a:lnTo>
                    <a:pt x="2636850" y="284149"/>
                  </a:lnTo>
                  <a:lnTo>
                    <a:pt x="2636850" y="0"/>
                  </a:lnTo>
                  <a:lnTo>
                    <a:pt x="2624150" y="0"/>
                  </a:lnTo>
                  <a:lnTo>
                    <a:pt x="2624150" y="284149"/>
                  </a:lnTo>
                  <a:lnTo>
                    <a:pt x="2592400" y="284149"/>
                  </a:lnTo>
                  <a:lnTo>
                    <a:pt x="2613355" y="326072"/>
                  </a:lnTo>
                  <a:lnTo>
                    <a:pt x="2630500" y="360349"/>
                  </a:lnTo>
                  <a:lnTo>
                    <a:pt x="2668600" y="284149"/>
                  </a:lnTo>
                  <a:close/>
                </a:path>
                <a:path w="5116830" h="1440179">
                  <a:moveTo>
                    <a:pt x="5116525" y="1363649"/>
                  </a:moveTo>
                  <a:lnTo>
                    <a:pt x="5084775" y="1363649"/>
                  </a:lnTo>
                  <a:lnTo>
                    <a:pt x="5084775" y="863600"/>
                  </a:lnTo>
                  <a:lnTo>
                    <a:pt x="5072075" y="863600"/>
                  </a:lnTo>
                  <a:lnTo>
                    <a:pt x="5072075" y="1363649"/>
                  </a:lnTo>
                  <a:lnTo>
                    <a:pt x="5040325" y="1363649"/>
                  </a:lnTo>
                  <a:lnTo>
                    <a:pt x="5061267" y="1405559"/>
                  </a:lnTo>
                  <a:lnTo>
                    <a:pt x="5078425" y="1439849"/>
                  </a:lnTo>
                  <a:lnTo>
                    <a:pt x="5116525" y="1363649"/>
                  </a:lnTo>
                  <a:close/>
                </a:path>
                <a:path w="5116830" h="1440179">
                  <a:moveTo>
                    <a:pt x="5116525" y="284149"/>
                  </a:moveTo>
                  <a:lnTo>
                    <a:pt x="5084775" y="284149"/>
                  </a:lnTo>
                  <a:lnTo>
                    <a:pt x="5084775" y="0"/>
                  </a:lnTo>
                  <a:lnTo>
                    <a:pt x="5072075" y="0"/>
                  </a:lnTo>
                  <a:lnTo>
                    <a:pt x="5072075" y="284149"/>
                  </a:lnTo>
                  <a:lnTo>
                    <a:pt x="5040325" y="284149"/>
                  </a:lnTo>
                  <a:lnTo>
                    <a:pt x="5061280" y="326072"/>
                  </a:lnTo>
                  <a:lnTo>
                    <a:pt x="5078425" y="360349"/>
                  </a:lnTo>
                  <a:lnTo>
                    <a:pt x="5116525" y="284149"/>
                  </a:lnTo>
                  <a:close/>
                </a:path>
              </a:pathLst>
            </a:custGeom>
            <a:solidFill>
              <a:srgbClr val="000000"/>
            </a:solidFill>
          </p:spPr>
          <p:txBody>
            <a:bodyPr wrap="square" lIns="0" tIns="0" rIns="0" bIns="0" rtlCol="0"/>
            <a:lstStyle/>
            <a:p/>
          </p:txBody>
        </p:sp>
        <p:sp>
          <p:nvSpPr>
            <p:cNvPr id="42" name="object 42"/>
            <p:cNvSpPr/>
            <p:nvPr/>
          </p:nvSpPr>
          <p:spPr>
            <a:xfrm>
              <a:off x="3419475" y="1844675"/>
              <a:ext cx="2808605" cy="215900"/>
            </a:xfrm>
            <a:custGeom>
              <a:rect l="l" t="t" r="r" b="b"/>
              <a:pathLst>
                <a:path w="2808604" h="215900">
                  <a:moveTo>
                    <a:pt x="1404144" y="215900"/>
                  </a:moveTo>
                  <a:lnTo>
                    <a:pt x="0" y="161925"/>
                  </a:lnTo>
                  <a:lnTo>
                    <a:pt x="702071" y="161925"/>
                  </a:lnTo>
                  <a:lnTo>
                    <a:pt x="702071" y="0"/>
                  </a:lnTo>
                  <a:lnTo>
                    <a:pt x="2106216" y="0"/>
                  </a:lnTo>
                  <a:lnTo>
                    <a:pt x="2106216" y="161925"/>
                  </a:lnTo>
                  <a:lnTo>
                    <a:pt x="2808287" y="161925"/>
                  </a:lnTo>
                  <a:lnTo>
                    <a:pt x="1404144" y="215900"/>
                  </a:lnTo>
                  <a:close/>
                </a:path>
              </a:pathLst>
            </a:custGeom>
            <a:solidFill>
              <a:srgbClr val="BBE0E3"/>
            </a:solidFill>
          </p:spPr>
          <p:txBody>
            <a:bodyPr wrap="square" lIns="0" tIns="0" rIns="0" bIns="0" rtlCol="0"/>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697990" y="1292072"/>
            <a:ext cx="7391400" cy="330200"/>
          </a:xfrm>
          <a:prstGeom prst="rect">
            <a:avLst/>
          </a:prstGeom>
        </p:spPr>
        <p:txBody>
          <a:bodyPr vert="horz" wrap="square" lIns="0" tIns="12700" rIns="0" bIns="0" rtlCol="0">
            <a:spAutoFit/>
          </a:bodyPr>
          <a:lstStyle/>
          <a:p>
            <a:pPr marL="12700">
              <a:lnSpc>
                <a:spcPct val="100000"/>
              </a:lnSpc>
              <a:spcBef>
                <a:spcPts val="100"/>
              </a:spcBef>
            </a:pPr>
            <a:r>
              <a:rPr sz="2000" b="0" spc="-5">
                <a:solidFill>
                  <a:srgbClr val="000000"/>
                </a:solidFill>
                <a:latin typeface="黑体"/>
                <a:cs typeface="黑体"/>
              </a:rPr>
              <a:t>在国家提高内需的政策下，未来终端消费产品的机会最大，同时面</a:t>
            </a:r>
            <a:endParaRPr sz="2000">
              <a:latin typeface="黑体"/>
              <a:cs typeface="黑体"/>
            </a:endParaRPr>
          </a:p>
        </p:txBody>
      </p:sp>
      <p:sp>
        <p:nvSpPr>
          <p:cNvPr id="3" name="object 3"/>
          <p:cNvSpPr txBox="1"/>
          <p:nvPr/>
        </p:nvSpPr>
        <p:spPr>
          <a:xfrm>
            <a:off x="1697990" y="1657832"/>
            <a:ext cx="1803400" cy="330200"/>
          </a:xfrm>
          <a:prstGeom prst="rect">
            <a:avLst/>
          </a:prstGeom>
        </p:spPr>
        <p:txBody>
          <a:bodyPr vert="horz" wrap="square" lIns="0" tIns="12700" rIns="0" bIns="0" rtlCol="0">
            <a:spAutoFit/>
          </a:bodyPr>
          <a:lstStyle/>
          <a:p>
            <a:pPr marL="12700">
              <a:lnSpc>
                <a:spcPct val="100000"/>
              </a:lnSpc>
              <a:spcBef>
                <a:spcPts val="100"/>
              </a:spcBef>
            </a:pPr>
            <a:r>
              <a:rPr sz="2000" spc="-10">
                <a:latin typeface="黑体"/>
                <a:cs typeface="黑体"/>
              </a:rPr>
              <a:t>争也会最激烈。</a:t>
            </a:r>
            <a:endParaRPr sz="2000">
              <a:latin typeface="黑体"/>
              <a:cs typeface="黑体"/>
            </a:endParaRPr>
          </a:p>
        </p:txBody>
      </p:sp>
      <p:grpSp>
        <p:nvGrpSpPr>
          <p:cNvPr id="4" name="object 4"/>
          <p:cNvGrpSpPr/>
          <p:nvPr/>
        </p:nvGrpSpPr>
        <p:grpSpPr>
          <a:xfrm>
            <a:off x="1406525" y="3115365"/>
            <a:ext cx="6644005" cy="1455420"/>
            <a:chOff x="1406525" y="3115365"/>
            <a:chExt cx="6644005" cy="1455420"/>
          </a:xfrm>
        </p:grpSpPr>
        <p:sp>
          <p:nvSpPr>
            <p:cNvPr id="5" name="object 5"/>
            <p:cNvSpPr/>
            <p:nvPr/>
          </p:nvSpPr>
          <p:spPr>
            <a:xfrm>
              <a:off x="1425575" y="3134415"/>
              <a:ext cx="6264275" cy="1369695"/>
            </a:xfrm>
            <a:custGeom>
              <a:rect l="l" t="t" r="r" b="b"/>
              <a:pathLst>
                <a:path w="6264275" h="1369695">
                  <a:moveTo>
                    <a:pt x="0" y="1369323"/>
                  </a:moveTo>
                  <a:lnTo>
                    <a:pt x="50709" y="1366137"/>
                  </a:lnTo>
                  <a:lnTo>
                    <a:pt x="101946" y="1362771"/>
                  </a:lnTo>
                  <a:lnTo>
                    <a:pt x="153655" y="1359228"/>
                  </a:lnTo>
                  <a:lnTo>
                    <a:pt x="205783" y="1355509"/>
                  </a:lnTo>
                  <a:lnTo>
                    <a:pt x="258273" y="1351616"/>
                  </a:lnTo>
                  <a:lnTo>
                    <a:pt x="311073" y="1347553"/>
                  </a:lnTo>
                  <a:lnTo>
                    <a:pt x="364127" y="1343320"/>
                  </a:lnTo>
                  <a:lnTo>
                    <a:pt x="417381" y="1338920"/>
                  </a:lnTo>
                  <a:lnTo>
                    <a:pt x="470779" y="1334356"/>
                  </a:lnTo>
                  <a:lnTo>
                    <a:pt x="524269" y="1329630"/>
                  </a:lnTo>
                  <a:lnTo>
                    <a:pt x="577795" y="1324743"/>
                  </a:lnTo>
                  <a:lnTo>
                    <a:pt x="631302" y="1319698"/>
                  </a:lnTo>
                  <a:lnTo>
                    <a:pt x="684736" y="1314497"/>
                  </a:lnTo>
                  <a:lnTo>
                    <a:pt x="738043" y="1309142"/>
                  </a:lnTo>
                  <a:lnTo>
                    <a:pt x="791168" y="1303635"/>
                  </a:lnTo>
                  <a:lnTo>
                    <a:pt x="844056" y="1297980"/>
                  </a:lnTo>
                  <a:lnTo>
                    <a:pt x="896652" y="1292176"/>
                  </a:lnTo>
                  <a:lnTo>
                    <a:pt x="948904" y="1286228"/>
                  </a:lnTo>
                  <a:lnTo>
                    <a:pt x="1000754" y="1280137"/>
                  </a:lnTo>
                  <a:lnTo>
                    <a:pt x="1052150" y="1273905"/>
                  </a:lnTo>
                  <a:lnTo>
                    <a:pt x="1103037" y="1267535"/>
                  </a:lnTo>
                  <a:lnTo>
                    <a:pt x="1153359" y="1261028"/>
                  </a:lnTo>
                  <a:lnTo>
                    <a:pt x="1203063" y="1254387"/>
                  </a:lnTo>
                  <a:lnTo>
                    <a:pt x="1252094" y="1247614"/>
                  </a:lnTo>
                  <a:lnTo>
                    <a:pt x="1300397" y="1240711"/>
                  </a:lnTo>
                  <a:lnTo>
                    <a:pt x="1347919" y="1233680"/>
                  </a:lnTo>
                  <a:lnTo>
                    <a:pt x="1394603" y="1226524"/>
                  </a:lnTo>
                  <a:lnTo>
                    <a:pt x="1440396" y="1219244"/>
                  </a:lnTo>
                  <a:lnTo>
                    <a:pt x="1485243" y="1211844"/>
                  </a:lnTo>
                  <a:lnTo>
                    <a:pt x="1529090" y="1204324"/>
                  </a:lnTo>
                  <a:lnTo>
                    <a:pt x="1571882" y="1196688"/>
                  </a:lnTo>
                  <a:lnTo>
                    <a:pt x="1613565" y="1188937"/>
                  </a:lnTo>
                  <a:lnTo>
                    <a:pt x="1654083" y="1181073"/>
                  </a:lnTo>
                  <a:lnTo>
                    <a:pt x="1693383" y="1173099"/>
                  </a:lnTo>
                  <a:lnTo>
                    <a:pt x="1756320" y="1159559"/>
                  </a:lnTo>
                  <a:lnTo>
                    <a:pt x="1814034" y="1146173"/>
                  </a:lnTo>
                  <a:lnTo>
                    <a:pt x="1867113" y="1132848"/>
                  </a:lnTo>
                  <a:lnTo>
                    <a:pt x="1916143" y="1119490"/>
                  </a:lnTo>
                  <a:lnTo>
                    <a:pt x="1961710" y="1106007"/>
                  </a:lnTo>
                  <a:lnTo>
                    <a:pt x="2004401" y="1092307"/>
                  </a:lnTo>
                  <a:lnTo>
                    <a:pt x="2044802" y="1078296"/>
                  </a:lnTo>
                  <a:lnTo>
                    <a:pt x="2083499" y="1063881"/>
                  </a:lnTo>
                  <a:lnTo>
                    <a:pt x="2121080" y="1048970"/>
                  </a:lnTo>
                  <a:lnTo>
                    <a:pt x="2158130" y="1033469"/>
                  </a:lnTo>
                  <a:lnTo>
                    <a:pt x="2195236" y="1017285"/>
                  </a:lnTo>
                  <a:lnTo>
                    <a:pt x="2232985" y="1000327"/>
                  </a:lnTo>
                  <a:lnTo>
                    <a:pt x="2271963" y="982500"/>
                  </a:lnTo>
                  <a:lnTo>
                    <a:pt x="2312756" y="963712"/>
                  </a:lnTo>
                  <a:lnTo>
                    <a:pt x="2355951" y="943870"/>
                  </a:lnTo>
                  <a:lnTo>
                    <a:pt x="2402134" y="922881"/>
                  </a:lnTo>
                  <a:lnTo>
                    <a:pt x="2451892" y="900652"/>
                  </a:lnTo>
                  <a:lnTo>
                    <a:pt x="2505812" y="877091"/>
                  </a:lnTo>
                  <a:lnTo>
                    <a:pt x="2564479" y="852104"/>
                  </a:lnTo>
                  <a:lnTo>
                    <a:pt x="2628480" y="825598"/>
                  </a:lnTo>
                  <a:lnTo>
                    <a:pt x="2664351" y="810729"/>
                  </a:lnTo>
                  <a:lnTo>
                    <a:pt x="2701539" y="794895"/>
                  </a:lnTo>
                  <a:lnTo>
                    <a:pt x="2739979" y="778154"/>
                  </a:lnTo>
                  <a:lnTo>
                    <a:pt x="2779607" y="760565"/>
                  </a:lnTo>
                  <a:lnTo>
                    <a:pt x="2820357" y="742187"/>
                  </a:lnTo>
                  <a:lnTo>
                    <a:pt x="2862165" y="723081"/>
                  </a:lnTo>
                  <a:lnTo>
                    <a:pt x="2904967" y="703304"/>
                  </a:lnTo>
                  <a:lnTo>
                    <a:pt x="2948697" y="682916"/>
                  </a:lnTo>
                  <a:lnTo>
                    <a:pt x="2993291" y="661975"/>
                  </a:lnTo>
                  <a:lnTo>
                    <a:pt x="3038685" y="640542"/>
                  </a:lnTo>
                  <a:lnTo>
                    <a:pt x="3084813" y="618675"/>
                  </a:lnTo>
                  <a:lnTo>
                    <a:pt x="3131611" y="596433"/>
                  </a:lnTo>
                  <a:lnTo>
                    <a:pt x="3179015" y="573875"/>
                  </a:lnTo>
                  <a:lnTo>
                    <a:pt x="3226959" y="551061"/>
                  </a:lnTo>
                  <a:lnTo>
                    <a:pt x="3275379" y="528049"/>
                  </a:lnTo>
                  <a:lnTo>
                    <a:pt x="3324210" y="504898"/>
                  </a:lnTo>
                  <a:lnTo>
                    <a:pt x="3373388" y="481668"/>
                  </a:lnTo>
                  <a:lnTo>
                    <a:pt x="3422848" y="458418"/>
                  </a:lnTo>
                  <a:lnTo>
                    <a:pt x="3472526" y="435207"/>
                  </a:lnTo>
                  <a:lnTo>
                    <a:pt x="3522356" y="412094"/>
                  </a:lnTo>
                  <a:lnTo>
                    <a:pt x="3572274" y="389138"/>
                  </a:lnTo>
                  <a:lnTo>
                    <a:pt x="3622215" y="366398"/>
                  </a:lnTo>
                  <a:lnTo>
                    <a:pt x="3672115" y="343933"/>
                  </a:lnTo>
                  <a:lnTo>
                    <a:pt x="3721909" y="321802"/>
                  </a:lnTo>
                  <a:lnTo>
                    <a:pt x="3771532" y="300065"/>
                  </a:lnTo>
                  <a:lnTo>
                    <a:pt x="3820919" y="278781"/>
                  </a:lnTo>
                  <a:lnTo>
                    <a:pt x="3870007" y="258008"/>
                  </a:lnTo>
                  <a:lnTo>
                    <a:pt x="3918730" y="237805"/>
                  </a:lnTo>
                  <a:lnTo>
                    <a:pt x="3967023" y="218233"/>
                  </a:lnTo>
                  <a:lnTo>
                    <a:pt x="4014822" y="199349"/>
                  </a:lnTo>
                  <a:lnTo>
                    <a:pt x="4062063" y="181213"/>
                  </a:lnTo>
                  <a:lnTo>
                    <a:pt x="4108680" y="163884"/>
                  </a:lnTo>
                  <a:lnTo>
                    <a:pt x="4154609" y="147422"/>
                  </a:lnTo>
                  <a:lnTo>
                    <a:pt x="4199785" y="131884"/>
                  </a:lnTo>
                  <a:lnTo>
                    <a:pt x="4244144" y="117331"/>
                  </a:lnTo>
                  <a:lnTo>
                    <a:pt x="4287621" y="103822"/>
                  </a:lnTo>
                  <a:lnTo>
                    <a:pt x="4330151" y="91415"/>
                  </a:lnTo>
                  <a:lnTo>
                    <a:pt x="4371669" y="80170"/>
                  </a:lnTo>
                  <a:lnTo>
                    <a:pt x="4427370" y="66519"/>
                  </a:lnTo>
                  <a:lnTo>
                    <a:pt x="4483165" y="54408"/>
                  </a:lnTo>
                  <a:lnTo>
                    <a:pt x="4538987" y="43757"/>
                  </a:lnTo>
                  <a:lnTo>
                    <a:pt x="4594770" y="34486"/>
                  </a:lnTo>
                  <a:lnTo>
                    <a:pt x="4650444" y="26516"/>
                  </a:lnTo>
                  <a:lnTo>
                    <a:pt x="4705944" y="19766"/>
                  </a:lnTo>
                  <a:lnTo>
                    <a:pt x="4761202" y="14157"/>
                  </a:lnTo>
                  <a:lnTo>
                    <a:pt x="4816150" y="9609"/>
                  </a:lnTo>
                  <a:lnTo>
                    <a:pt x="4870720" y="6043"/>
                  </a:lnTo>
                  <a:lnTo>
                    <a:pt x="4924847" y="3378"/>
                  </a:lnTo>
                  <a:lnTo>
                    <a:pt x="4978461" y="1536"/>
                  </a:lnTo>
                  <a:lnTo>
                    <a:pt x="5031496" y="436"/>
                  </a:lnTo>
                  <a:lnTo>
                    <a:pt x="5083885" y="0"/>
                  </a:lnTo>
                  <a:lnTo>
                    <a:pt x="5135559" y="146"/>
                  </a:lnTo>
                  <a:lnTo>
                    <a:pt x="5186453" y="795"/>
                  </a:lnTo>
                  <a:lnTo>
                    <a:pt x="5236497" y="1868"/>
                  </a:lnTo>
                  <a:lnTo>
                    <a:pt x="5285625" y="3285"/>
                  </a:lnTo>
                  <a:lnTo>
                    <a:pt x="5333770" y="4967"/>
                  </a:lnTo>
                  <a:lnTo>
                    <a:pt x="5380864" y="6833"/>
                  </a:lnTo>
                  <a:lnTo>
                    <a:pt x="5426839" y="8804"/>
                  </a:lnTo>
                  <a:lnTo>
                    <a:pt x="5471629" y="10799"/>
                  </a:lnTo>
                  <a:lnTo>
                    <a:pt x="5515166" y="12741"/>
                  </a:lnTo>
                  <a:lnTo>
                    <a:pt x="5557382" y="14548"/>
                  </a:lnTo>
                  <a:lnTo>
                    <a:pt x="5598211" y="16141"/>
                  </a:lnTo>
                  <a:lnTo>
                    <a:pt x="5637584" y="17441"/>
                  </a:lnTo>
                  <a:lnTo>
                    <a:pt x="5675435" y="18367"/>
                  </a:lnTo>
                  <a:lnTo>
                    <a:pt x="5711695" y="18841"/>
                  </a:lnTo>
                  <a:lnTo>
                    <a:pt x="5746298" y="18781"/>
                  </a:lnTo>
                  <a:lnTo>
                    <a:pt x="5834426" y="18973"/>
                  </a:lnTo>
                  <a:lnTo>
                    <a:pt x="5910736" y="21237"/>
                  </a:lnTo>
                  <a:lnTo>
                    <a:pt x="5976631" y="25145"/>
                  </a:lnTo>
                  <a:lnTo>
                    <a:pt x="6033516" y="30270"/>
                  </a:lnTo>
                  <a:lnTo>
                    <a:pt x="6082796" y="36184"/>
                  </a:lnTo>
                  <a:lnTo>
                    <a:pt x="6125875" y="42460"/>
                  </a:lnTo>
                  <a:lnTo>
                    <a:pt x="6164158" y="48670"/>
                  </a:lnTo>
                  <a:lnTo>
                    <a:pt x="6199049" y="54386"/>
                  </a:lnTo>
                  <a:lnTo>
                    <a:pt x="6231953" y="59182"/>
                  </a:lnTo>
                  <a:lnTo>
                    <a:pt x="6264275" y="62630"/>
                  </a:lnTo>
                </a:path>
              </a:pathLst>
            </a:custGeom>
            <a:ln w="38100">
              <a:solidFill>
                <a:srgbClr val="000000"/>
              </a:solidFill>
            </a:ln>
          </p:spPr>
          <p:txBody>
            <a:bodyPr wrap="square" lIns="0" tIns="0" rIns="0" bIns="0" rtlCol="0"/>
            <a:lstStyle/>
            <a:p/>
          </p:txBody>
        </p:sp>
        <p:sp>
          <p:nvSpPr>
            <p:cNvPr id="6" name="object 6"/>
            <p:cNvSpPr/>
            <p:nvPr/>
          </p:nvSpPr>
          <p:spPr>
            <a:xfrm>
              <a:off x="1425575" y="4456112"/>
              <a:ext cx="6624955" cy="114300"/>
            </a:xfrm>
            <a:custGeom>
              <a:rect l="l" t="t" r="r" b="b"/>
              <a:pathLst>
                <a:path w="6624955" h="114300">
                  <a:moveTo>
                    <a:pt x="6510337" y="114300"/>
                  </a:moveTo>
                  <a:lnTo>
                    <a:pt x="6510337" y="0"/>
                  </a:lnTo>
                  <a:lnTo>
                    <a:pt x="6586538" y="38100"/>
                  </a:lnTo>
                  <a:lnTo>
                    <a:pt x="6521756" y="38100"/>
                  </a:lnTo>
                  <a:lnTo>
                    <a:pt x="6521756" y="76200"/>
                  </a:lnTo>
                  <a:lnTo>
                    <a:pt x="6586538" y="76200"/>
                  </a:lnTo>
                  <a:lnTo>
                    <a:pt x="6510337" y="114300"/>
                  </a:lnTo>
                  <a:close/>
                </a:path>
                <a:path w="6624955" h="114300">
                  <a:moveTo>
                    <a:pt x="6510337" y="76200"/>
                  </a:moveTo>
                  <a:lnTo>
                    <a:pt x="0" y="76200"/>
                  </a:lnTo>
                  <a:lnTo>
                    <a:pt x="0" y="38100"/>
                  </a:lnTo>
                  <a:lnTo>
                    <a:pt x="6510337" y="38100"/>
                  </a:lnTo>
                  <a:lnTo>
                    <a:pt x="6510337" y="76200"/>
                  </a:lnTo>
                  <a:close/>
                </a:path>
                <a:path w="6624955" h="114300">
                  <a:moveTo>
                    <a:pt x="6586538" y="76200"/>
                  </a:moveTo>
                  <a:lnTo>
                    <a:pt x="6521756" y="76200"/>
                  </a:lnTo>
                  <a:lnTo>
                    <a:pt x="6521756" y="38100"/>
                  </a:lnTo>
                  <a:lnTo>
                    <a:pt x="6586538" y="38100"/>
                  </a:lnTo>
                  <a:lnTo>
                    <a:pt x="6624638" y="57150"/>
                  </a:lnTo>
                  <a:lnTo>
                    <a:pt x="6586538" y="76200"/>
                  </a:lnTo>
                  <a:close/>
                </a:path>
              </a:pathLst>
            </a:custGeom>
            <a:solidFill>
              <a:srgbClr val="000000"/>
            </a:solidFill>
          </p:spPr>
          <p:txBody>
            <a:bodyPr wrap="square" lIns="0" tIns="0" rIns="0" bIns="0" rtlCol="0"/>
            <a:lstStyle/>
            <a:p/>
          </p:txBody>
        </p:sp>
      </p:grpSp>
      <p:sp>
        <p:nvSpPr>
          <p:cNvPr id="7" name="object 7"/>
          <p:cNvSpPr txBox="1"/>
          <p:nvPr/>
        </p:nvSpPr>
        <p:spPr>
          <a:xfrm>
            <a:off x="1617662" y="4485552"/>
            <a:ext cx="736600" cy="477520"/>
          </a:xfrm>
          <a:prstGeom prst="rect">
            <a:avLst/>
          </a:prstGeom>
        </p:spPr>
        <p:txBody>
          <a:bodyPr vert="horz" wrap="square" lIns="0" tIns="14604" rIns="0" bIns="0" rtlCol="0">
            <a:spAutoFit/>
          </a:bodyPr>
          <a:lstStyle/>
          <a:p>
            <a:pPr marL="12700">
              <a:lnSpc>
                <a:spcPct val="100000"/>
              </a:lnSpc>
              <a:spcBef>
                <a:spcPts val="114"/>
              </a:spcBef>
            </a:pPr>
            <a:r>
              <a:rPr sz="2950" spc="-185">
                <a:latin typeface="宋体"/>
                <a:cs typeface="宋体"/>
              </a:rPr>
              <a:t>初</a:t>
            </a:r>
            <a:r>
              <a:rPr sz="2950" spc="-80">
                <a:latin typeface="宋体"/>
                <a:cs typeface="宋体"/>
              </a:rPr>
              <a:t>现</a:t>
            </a:r>
            <a:endParaRPr sz="2950">
              <a:latin typeface="宋体"/>
              <a:cs typeface="宋体"/>
            </a:endParaRPr>
          </a:p>
        </p:txBody>
      </p:sp>
      <p:sp>
        <p:nvSpPr>
          <p:cNvPr id="8" name="object 8"/>
          <p:cNvSpPr txBox="1"/>
          <p:nvPr/>
        </p:nvSpPr>
        <p:spPr>
          <a:xfrm>
            <a:off x="2947987" y="4501428"/>
            <a:ext cx="736600" cy="477520"/>
          </a:xfrm>
          <a:prstGeom prst="rect">
            <a:avLst/>
          </a:prstGeom>
        </p:spPr>
        <p:txBody>
          <a:bodyPr vert="horz" wrap="square" lIns="0" tIns="14604" rIns="0" bIns="0" rtlCol="0">
            <a:spAutoFit/>
          </a:bodyPr>
          <a:lstStyle/>
          <a:p>
            <a:pPr marL="12700">
              <a:lnSpc>
                <a:spcPct val="100000"/>
              </a:lnSpc>
              <a:spcBef>
                <a:spcPts val="114"/>
              </a:spcBef>
            </a:pPr>
            <a:r>
              <a:rPr sz="2950" spc="-185">
                <a:latin typeface="宋体"/>
                <a:cs typeface="宋体"/>
              </a:rPr>
              <a:t>增</a:t>
            </a:r>
            <a:r>
              <a:rPr sz="2950" spc="-80">
                <a:latin typeface="宋体"/>
                <a:cs typeface="宋体"/>
              </a:rPr>
              <a:t>长</a:t>
            </a:r>
            <a:endParaRPr sz="2950">
              <a:latin typeface="宋体"/>
              <a:cs typeface="宋体"/>
            </a:endParaRPr>
          </a:p>
        </p:txBody>
      </p:sp>
      <p:sp>
        <p:nvSpPr>
          <p:cNvPr id="9" name="object 9"/>
          <p:cNvSpPr txBox="1"/>
          <p:nvPr/>
        </p:nvSpPr>
        <p:spPr>
          <a:xfrm>
            <a:off x="4978400" y="4550640"/>
            <a:ext cx="736600" cy="477520"/>
          </a:xfrm>
          <a:prstGeom prst="rect">
            <a:avLst/>
          </a:prstGeom>
        </p:spPr>
        <p:txBody>
          <a:bodyPr vert="horz" wrap="square" lIns="0" tIns="14604" rIns="0" bIns="0" rtlCol="0">
            <a:spAutoFit/>
          </a:bodyPr>
          <a:lstStyle/>
          <a:p>
            <a:pPr marL="12700">
              <a:lnSpc>
                <a:spcPct val="100000"/>
              </a:lnSpc>
              <a:spcBef>
                <a:spcPts val="114"/>
              </a:spcBef>
            </a:pPr>
            <a:r>
              <a:rPr sz="2950" spc="-185">
                <a:latin typeface="宋体"/>
                <a:cs typeface="宋体"/>
              </a:rPr>
              <a:t>洗</a:t>
            </a:r>
            <a:r>
              <a:rPr sz="2950" spc="-80">
                <a:latin typeface="宋体"/>
                <a:cs typeface="宋体"/>
              </a:rPr>
              <a:t>牌</a:t>
            </a:r>
            <a:endParaRPr sz="2950">
              <a:latin typeface="宋体"/>
              <a:cs typeface="宋体"/>
            </a:endParaRPr>
          </a:p>
        </p:txBody>
      </p:sp>
      <p:sp>
        <p:nvSpPr>
          <p:cNvPr id="10" name="object 10"/>
          <p:cNvSpPr txBox="1"/>
          <p:nvPr/>
        </p:nvSpPr>
        <p:spPr>
          <a:xfrm>
            <a:off x="7172325" y="4501428"/>
            <a:ext cx="736600" cy="477520"/>
          </a:xfrm>
          <a:prstGeom prst="rect">
            <a:avLst/>
          </a:prstGeom>
        </p:spPr>
        <p:txBody>
          <a:bodyPr vert="horz" wrap="square" lIns="0" tIns="14604" rIns="0" bIns="0" rtlCol="0">
            <a:spAutoFit/>
          </a:bodyPr>
          <a:lstStyle/>
          <a:p>
            <a:pPr marL="12700">
              <a:lnSpc>
                <a:spcPct val="100000"/>
              </a:lnSpc>
              <a:spcBef>
                <a:spcPts val="114"/>
              </a:spcBef>
            </a:pPr>
            <a:r>
              <a:rPr sz="2950" spc="-185">
                <a:latin typeface="宋体"/>
                <a:cs typeface="宋体"/>
              </a:rPr>
              <a:t>成</a:t>
            </a:r>
            <a:r>
              <a:rPr sz="2950" spc="-80">
                <a:latin typeface="宋体"/>
                <a:cs typeface="宋体"/>
              </a:rPr>
              <a:t>熟</a:t>
            </a:r>
            <a:endParaRPr sz="2950">
              <a:latin typeface="宋体"/>
              <a:cs typeface="宋体"/>
            </a:endParaRPr>
          </a:p>
        </p:txBody>
      </p:sp>
      <p:grpSp>
        <p:nvGrpSpPr>
          <p:cNvPr id="11" name="object 11"/>
          <p:cNvGrpSpPr/>
          <p:nvPr/>
        </p:nvGrpSpPr>
        <p:grpSpPr>
          <a:xfrm>
            <a:off x="2362200" y="2301875"/>
            <a:ext cx="3371850" cy="1873250"/>
            <a:chOff x="2362200" y="2301875"/>
            <a:chExt cx="3371850" cy="1873250"/>
          </a:xfrm>
        </p:grpSpPr>
        <p:sp>
          <p:nvSpPr>
            <p:cNvPr id="12" name="object 12"/>
            <p:cNvSpPr/>
            <p:nvPr/>
          </p:nvSpPr>
          <p:spPr>
            <a:xfrm>
              <a:off x="4376737" y="2806700"/>
              <a:ext cx="408305" cy="503555"/>
            </a:xfrm>
            <a:custGeom>
              <a:rect l="l" t="t" r="r" b="b"/>
              <a:pathLst>
                <a:path w="408304" h="503554">
                  <a:moveTo>
                    <a:pt x="203994" y="503237"/>
                  </a:moveTo>
                  <a:lnTo>
                    <a:pt x="0" y="377426"/>
                  </a:lnTo>
                  <a:lnTo>
                    <a:pt x="101997" y="377426"/>
                  </a:lnTo>
                  <a:lnTo>
                    <a:pt x="101997" y="0"/>
                  </a:lnTo>
                  <a:lnTo>
                    <a:pt x="305991" y="0"/>
                  </a:lnTo>
                  <a:lnTo>
                    <a:pt x="305991" y="377426"/>
                  </a:lnTo>
                  <a:lnTo>
                    <a:pt x="407988" y="377426"/>
                  </a:lnTo>
                  <a:lnTo>
                    <a:pt x="203994" y="503237"/>
                  </a:lnTo>
                  <a:close/>
                </a:path>
              </a:pathLst>
            </a:custGeom>
            <a:solidFill>
              <a:srgbClr val="9999FF"/>
            </a:solidFill>
          </p:spPr>
          <p:txBody>
            <a:bodyPr wrap="square" lIns="0" tIns="0" rIns="0" bIns="0" rtlCol="0"/>
            <a:lstStyle/>
            <a:p/>
          </p:txBody>
        </p:sp>
        <p:sp>
          <p:nvSpPr>
            <p:cNvPr id="13" name="object 13"/>
            <p:cNvSpPr/>
            <p:nvPr/>
          </p:nvSpPr>
          <p:spPr>
            <a:xfrm>
              <a:off x="5364162" y="2301875"/>
              <a:ext cx="370205" cy="503555"/>
            </a:xfrm>
            <a:custGeom>
              <a:rect l="l" t="t" r="r" b="b"/>
              <a:pathLst>
                <a:path w="370204" h="503555">
                  <a:moveTo>
                    <a:pt x="184943" y="503238"/>
                  </a:moveTo>
                  <a:lnTo>
                    <a:pt x="0" y="377427"/>
                  </a:lnTo>
                  <a:lnTo>
                    <a:pt x="92471" y="377427"/>
                  </a:lnTo>
                  <a:lnTo>
                    <a:pt x="92471" y="0"/>
                  </a:lnTo>
                  <a:lnTo>
                    <a:pt x="277416" y="0"/>
                  </a:lnTo>
                  <a:lnTo>
                    <a:pt x="277416" y="377427"/>
                  </a:lnTo>
                  <a:lnTo>
                    <a:pt x="369887" y="377427"/>
                  </a:lnTo>
                  <a:lnTo>
                    <a:pt x="184943" y="503238"/>
                  </a:lnTo>
                  <a:close/>
                </a:path>
              </a:pathLst>
            </a:custGeom>
            <a:solidFill>
              <a:srgbClr val="FF66FF"/>
            </a:solidFill>
          </p:spPr>
          <p:txBody>
            <a:bodyPr wrap="square" lIns="0" tIns="0" rIns="0" bIns="0" rtlCol="0"/>
            <a:lstStyle/>
            <a:p/>
          </p:txBody>
        </p:sp>
        <p:sp>
          <p:nvSpPr>
            <p:cNvPr id="14" name="object 14"/>
            <p:cNvSpPr/>
            <p:nvPr/>
          </p:nvSpPr>
          <p:spPr>
            <a:xfrm>
              <a:off x="2362200" y="3671887"/>
              <a:ext cx="409575" cy="503555"/>
            </a:xfrm>
            <a:custGeom>
              <a:rect l="l" t="t" r="r" b="b"/>
              <a:pathLst>
                <a:path w="409575" h="503554">
                  <a:moveTo>
                    <a:pt x="204787" y="503238"/>
                  </a:moveTo>
                  <a:lnTo>
                    <a:pt x="0" y="377428"/>
                  </a:lnTo>
                  <a:lnTo>
                    <a:pt x="102393" y="377428"/>
                  </a:lnTo>
                  <a:lnTo>
                    <a:pt x="102393" y="0"/>
                  </a:lnTo>
                  <a:lnTo>
                    <a:pt x="307181" y="0"/>
                  </a:lnTo>
                  <a:lnTo>
                    <a:pt x="307181" y="377428"/>
                  </a:lnTo>
                  <a:lnTo>
                    <a:pt x="409575" y="377428"/>
                  </a:lnTo>
                  <a:lnTo>
                    <a:pt x="204787" y="503238"/>
                  </a:lnTo>
                  <a:close/>
                </a:path>
              </a:pathLst>
            </a:custGeom>
            <a:solidFill>
              <a:srgbClr val="0033CC"/>
            </a:solidFill>
          </p:spPr>
          <p:txBody>
            <a:bodyPr wrap="square" lIns="0" tIns="0" rIns="0" bIns="0" rtlCol="0"/>
            <a:lstStyle/>
            <a:p/>
          </p:txBody>
        </p:sp>
        <p:sp>
          <p:nvSpPr>
            <p:cNvPr id="15" name="object 15"/>
            <p:cNvSpPr/>
            <p:nvPr/>
          </p:nvSpPr>
          <p:spPr>
            <a:xfrm>
              <a:off x="3167061" y="3379787"/>
              <a:ext cx="409575" cy="503555"/>
            </a:xfrm>
            <a:custGeom>
              <a:rect l="l" t="t" r="r" b="b"/>
              <a:pathLst>
                <a:path w="409575" h="503554">
                  <a:moveTo>
                    <a:pt x="204787" y="503238"/>
                  </a:moveTo>
                  <a:lnTo>
                    <a:pt x="0" y="377428"/>
                  </a:lnTo>
                  <a:lnTo>
                    <a:pt x="102393" y="377428"/>
                  </a:lnTo>
                  <a:lnTo>
                    <a:pt x="102393" y="0"/>
                  </a:lnTo>
                  <a:lnTo>
                    <a:pt x="307181" y="0"/>
                  </a:lnTo>
                  <a:lnTo>
                    <a:pt x="307181" y="377428"/>
                  </a:lnTo>
                  <a:lnTo>
                    <a:pt x="409575" y="377428"/>
                  </a:lnTo>
                  <a:lnTo>
                    <a:pt x="204787" y="503238"/>
                  </a:lnTo>
                  <a:close/>
                </a:path>
              </a:pathLst>
            </a:custGeom>
            <a:solidFill>
              <a:srgbClr val="0066FF"/>
            </a:solidFill>
          </p:spPr>
          <p:txBody>
            <a:bodyPr wrap="square" lIns="0" tIns="0" rIns="0" bIns="0" rtlCol="0"/>
            <a:lstStyle/>
            <a:p/>
          </p:txBody>
        </p:sp>
        <p:sp>
          <p:nvSpPr>
            <p:cNvPr id="16" name="object 16"/>
            <p:cNvSpPr/>
            <p:nvPr/>
          </p:nvSpPr>
          <p:spPr>
            <a:xfrm>
              <a:off x="3800475" y="3076575"/>
              <a:ext cx="409575" cy="503555"/>
            </a:xfrm>
            <a:custGeom>
              <a:rect l="l" t="t" r="r" b="b"/>
              <a:pathLst>
                <a:path w="409575" h="503554">
                  <a:moveTo>
                    <a:pt x="204787" y="503238"/>
                  </a:moveTo>
                  <a:lnTo>
                    <a:pt x="0" y="377428"/>
                  </a:lnTo>
                  <a:lnTo>
                    <a:pt x="102393" y="377428"/>
                  </a:lnTo>
                  <a:lnTo>
                    <a:pt x="102393" y="0"/>
                  </a:lnTo>
                  <a:lnTo>
                    <a:pt x="307181" y="0"/>
                  </a:lnTo>
                  <a:lnTo>
                    <a:pt x="307181" y="377428"/>
                  </a:lnTo>
                  <a:lnTo>
                    <a:pt x="409575" y="377428"/>
                  </a:lnTo>
                  <a:lnTo>
                    <a:pt x="204787" y="503238"/>
                  </a:lnTo>
                  <a:close/>
                </a:path>
              </a:pathLst>
            </a:custGeom>
            <a:solidFill>
              <a:srgbClr val="6699FF"/>
            </a:solidFill>
          </p:spPr>
          <p:txBody>
            <a:bodyPr wrap="square" lIns="0" tIns="0" rIns="0" bIns="0" rtlCol="0"/>
            <a:lstStyle/>
            <a:p/>
          </p:txBody>
        </p:sp>
      </p:grpSp>
      <p:sp>
        <p:nvSpPr>
          <p:cNvPr id="17" name="object 17"/>
          <p:cNvSpPr txBox="1"/>
          <p:nvPr/>
        </p:nvSpPr>
        <p:spPr>
          <a:xfrm>
            <a:off x="1141411" y="5324951"/>
            <a:ext cx="1092200" cy="238760"/>
          </a:xfrm>
          <a:prstGeom prst="rect">
            <a:avLst/>
          </a:prstGeom>
        </p:spPr>
        <p:txBody>
          <a:bodyPr vert="horz" wrap="square" lIns="0" tIns="12700" rIns="0" bIns="0" rtlCol="0">
            <a:spAutoFit/>
          </a:bodyPr>
          <a:lstStyle/>
          <a:p>
            <a:pPr marL="12700">
              <a:lnSpc>
                <a:spcPct val="100000"/>
              </a:lnSpc>
              <a:spcBef>
                <a:spcPts val="100"/>
              </a:spcBef>
            </a:pPr>
            <a:r>
              <a:rPr sz="1400" spc="-10">
                <a:latin typeface="黑体"/>
                <a:cs typeface="黑体"/>
              </a:rPr>
              <a:t>创业者进入。</a:t>
            </a:r>
            <a:endParaRPr sz="1400">
              <a:latin typeface="黑体"/>
              <a:cs typeface="黑体"/>
            </a:endParaRPr>
          </a:p>
        </p:txBody>
      </p:sp>
      <p:sp>
        <p:nvSpPr>
          <p:cNvPr id="18" name="object 18"/>
          <p:cNvSpPr txBox="1"/>
          <p:nvPr/>
        </p:nvSpPr>
        <p:spPr>
          <a:xfrm>
            <a:off x="1116011" y="4962545"/>
            <a:ext cx="3088005" cy="387985"/>
          </a:xfrm>
          <a:prstGeom prst="rect">
            <a:avLst/>
          </a:prstGeom>
        </p:spPr>
        <p:txBody>
          <a:bodyPr vert="horz" wrap="square" lIns="0" tIns="76835" rIns="0" bIns="0" rtlCol="0">
            <a:spAutoFit/>
          </a:bodyPr>
          <a:lstStyle/>
          <a:p>
            <a:pPr marL="38100" marR="30480">
              <a:lnSpc>
                <a:spcPct val="69900"/>
              </a:lnSpc>
              <a:spcBef>
                <a:spcPts val="605"/>
              </a:spcBef>
            </a:pPr>
            <a:r>
              <a:rPr sz="2100" spc="-22" baseline="19841">
                <a:latin typeface="黑体"/>
                <a:cs typeface="黑体"/>
              </a:rPr>
              <a:t>市场出现并快速</a:t>
            </a:r>
            <a:r>
              <a:rPr sz="1400" spc="-5">
                <a:latin typeface="黑体"/>
                <a:cs typeface="黑体"/>
              </a:rPr>
              <a:t>市场集中度快速提高，</a:t>
            </a:r>
            <a:r>
              <a:rPr sz="1400" spc="-10">
                <a:latin typeface="黑体"/>
                <a:cs typeface="黑体"/>
              </a:rPr>
              <a:t>速增长，吸引创</a:t>
            </a:r>
            <a:endParaRPr sz="1400">
              <a:latin typeface="黑体"/>
              <a:cs typeface="黑体"/>
            </a:endParaRPr>
          </a:p>
        </p:txBody>
      </p:sp>
      <p:sp>
        <p:nvSpPr>
          <p:cNvPr id="19" name="object 19"/>
          <p:cNvSpPr txBox="1"/>
          <p:nvPr/>
        </p:nvSpPr>
        <p:spPr>
          <a:xfrm>
            <a:off x="2374970" y="5175905"/>
            <a:ext cx="1803400" cy="537845"/>
          </a:xfrm>
          <a:prstGeom prst="rect">
            <a:avLst/>
          </a:prstGeom>
        </p:spPr>
        <p:txBody>
          <a:bodyPr vert="horz" wrap="square" lIns="0" tIns="12700" rIns="0" bIns="0" rtlCol="0">
            <a:spAutoFit/>
          </a:bodyPr>
          <a:lstStyle/>
          <a:p>
            <a:pPr marL="12700" marR="5080">
              <a:lnSpc>
                <a:spcPct val="120000"/>
              </a:lnSpc>
              <a:spcBef>
                <a:spcPts val="100"/>
              </a:spcBef>
            </a:pPr>
            <a:r>
              <a:rPr sz="1400" spc="-5">
                <a:latin typeface="黑体"/>
                <a:cs typeface="黑体"/>
              </a:rPr>
              <a:t>竞争方式灵活多样，模</a:t>
            </a:r>
            <a:r>
              <a:rPr sz="1400" spc="-10">
                <a:latin typeface="黑体"/>
                <a:cs typeface="黑体"/>
              </a:rPr>
              <a:t>模式创新不断。</a:t>
            </a:r>
            <a:endParaRPr sz="1400">
              <a:latin typeface="黑体"/>
              <a:cs typeface="黑体"/>
            </a:endParaRPr>
          </a:p>
        </p:txBody>
      </p:sp>
      <p:sp>
        <p:nvSpPr>
          <p:cNvPr id="20" name="object 20"/>
          <p:cNvSpPr txBox="1"/>
          <p:nvPr/>
        </p:nvSpPr>
        <p:spPr>
          <a:xfrm>
            <a:off x="4357252" y="5191780"/>
            <a:ext cx="2159000" cy="537845"/>
          </a:xfrm>
          <a:prstGeom prst="rect">
            <a:avLst/>
          </a:prstGeom>
        </p:spPr>
        <p:txBody>
          <a:bodyPr vert="horz" wrap="square" lIns="0" tIns="12700" rIns="0" bIns="0" rtlCol="0">
            <a:spAutoFit/>
          </a:bodyPr>
          <a:lstStyle/>
          <a:p>
            <a:pPr marL="12700" marR="5080">
              <a:lnSpc>
                <a:spcPct val="120000"/>
              </a:lnSpc>
              <a:spcBef>
                <a:spcPts val="100"/>
              </a:spcBef>
            </a:pPr>
            <a:r>
              <a:rPr sz="1400" spc="-5">
                <a:latin typeface="黑体"/>
                <a:cs typeface="黑体"/>
              </a:rPr>
              <a:t>部分企业利用融资、并购等等手段，迅速做大规模。</a:t>
            </a:r>
            <a:endParaRPr sz="1400">
              <a:latin typeface="黑体"/>
              <a:cs typeface="黑体"/>
            </a:endParaRPr>
          </a:p>
        </p:txBody>
      </p:sp>
      <p:sp>
        <p:nvSpPr>
          <p:cNvPr id="21" name="object 21"/>
          <p:cNvSpPr txBox="1"/>
          <p:nvPr/>
        </p:nvSpPr>
        <p:spPr>
          <a:xfrm>
            <a:off x="4357252" y="4978420"/>
            <a:ext cx="4318635" cy="238760"/>
          </a:xfrm>
          <a:prstGeom prst="rect">
            <a:avLst/>
          </a:prstGeom>
        </p:spPr>
        <p:txBody>
          <a:bodyPr vert="horz" wrap="square" lIns="0" tIns="12700" rIns="0" bIns="0" rtlCol="0">
            <a:spAutoFit/>
          </a:bodyPr>
          <a:lstStyle/>
          <a:p>
            <a:pPr marL="12700">
              <a:lnSpc>
                <a:spcPct val="100000"/>
              </a:lnSpc>
              <a:spcBef>
                <a:spcPts val="100"/>
              </a:spcBef>
            </a:pPr>
            <a:r>
              <a:rPr sz="1400" spc="-5">
                <a:latin typeface="黑体"/>
                <a:cs typeface="黑体"/>
              </a:rPr>
              <a:t>市场集中度得到更快提高，部市场集中度提高到了近乎</a:t>
            </a:r>
            <a:endParaRPr sz="1400">
              <a:latin typeface="黑体"/>
              <a:cs typeface="黑体"/>
            </a:endParaRPr>
          </a:p>
        </p:txBody>
      </p:sp>
      <p:sp>
        <p:nvSpPr>
          <p:cNvPr id="22" name="object 22"/>
          <p:cNvSpPr txBox="1"/>
          <p:nvPr/>
        </p:nvSpPr>
        <p:spPr>
          <a:xfrm>
            <a:off x="6694628" y="5191780"/>
            <a:ext cx="1981200" cy="537845"/>
          </a:xfrm>
          <a:prstGeom prst="rect">
            <a:avLst/>
          </a:prstGeom>
        </p:spPr>
        <p:txBody>
          <a:bodyPr vert="horz" wrap="square" lIns="0" tIns="12700" rIns="0" bIns="0" rtlCol="0">
            <a:spAutoFit/>
          </a:bodyPr>
          <a:lstStyle/>
          <a:p>
            <a:pPr marL="12700" marR="5080">
              <a:lnSpc>
                <a:spcPct val="120000"/>
              </a:lnSpc>
              <a:spcBef>
                <a:spcPts val="100"/>
              </a:spcBef>
            </a:pPr>
            <a:r>
              <a:rPr sz="1400" spc="-5">
                <a:latin typeface="黑体"/>
                <a:cs typeface="黑体"/>
              </a:rPr>
              <a:t>乎极致，几大巨头牢牢控</a:t>
            </a:r>
            <a:r>
              <a:rPr sz="1400" spc="-10">
                <a:latin typeface="黑体"/>
                <a:cs typeface="黑体"/>
              </a:rPr>
              <a:t>控制产业格局。</a:t>
            </a:r>
            <a:endParaRPr sz="1400">
              <a:latin typeface="黑体"/>
              <a:cs typeface="黑体"/>
            </a:endParaRPr>
          </a:p>
        </p:txBody>
      </p:sp>
      <p:sp>
        <p:nvSpPr>
          <p:cNvPr id="23" name="object 23"/>
          <p:cNvSpPr txBox="1"/>
          <p:nvPr/>
        </p:nvSpPr>
        <p:spPr>
          <a:xfrm>
            <a:off x="2129789" y="2699860"/>
            <a:ext cx="2072005" cy="925830"/>
          </a:xfrm>
          <a:prstGeom prst="rect">
            <a:avLst/>
          </a:prstGeom>
        </p:spPr>
        <p:txBody>
          <a:bodyPr vert="horz" wrap="square" lIns="0" tIns="12700" rIns="0" bIns="0" rtlCol="0">
            <a:spAutoFit/>
          </a:bodyPr>
          <a:lstStyle/>
          <a:p>
            <a:pPr marL="845819" marR="5080" indent="679450">
              <a:lnSpc>
                <a:spcPct val="134700"/>
              </a:lnSpc>
              <a:spcBef>
                <a:spcPts val="100"/>
              </a:spcBef>
            </a:pPr>
            <a:r>
              <a:rPr sz="1400" spc="-20">
                <a:latin typeface="黑体"/>
                <a:cs typeface="黑体"/>
              </a:rPr>
              <a:t>中成药</a:t>
            </a:r>
            <a:r>
              <a:rPr sz="1400" spc="-15">
                <a:latin typeface="黑体"/>
                <a:cs typeface="黑体"/>
              </a:rPr>
              <a:t>医疗器械</a:t>
            </a:r>
            <a:endParaRPr sz="1400">
              <a:latin typeface="黑体"/>
              <a:cs typeface="黑体"/>
            </a:endParaRPr>
          </a:p>
          <a:p>
            <a:pPr marL="12700">
              <a:lnSpc>
                <a:spcPct val="100000"/>
              </a:lnSpc>
              <a:spcBef>
                <a:spcPts val="880"/>
              </a:spcBef>
            </a:pPr>
            <a:r>
              <a:rPr sz="1400" spc="-15">
                <a:latin typeface="黑体"/>
                <a:cs typeface="黑体"/>
              </a:rPr>
              <a:t>生物制药</a:t>
            </a:r>
            <a:endParaRPr sz="1400">
              <a:latin typeface="黑体"/>
              <a:cs typeface="黑体"/>
            </a:endParaRPr>
          </a:p>
        </p:txBody>
      </p:sp>
      <p:grpSp>
        <p:nvGrpSpPr>
          <p:cNvPr id="24" name="object 24"/>
          <p:cNvGrpSpPr/>
          <p:nvPr/>
        </p:nvGrpSpPr>
        <p:grpSpPr>
          <a:xfrm>
            <a:off x="4859337" y="2159000"/>
            <a:ext cx="1584325" cy="863600"/>
            <a:chOff x="4859337" y="2159000"/>
            <a:chExt cx="1584325" cy="863600"/>
          </a:xfrm>
        </p:grpSpPr>
        <p:sp>
          <p:nvSpPr>
            <p:cNvPr id="25" name="object 25"/>
            <p:cNvSpPr/>
            <p:nvPr/>
          </p:nvSpPr>
          <p:spPr>
            <a:xfrm>
              <a:off x="4859337" y="2519361"/>
              <a:ext cx="370205" cy="503555"/>
            </a:xfrm>
            <a:custGeom>
              <a:rect l="l" t="t" r="r" b="b"/>
              <a:pathLst>
                <a:path w="370204" h="503555">
                  <a:moveTo>
                    <a:pt x="184944" y="503238"/>
                  </a:moveTo>
                  <a:lnTo>
                    <a:pt x="0" y="377428"/>
                  </a:lnTo>
                  <a:lnTo>
                    <a:pt x="92472" y="377428"/>
                  </a:lnTo>
                  <a:lnTo>
                    <a:pt x="92472" y="0"/>
                  </a:lnTo>
                  <a:lnTo>
                    <a:pt x="277416" y="0"/>
                  </a:lnTo>
                  <a:lnTo>
                    <a:pt x="277416" y="377428"/>
                  </a:lnTo>
                  <a:lnTo>
                    <a:pt x="369888" y="377428"/>
                  </a:lnTo>
                  <a:lnTo>
                    <a:pt x="184944" y="503238"/>
                  </a:lnTo>
                  <a:close/>
                </a:path>
              </a:pathLst>
            </a:custGeom>
            <a:solidFill>
              <a:srgbClr val="CC99FF"/>
            </a:solidFill>
          </p:spPr>
          <p:txBody>
            <a:bodyPr wrap="square" lIns="0" tIns="0" rIns="0" bIns="0" rtlCol="0"/>
            <a:lstStyle/>
            <a:p/>
          </p:txBody>
        </p:sp>
        <p:sp>
          <p:nvSpPr>
            <p:cNvPr id="26" name="object 26"/>
            <p:cNvSpPr/>
            <p:nvPr/>
          </p:nvSpPr>
          <p:spPr>
            <a:xfrm>
              <a:off x="6073775" y="2159000"/>
              <a:ext cx="370205" cy="503555"/>
            </a:xfrm>
            <a:custGeom>
              <a:rect l="l" t="t" r="r" b="b"/>
              <a:pathLst>
                <a:path w="370204" h="503555">
                  <a:moveTo>
                    <a:pt x="184944" y="503238"/>
                  </a:moveTo>
                  <a:lnTo>
                    <a:pt x="0" y="377427"/>
                  </a:lnTo>
                  <a:lnTo>
                    <a:pt x="92471" y="377427"/>
                  </a:lnTo>
                  <a:lnTo>
                    <a:pt x="92471" y="0"/>
                  </a:lnTo>
                  <a:lnTo>
                    <a:pt x="277416" y="0"/>
                  </a:lnTo>
                  <a:lnTo>
                    <a:pt x="277416" y="377427"/>
                  </a:lnTo>
                  <a:lnTo>
                    <a:pt x="369887" y="377427"/>
                  </a:lnTo>
                  <a:lnTo>
                    <a:pt x="184944" y="503238"/>
                  </a:lnTo>
                  <a:close/>
                </a:path>
              </a:pathLst>
            </a:custGeom>
            <a:solidFill>
              <a:srgbClr val="CC3399"/>
            </a:solidFill>
          </p:spPr>
          <p:txBody>
            <a:bodyPr wrap="square" lIns="0" tIns="0" rIns="0" bIns="0" rtlCol="0"/>
            <a:lstStyle/>
            <a:p/>
          </p:txBody>
        </p:sp>
      </p:grpSp>
      <p:sp>
        <p:nvSpPr>
          <p:cNvPr id="27" name="object 27"/>
          <p:cNvSpPr txBox="1"/>
          <p:nvPr/>
        </p:nvSpPr>
        <p:spPr>
          <a:xfrm>
            <a:off x="4218940" y="1784826"/>
            <a:ext cx="2433955" cy="939165"/>
          </a:xfrm>
          <a:prstGeom prst="rect">
            <a:avLst/>
          </a:prstGeom>
        </p:spPr>
        <p:txBody>
          <a:bodyPr vert="horz" wrap="square" lIns="0" tIns="10160" rIns="0" bIns="0" rtlCol="0">
            <a:spAutoFit/>
          </a:bodyPr>
          <a:lstStyle/>
          <a:p>
            <a:pPr marL="949325" marR="5080" indent="582295">
              <a:lnSpc>
                <a:spcPct val="101200"/>
              </a:lnSpc>
              <a:spcBef>
                <a:spcPts val="80"/>
              </a:spcBef>
            </a:pPr>
            <a:r>
              <a:rPr sz="1400" spc="-10">
                <a:latin typeface="黑体"/>
                <a:cs typeface="黑体"/>
              </a:rPr>
              <a:t>化学原料药</a:t>
            </a:r>
            <a:r>
              <a:rPr sz="1400" spc="-15">
                <a:latin typeface="黑体"/>
                <a:cs typeface="黑体"/>
              </a:rPr>
              <a:t>医药流通</a:t>
            </a:r>
            <a:endParaRPr sz="1400">
              <a:latin typeface="黑体"/>
              <a:cs typeface="黑体"/>
            </a:endParaRPr>
          </a:p>
          <a:p>
            <a:pPr marL="444500">
              <a:lnSpc>
                <a:spcPct val="100000"/>
              </a:lnSpc>
              <a:spcBef>
                <a:spcPts val="155"/>
              </a:spcBef>
            </a:pPr>
            <a:r>
              <a:rPr sz="1400" spc="-15">
                <a:latin typeface="黑体"/>
                <a:cs typeface="黑体"/>
              </a:rPr>
              <a:t>医药连锁</a:t>
            </a:r>
            <a:endParaRPr sz="1400">
              <a:latin typeface="黑体"/>
              <a:cs typeface="黑体"/>
            </a:endParaRPr>
          </a:p>
          <a:p>
            <a:pPr marL="12700">
              <a:lnSpc>
                <a:spcPct val="100000"/>
              </a:lnSpc>
              <a:spcBef>
                <a:spcPts val="295"/>
              </a:spcBef>
            </a:pPr>
            <a:r>
              <a:rPr sz="1400" spc="-20">
                <a:latin typeface="黑体"/>
                <a:cs typeface="黑体"/>
              </a:rPr>
              <a:t>化学药</a:t>
            </a:r>
            <a:endParaRPr sz="1400">
              <a:latin typeface="黑体"/>
              <a:cs typeface="黑体"/>
            </a:endParaRPr>
          </a:p>
        </p:txBody>
      </p:sp>
      <p:sp>
        <p:nvSpPr>
          <p:cNvPr id="28" name="object 28"/>
          <p:cNvSpPr/>
          <p:nvPr/>
        </p:nvSpPr>
        <p:spPr>
          <a:xfrm>
            <a:off x="2195509" y="2565399"/>
            <a:ext cx="2736850" cy="1440180"/>
          </a:xfrm>
          <a:custGeom>
            <a:rect l="l" t="t" r="r" b="b"/>
            <a:pathLst>
              <a:path w="2736850" h="1440179">
                <a:moveTo>
                  <a:pt x="1" y="719931"/>
                </a:moveTo>
                <a:lnTo>
                  <a:pt x="5594" y="654403"/>
                </a:lnTo>
                <a:lnTo>
                  <a:pt x="22048" y="590523"/>
                </a:lnTo>
                <a:lnTo>
                  <a:pt x="48883" y="528545"/>
                </a:lnTo>
                <a:lnTo>
                  <a:pt x="85613" y="468724"/>
                </a:lnTo>
                <a:lnTo>
                  <a:pt x="131757" y="411314"/>
                </a:lnTo>
                <a:lnTo>
                  <a:pt x="158208" y="383592"/>
                </a:lnTo>
                <a:lnTo>
                  <a:pt x="186831" y="356568"/>
                </a:lnTo>
                <a:lnTo>
                  <a:pt x="217566" y="330274"/>
                </a:lnTo>
                <a:lnTo>
                  <a:pt x="250352" y="304742"/>
                </a:lnTo>
                <a:lnTo>
                  <a:pt x="285129" y="280003"/>
                </a:lnTo>
                <a:lnTo>
                  <a:pt x="321837" y="256089"/>
                </a:lnTo>
                <a:lnTo>
                  <a:pt x="360415" y="233032"/>
                </a:lnTo>
                <a:lnTo>
                  <a:pt x="400803" y="210863"/>
                </a:lnTo>
                <a:lnTo>
                  <a:pt x="442940" y="189615"/>
                </a:lnTo>
                <a:lnTo>
                  <a:pt x="486767" y="169319"/>
                </a:lnTo>
                <a:lnTo>
                  <a:pt x="532222" y="150007"/>
                </a:lnTo>
                <a:lnTo>
                  <a:pt x="579245" y="131710"/>
                </a:lnTo>
                <a:lnTo>
                  <a:pt x="627776" y="114462"/>
                </a:lnTo>
                <a:lnTo>
                  <a:pt x="677755" y="98292"/>
                </a:lnTo>
                <a:lnTo>
                  <a:pt x="729121" y="83233"/>
                </a:lnTo>
                <a:lnTo>
                  <a:pt x="781813" y="69317"/>
                </a:lnTo>
                <a:lnTo>
                  <a:pt x="835772" y="56576"/>
                </a:lnTo>
                <a:lnTo>
                  <a:pt x="890937" y="45041"/>
                </a:lnTo>
                <a:lnTo>
                  <a:pt x="947248" y="34744"/>
                </a:lnTo>
                <a:lnTo>
                  <a:pt x="1004644" y="25717"/>
                </a:lnTo>
                <a:lnTo>
                  <a:pt x="1063064" y="17991"/>
                </a:lnTo>
                <a:lnTo>
                  <a:pt x="1122449" y="11599"/>
                </a:lnTo>
                <a:lnTo>
                  <a:pt x="1182738" y="6572"/>
                </a:lnTo>
                <a:lnTo>
                  <a:pt x="1243870" y="2942"/>
                </a:lnTo>
                <a:lnTo>
                  <a:pt x="1305786" y="741"/>
                </a:lnTo>
                <a:lnTo>
                  <a:pt x="1368425" y="0"/>
                </a:lnTo>
                <a:lnTo>
                  <a:pt x="1431062" y="740"/>
                </a:lnTo>
                <a:lnTo>
                  <a:pt x="1492978" y="2942"/>
                </a:lnTo>
                <a:lnTo>
                  <a:pt x="1554111" y="6572"/>
                </a:lnTo>
                <a:lnTo>
                  <a:pt x="1614400" y="11598"/>
                </a:lnTo>
                <a:lnTo>
                  <a:pt x="1673785" y="17990"/>
                </a:lnTo>
                <a:lnTo>
                  <a:pt x="1732205" y="25716"/>
                </a:lnTo>
                <a:lnTo>
                  <a:pt x="1789601" y="34743"/>
                </a:lnTo>
                <a:lnTo>
                  <a:pt x="1845912" y="45040"/>
                </a:lnTo>
                <a:lnTo>
                  <a:pt x="1901076" y="56575"/>
                </a:lnTo>
                <a:lnTo>
                  <a:pt x="1955035" y="69316"/>
                </a:lnTo>
                <a:lnTo>
                  <a:pt x="2007728" y="83232"/>
                </a:lnTo>
                <a:lnTo>
                  <a:pt x="2059094" y="98291"/>
                </a:lnTo>
                <a:lnTo>
                  <a:pt x="2109073" y="114461"/>
                </a:lnTo>
                <a:lnTo>
                  <a:pt x="2157604" y="131709"/>
                </a:lnTo>
                <a:lnTo>
                  <a:pt x="2204628" y="150006"/>
                </a:lnTo>
                <a:lnTo>
                  <a:pt x="2250083" y="169318"/>
                </a:lnTo>
                <a:lnTo>
                  <a:pt x="2293909" y="189614"/>
                </a:lnTo>
                <a:lnTo>
                  <a:pt x="2336046" y="210862"/>
                </a:lnTo>
                <a:lnTo>
                  <a:pt x="2376434" y="233031"/>
                </a:lnTo>
                <a:lnTo>
                  <a:pt x="2415013" y="256088"/>
                </a:lnTo>
                <a:lnTo>
                  <a:pt x="2451720" y="280002"/>
                </a:lnTo>
                <a:lnTo>
                  <a:pt x="2486498" y="304741"/>
                </a:lnTo>
                <a:lnTo>
                  <a:pt x="2519284" y="330273"/>
                </a:lnTo>
                <a:lnTo>
                  <a:pt x="2550019" y="356567"/>
                </a:lnTo>
                <a:lnTo>
                  <a:pt x="2578642" y="383591"/>
                </a:lnTo>
                <a:lnTo>
                  <a:pt x="2605093" y="411313"/>
                </a:lnTo>
                <a:lnTo>
                  <a:pt x="2651237" y="468723"/>
                </a:lnTo>
                <a:lnTo>
                  <a:pt x="2687968" y="528544"/>
                </a:lnTo>
                <a:lnTo>
                  <a:pt x="2714802" y="590522"/>
                </a:lnTo>
                <a:lnTo>
                  <a:pt x="2731257" y="654402"/>
                </a:lnTo>
                <a:lnTo>
                  <a:pt x="2736850" y="719930"/>
                </a:lnTo>
                <a:lnTo>
                  <a:pt x="2735441" y="752884"/>
                </a:lnTo>
                <a:lnTo>
                  <a:pt x="2731257" y="785458"/>
                </a:lnTo>
                <a:lnTo>
                  <a:pt x="2714802" y="849338"/>
                </a:lnTo>
                <a:lnTo>
                  <a:pt x="2687968" y="911316"/>
                </a:lnTo>
                <a:lnTo>
                  <a:pt x="2651237" y="971137"/>
                </a:lnTo>
                <a:lnTo>
                  <a:pt x="2605093" y="1028547"/>
                </a:lnTo>
                <a:lnTo>
                  <a:pt x="2578642" y="1056269"/>
                </a:lnTo>
                <a:lnTo>
                  <a:pt x="2550019" y="1083293"/>
                </a:lnTo>
                <a:lnTo>
                  <a:pt x="2519284" y="1109587"/>
                </a:lnTo>
                <a:lnTo>
                  <a:pt x="2486498" y="1135119"/>
                </a:lnTo>
                <a:lnTo>
                  <a:pt x="2451721" y="1159858"/>
                </a:lnTo>
                <a:lnTo>
                  <a:pt x="2415013" y="1183772"/>
                </a:lnTo>
                <a:lnTo>
                  <a:pt x="2376435" y="1206829"/>
                </a:lnTo>
                <a:lnTo>
                  <a:pt x="2336047" y="1228998"/>
                </a:lnTo>
                <a:lnTo>
                  <a:pt x="2293909" y="1250246"/>
                </a:lnTo>
                <a:lnTo>
                  <a:pt x="2250083" y="1270542"/>
                </a:lnTo>
                <a:lnTo>
                  <a:pt x="2204628" y="1289854"/>
                </a:lnTo>
                <a:lnTo>
                  <a:pt x="2157605" y="1308151"/>
                </a:lnTo>
                <a:lnTo>
                  <a:pt x="2109073" y="1325399"/>
                </a:lnTo>
                <a:lnTo>
                  <a:pt x="2059095" y="1341569"/>
                </a:lnTo>
                <a:lnTo>
                  <a:pt x="2007729" y="1356628"/>
                </a:lnTo>
                <a:lnTo>
                  <a:pt x="1955036" y="1370544"/>
                </a:lnTo>
                <a:lnTo>
                  <a:pt x="1901077" y="1383285"/>
                </a:lnTo>
                <a:lnTo>
                  <a:pt x="1845912" y="1394820"/>
                </a:lnTo>
                <a:lnTo>
                  <a:pt x="1789602" y="1405117"/>
                </a:lnTo>
                <a:lnTo>
                  <a:pt x="1732206" y="1414144"/>
                </a:lnTo>
                <a:lnTo>
                  <a:pt x="1673785" y="1421870"/>
                </a:lnTo>
                <a:lnTo>
                  <a:pt x="1614401" y="1428262"/>
                </a:lnTo>
                <a:lnTo>
                  <a:pt x="1554112" y="1433289"/>
                </a:lnTo>
                <a:lnTo>
                  <a:pt x="1492979" y="1436919"/>
                </a:lnTo>
                <a:lnTo>
                  <a:pt x="1431063" y="1439120"/>
                </a:lnTo>
                <a:lnTo>
                  <a:pt x="1368425" y="1439861"/>
                </a:lnTo>
                <a:lnTo>
                  <a:pt x="1305787" y="1439120"/>
                </a:lnTo>
                <a:lnTo>
                  <a:pt x="1243871" y="1436919"/>
                </a:lnTo>
                <a:lnTo>
                  <a:pt x="1182738" y="1433289"/>
                </a:lnTo>
                <a:lnTo>
                  <a:pt x="1122449" y="1428262"/>
                </a:lnTo>
                <a:lnTo>
                  <a:pt x="1063064" y="1421870"/>
                </a:lnTo>
                <a:lnTo>
                  <a:pt x="1004644" y="1414144"/>
                </a:lnTo>
                <a:lnTo>
                  <a:pt x="947248" y="1405117"/>
                </a:lnTo>
                <a:lnTo>
                  <a:pt x="890937" y="1394820"/>
                </a:lnTo>
                <a:lnTo>
                  <a:pt x="835773" y="1383285"/>
                </a:lnTo>
                <a:lnTo>
                  <a:pt x="781814" y="1370544"/>
                </a:lnTo>
                <a:lnTo>
                  <a:pt x="729121" y="1356628"/>
                </a:lnTo>
                <a:lnTo>
                  <a:pt x="677755" y="1341569"/>
                </a:lnTo>
                <a:lnTo>
                  <a:pt x="627776" y="1325399"/>
                </a:lnTo>
                <a:lnTo>
                  <a:pt x="579245" y="1308150"/>
                </a:lnTo>
                <a:lnTo>
                  <a:pt x="532221" y="1289854"/>
                </a:lnTo>
                <a:lnTo>
                  <a:pt x="486766" y="1270542"/>
                </a:lnTo>
                <a:lnTo>
                  <a:pt x="442940" y="1250246"/>
                </a:lnTo>
                <a:lnTo>
                  <a:pt x="400803" y="1228998"/>
                </a:lnTo>
                <a:lnTo>
                  <a:pt x="360415" y="1206829"/>
                </a:lnTo>
                <a:lnTo>
                  <a:pt x="321836" y="1183772"/>
                </a:lnTo>
                <a:lnTo>
                  <a:pt x="285129" y="1159858"/>
                </a:lnTo>
                <a:lnTo>
                  <a:pt x="250351" y="1135119"/>
                </a:lnTo>
                <a:lnTo>
                  <a:pt x="217565" y="1109587"/>
                </a:lnTo>
                <a:lnTo>
                  <a:pt x="186830" y="1083293"/>
                </a:lnTo>
                <a:lnTo>
                  <a:pt x="158207" y="1056269"/>
                </a:lnTo>
                <a:lnTo>
                  <a:pt x="131756" y="1028547"/>
                </a:lnTo>
                <a:lnTo>
                  <a:pt x="85612" y="971137"/>
                </a:lnTo>
                <a:lnTo>
                  <a:pt x="48881" y="911316"/>
                </a:lnTo>
                <a:lnTo>
                  <a:pt x="22047" y="849338"/>
                </a:lnTo>
                <a:lnTo>
                  <a:pt x="5592" y="785458"/>
                </a:lnTo>
                <a:lnTo>
                  <a:pt x="0" y="719930"/>
                </a:lnTo>
                <a:close/>
              </a:path>
            </a:pathLst>
          </a:custGeom>
          <a:ln w="9524">
            <a:solidFill>
              <a:srgbClr val="FF33CC"/>
            </a:solidFill>
            <a:prstDash val="dot"/>
          </a:ln>
        </p:spPr>
        <p:txBody>
          <a:bodyPr wrap="square" lIns="0" tIns="0" rIns="0" bIns="0" rtlCol="0"/>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object 2"/>
          <p:cNvGraphicFramePr>
            <a:graphicFrameLocks noGrp="1"/>
          </p:cNvGraphicFramePr>
          <p:nvPr/>
        </p:nvGraphicFramePr>
        <p:xfrm>
          <a:off x="542925" y="2265361"/>
          <a:ext cx="8056880" cy="2667635"/>
        </p:xfrm>
        <a:graphic>
          <a:graphicData uri="http://schemas.openxmlformats.org/drawingml/2006/table">
            <a:tbl>
              <a:tblPr firstRow="1" bandRow="1">
                <a:tableStyleId>{2D5ABB26-0587-4C30-8999-92F81FD0307C}</a:tableStyleId>
              </a:tblPr>
              <a:tblGrid>
                <a:gridCol w="1318895"/>
                <a:gridCol w="1645920"/>
                <a:gridCol w="3031490"/>
                <a:gridCol w="2045970"/>
              </a:tblGrid>
              <a:tr h="492125">
                <a:tc>
                  <a:txBody>
                    <a:bodyPr vert="horz" wrap="square"/>
                    <a:lstStyle/>
                    <a:p>
                      <a:pPr algn="ctr">
                        <a:lnSpc>
                          <a:spcPct val="100000"/>
                        </a:lnSpc>
                        <a:spcBef>
                          <a:spcPts val="1180"/>
                        </a:spcBef>
                      </a:pPr>
                      <a:r>
                        <a:rPr sz="1600" spc="-15">
                          <a:solidFill>
                            <a:srgbClr val="FFFFFF"/>
                          </a:solidFill>
                          <a:latin typeface="黑体"/>
                          <a:cs typeface="黑体"/>
                        </a:rPr>
                        <a:t>终端类型</a:t>
                      </a:r>
                      <a:endParaRPr sz="1600">
                        <a:latin typeface="黑体"/>
                        <a:cs typeface="黑体"/>
                      </a:endParaRPr>
                    </a:p>
                  </a:txBody>
                  <a:tcPr marL="0" marR="0" marT="14986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1180"/>
                        </a:spcBef>
                      </a:pPr>
                      <a:r>
                        <a:rPr sz="1600">
                          <a:solidFill>
                            <a:srgbClr val="FFFFFF"/>
                          </a:solidFill>
                          <a:latin typeface="黑体"/>
                          <a:cs typeface="黑体"/>
                        </a:rPr>
                        <a:t>2009</a:t>
                      </a:r>
                      <a:r>
                        <a:rPr sz="1600" spc="-10">
                          <a:solidFill>
                            <a:srgbClr val="FFFFFF"/>
                          </a:solidFill>
                          <a:latin typeface="黑体"/>
                          <a:cs typeface="黑体"/>
                        </a:rPr>
                        <a:t>年市场份额</a:t>
                      </a:r>
                      <a:endParaRPr sz="1600">
                        <a:latin typeface="黑体"/>
                        <a:cs typeface="黑体"/>
                      </a:endParaRPr>
                    </a:p>
                  </a:txBody>
                  <a:tcPr marL="0" marR="0" marT="14986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1180"/>
                        </a:spcBef>
                      </a:pPr>
                      <a:r>
                        <a:rPr sz="1600" spc="-15">
                          <a:solidFill>
                            <a:srgbClr val="FFFFFF"/>
                          </a:solidFill>
                          <a:latin typeface="黑体"/>
                          <a:cs typeface="黑体"/>
                        </a:rPr>
                        <a:t>变化趋势</a:t>
                      </a:r>
                      <a:endParaRPr sz="1600">
                        <a:latin typeface="黑体"/>
                        <a:cs typeface="黑体"/>
                      </a:endParaRPr>
                    </a:p>
                  </a:txBody>
                  <a:tcPr marL="0" marR="0" marT="14986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1180"/>
                        </a:spcBef>
                      </a:pPr>
                      <a:r>
                        <a:rPr sz="1600">
                          <a:solidFill>
                            <a:srgbClr val="FFFFFF"/>
                          </a:solidFill>
                          <a:latin typeface="黑体"/>
                          <a:cs typeface="黑体"/>
                        </a:rPr>
                        <a:t>3-5</a:t>
                      </a:r>
                      <a:r>
                        <a:rPr sz="1600" spc="-10">
                          <a:solidFill>
                            <a:srgbClr val="FFFFFF"/>
                          </a:solidFill>
                          <a:latin typeface="黑体"/>
                          <a:cs typeface="黑体"/>
                        </a:rPr>
                        <a:t>年后市场份额</a:t>
                      </a:r>
                      <a:endParaRPr sz="1600">
                        <a:latin typeface="黑体"/>
                        <a:cs typeface="黑体"/>
                      </a:endParaRPr>
                    </a:p>
                  </a:txBody>
                  <a:tcPr marL="0" marR="0" marT="14986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725170">
                <a:tc>
                  <a:txBody>
                    <a:bodyPr vert="horz" wrap="square"/>
                    <a:lstStyle/>
                    <a:p>
                      <a:pPr marL="455930" marR="143510" indent="-304800">
                        <a:lnSpc>
                          <a:spcPct val="130000"/>
                        </a:lnSpc>
                        <a:spcBef>
                          <a:spcPts val="270"/>
                        </a:spcBef>
                      </a:pPr>
                      <a:r>
                        <a:rPr sz="1600" spc="-10">
                          <a:solidFill>
                            <a:srgbClr val="FFFFFF"/>
                          </a:solidFill>
                          <a:latin typeface="黑体"/>
                          <a:cs typeface="黑体"/>
                        </a:rPr>
                        <a:t>中高端医疗</a:t>
                      </a:r>
                      <a:r>
                        <a:rPr sz="1600" spc="-25">
                          <a:solidFill>
                            <a:srgbClr val="FFFFFF"/>
                          </a:solidFill>
                          <a:latin typeface="黑体"/>
                          <a:cs typeface="黑体"/>
                        </a:rPr>
                        <a:t>市场</a:t>
                      </a:r>
                      <a:endParaRPr sz="1600">
                        <a:latin typeface="黑体"/>
                        <a:cs typeface="黑体"/>
                      </a:endParaRPr>
                    </a:p>
                  </a:txBody>
                  <a:tcPr marL="0" marR="0" marT="3429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spcBef>
                          <a:spcPts val="25"/>
                        </a:spcBef>
                      </a:pPr>
                      <a:endParaRPr sz="1800">
                        <a:latin typeface="Times New Roman"/>
                        <a:cs typeface="Times New Roman"/>
                      </a:endParaRPr>
                    </a:p>
                    <a:p>
                      <a:pPr algn="ctr">
                        <a:lnSpc>
                          <a:spcPct val="100000"/>
                        </a:lnSpc>
                      </a:pPr>
                      <a:r>
                        <a:rPr sz="1600" spc="-25">
                          <a:solidFill>
                            <a:srgbClr val="FFFFFF"/>
                          </a:solidFill>
                          <a:latin typeface="黑体"/>
                          <a:cs typeface="黑体"/>
                        </a:rPr>
                        <a:t>60%</a:t>
                      </a:r>
                      <a:endParaRPr sz="1600">
                        <a:latin typeface="黑体"/>
                        <a:cs typeface="黑体"/>
                      </a:endParaRPr>
                    </a:p>
                  </a:txBody>
                  <a:tcPr marL="0" marR="0" marT="31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804545" marR="288925" indent="-508000">
                        <a:lnSpc>
                          <a:spcPct val="130000"/>
                        </a:lnSpc>
                        <a:spcBef>
                          <a:spcPts val="270"/>
                        </a:spcBef>
                      </a:pPr>
                      <a:r>
                        <a:rPr sz="1600" spc="-5">
                          <a:solidFill>
                            <a:srgbClr val="FFFFFF"/>
                          </a:solidFill>
                          <a:latin typeface="黑体"/>
                          <a:cs typeface="黑体"/>
                        </a:rPr>
                        <a:t>总量上升，份额小幅下降，</a:t>
                      </a:r>
                      <a:r>
                        <a:rPr sz="1600" spc="-10">
                          <a:solidFill>
                            <a:srgbClr val="FFFFFF"/>
                          </a:solidFill>
                          <a:latin typeface="黑体"/>
                          <a:cs typeface="黑体"/>
                        </a:rPr>
                        <a:t>市场化程度增加</a:t>
                      </a:r>
                      <a:endParaRPr sz="1600">
                        <a:latin typeface="黑体"/>
                        <a:cs typeface="黑体"/>
                      </a:endParaRPr>
                    </a:p>
                  </a:txBody>
                  <a:tcPr marL="0" marR="0" marT="3429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spcBef>
                          <a:spcPts val="25"/>
                        </a:spcBef>
                      </a:pPr>
                      <a:endParaRPr sz="1800">
                        <a:latin typeface="Times New Roman"/>
                        <a:cs typeface="Times New Roman"/>
                      </a:endParaRPr>
                    </a:p>
                    <a:p>
                      <a:pPr algn="ctr">
                        <a:lnSpc>
                          <a:spcPct val="100000"/>
                        </a:lnSpc>
                      </a:pPr>
                      <a:r>
                        <a:rPr sz="1600">
                          <a:solidFill>
                            <a:srgbClr val="FFFFFF"/>
                          </a:solidFill>
                          <a:latin typeface="黑体"/>
                          <a:cs typeface="黑体"/>
                        </a:rPr>
                        <a:t>40-</a:t>
                      </a:r>
                      <a:r>
                        <a:rPr sz="1600" spc="-25">
                          <a:solidFill>
                            <a:srgbClr val="FFFFFF"/>
                          </a:solidFill>
                          <a:latin typeface="黑体"/>
                          <a:cs typeface="黑体"/>
                        </a:rPr>
                        <a:t>50%</a:t>
                      </a:r>
                      <a:endParaRPr sz="1600">
                        <a:latin typeface="黑体"/>
                        <a:cs typeface="黑体"/>
                      </a:endParaRPr>
                    </a:p>
                  </a:txBody>
                  <a:tcPr marL="0" marR="0" marT="31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725170">
                <a:tc>
                  <a:txBody>
                    <a:bodyPr vert="horz" wrap="square"/>
                    <a:lstStyle/>
                    <a:p>
                      <a:pPr marL="557530" marR="143510" indent="-406400">
                        <a:lnSpc>
                          <a:spcPct val="130000"/>
                        </a:lnSpc>
                        <a:spcBef>
                          <a:spcPts val="270"/>
                        </a:spcBef>
                      </a:pPr>
                      <a:r>
                        <a:rPr sz="1600" spc="-10">
                          <a:solidFill>
                            <a:srgbClr val="FFFFFF"/>
                          </a:solidFill>
                          <a:latin typeface="黑体"/>
                          <a:cs typeface="黑体"/>
                        </a:rPr>
                        <a:t>基础医疗市</a:t>
                      </a:r>
                      <a:r>
                        <a:rPr sz="1600" spc="-50">
                          <a:solidFill>
                            <a:srgbClr val="FFFFFF"/>
                          </a:solidFill>
                          <a:latin typeface="黑体"/>
                          <a:cs typeface="黑体"/>
                        </a:rPr>
                        <a:t>场</a:t>
                      </a:r>
                      <a:endParaRPr sz="1600">
                        <a:latin typeface="黑体"/>
                        <a:cs typeface="黑体"/>
                      </a:endParaRPr>
                    </a:p>
                  </a:txBody>
                  <a:tcPr marL="0" marR="0" marT="3429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spcBef>
                          <a:spcPts val="25"/>
                        </a:spcBef>
                      </a:pPr>
                      <a:endParaRPr sz="1800">
                        <a:latin typeface="Times New Roman"/>
                        <a:cs typeface="Times New Roman"/>
                      </a:endParaRPr>
                    </a:p>
                    <a:p>
                      <a:pPr algn="ctr">
                        <a:lnSpc>
                          <a:spcPct val="100000"/>
                        </a:lnSpc>
                      </a:pPr>
                      <a:r>
                        <a:rPr sz="1600" spc="-25">
                          <a:solidFill>
                            <a:srgbClr val="FFFFFF"/>
                          </a:solidFill>
                          <a:latin typeface="黑体"/>
                          <a:cs typeface="黑体"/>
                        </a:rPr>
                        <a:t>16%</a:t>
                      </a:r>
                      <a:endParaRPr sz="1600">
                        <a:latin typeface="黑体"/>
                        <a:cs typeface="黑体"/>
                      </a:endParaRPr>
                    </a:p>
                  </a:txBody>
                  <a:tcPr marL="0" marR="0" marT="31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702945" marR="390525" indent="-304800">
                        <a:lnSpc>
                          <a:spcPct val="130000"/>
                        </a:lnSpc>
                        <a:spcBef>
                          <a:spcPts val="270"/>
                        </a:spcBef>
                      </a:pPr>
                      <a:r>
                        <a:rPr sz="1600" spc="-5">
                          <a:solidFill>
                            <a:srgbClr val="FFFFFF"/>
                          </a:solidFill>
                          <a:latin typeface="黑体"/>
                          <a:cs typeface="黑体"/>
                        </a:rPr>
                        <a:t>总量、份额将快速上升，</a:t>
                      </a:r>
                      <a:r>
                        <a:rPr sz="1600" spc="-10">
                          <a:solidFill>
                            <a:srgbClr val="FFFFFF"/>
                          </a:solidFill>
                          <a:latin typeface="黑体"/>
                          <a:cs typeface="黑体"/>
                        </a:rPr>
                        <a:t>非市场化程度增加</a:t>
                      </a:r>
                      <a:endParaRPr sz="1600">
                        <a:latin typeface="黑体"/>
                        <a:cs typeface="黑体"/>
                      </a:endParaRPr>
                    </a:p>
                  </a:txBody>
                  <a:tcPr marL="0" marR="0" marT="3429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spcBef>
                          <a:spcPts val="25"/>
                        </a:spcBef>
                      </a:pPr>
                      <a:endParaRPr sz="1800">
                        <a:latin typeface="Times New Roman"/>
                        <a:cs typeface="Times New Roman"/>
                      </a:endParaRPr>
                    </a:p>
                    <a:p>
                      <a:pPr algn="ctr">
                        <a:lnSpc>
                          <a:spcPct val="100000"/>
                        </a:lnSpc>
                      </a:pPr>
                      <a:r>
                        <a:rPr sz="1600">
                          <a:solidFill>
                            <a:srgbClr val="FFFFFF"/>
                          </a:solidFill>
                          <a:latin typeface="黑体"/>
                          <a:cs typeface="黑体"/>
                        </a:rPr>
                        <a:t>30-</a:t>
                      </a:r>
                      <a:r>
                        <a:rPr sz="1600" spc="-25">
                          <a:solidFill>
                            <a:srgbClr val="FFFFFF"/>
                          </a:solidFill>
                          <a:latin typeface="黑体"/>
                          <a:cs typeface="黑体"/>
                        </a:rPr>
                        <a:t>40%</a:t>
                      </a:r>
                      <a:endParaRPr sz="1600">
                        <a:latin typeface="黑体"/>
                        <a:cs typeface="黑体"/>
                      </a:endParaRPr>
                    </a:p>
                  </a:txBody>
                  <a:tcPr marL="0" marR="0" marT="31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725170">
                <a:tc>
                  <a:txBody>
                    <a:bodyPr vert="horz" wrap="square"/>
                    <a:lstStyle/>
                    <a:p>
                      <a:pPr>
                        <a:lnSpc>
                          <a:spcPct val="100000"/>
                        </a:lnSpc>
                        <a:spcBef>
                          <a:spcPts val="25"/>
                        </a:spcBef>
                      </a:pPr>
                      <a:endParaRPr sz="1800">
                        <a:latin typeface="Times New Roman"/>
                        <a:cs typeface="Times New Roman"/>
                      </a:endParaRPr>
                    </a:p>
                    <a:p>
                      <a:pPr algn="ctr">
                        <a:lnSpc>
                          <a:spcPct val="100000"/>
                        </a:lnSpc>
                      </a:pPr>
                      <a:r>
                        <a:rPr sz="1600" spc="-15">
                          <a:solidFill>
                            <a:srgbClr val="FFFFFF"/>
                          </a:solidFill>
                          <a:latin typeface="黑体"/>
                          <a:cs typeface="黑体"/>
                        </a:rPr>
                        <a:t>零售市场</a:t>
                      </a:r>
                      <a:endParaRPr sz="1600">
                        <a:latin typeface="黑体"/>
                        <a:cs typeface="黑体"/>
                      </a:endParaRPr>
                    </a:p>
                  </a:txBody>
                  <a:tcPr marL="0" marR="0" marT="31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spcBef>
                          <a:spcPts val="25"/>
                        </a:spcBef>
                      </a:pPr>
                      <a:endParaRPr sz="1800">
                        <a:latin typeface="Times New Roman"/>
                        <a:cs typeface="Times New Roman"/>
                      </a:endParaRPr>
                    </a:p>
                    <a:p>
                      <a:pPr algn="ctr">
                        <a:lnSpc>
                          <a:spcPct val="100000"/>
                        </a:lnSpc>
                      </a:pPr>
                      <a:r>
                        <a:rPr sz="1600" spc="-25">
                          <a:solidFill>
                            <a:srgbClr val="FFFFFF"/>
                          </a:solidFill>
                          <a:latin typeface="黑体"/>
                          <a:cs typeface="黑体"/>
                        </a:rPr>
                        <a:t>24%</a:t>
                      </a:r>
                      <a:endParaRPr sz="1600">
                        <a:latin typeface="黑体"/>
                        <a:cs typeface="黑体"/>
                      </a:endParaRPr>
                    </a:p>
                  </a:txBody>
                  <a:tcPr marL="0" marR="0" marT="31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804545" marR="288925" indent="-508000">
                        <a:lnSpc>
                          <a:spcPct val="130000"/>
                        </a:lnSpc>
                        <a:spcBef>
                          <a:spcPts val="270"/>
                        </a:spcBef>
                      </a:pPr>
                      <a:r>
                        <a:rPr sz="1600" spc="-5">
                          <a:solidFill>
                            <a:srgbClr val="FFFFFF"/>
                          </a:solidFill>
                          <a:latin typeface="黑体"/>
                          <a:cs typeface="黑体"/>
                        </a:rPr>
                        <a:t>总量上升、份额小幅下降，</a:t>
                      </a:r>
                      <a:r>
                        <a:rPr sz="1600" spc="-10">
                          <a:solidFill>
                            <a:srgbClr val="FFFFFF"/>
                          </a:solidFill>
                          <a:latin typeface="黑体"/>
                          <a:cs typeface="黑体"/>
                        </a:rPr>
                        <a:t>市场化程度不变</a:t>
                      </a:r>
                      <a:endParaRPr sz="1600">
                        <a:latin typeface="黑体"/>
                        <a:cs typeface="黑体"/>
                      </a:endParaRPr>
                    </a:p>
                  </a:txBody>
                  <a:tcPr marL="0" marR="0" marT="3429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spcBef>
                          <a:spcPts val="25"/>
                        </a:spcBef>
                      </a:pPr>
                      <a:endParaRPr sz="1800">
                        <a:latin typeface="Times New Roman"/>
                        <a:cs typeface="Times New Roman"/>
                      </a:endParaRPr>
                    </a:p>
                    <a:p>
                      <a:pPr algn="ctr">
                        <a:lnSpc>
                          <a:spcPct val="100000"/>
                        </a:lnSpc>
                      </a:pPr>
                      <a:r>
                        <a:rPr sz="1600" spc="-25">
                          <a:solidFill>
                            <a:srgbClr val="FFFFFF"/>
                          </a:solidFill>
                          <a:latin typeface="黑体"/>
                          <a:cs typeface="黑体"/>
                        </a:rPr>
                        <a:t>20%</a:t>
                      </a:r>
                      <a:endParaRPr sz="1600">
                        <a:latin typeface="黑体"/>
                        <a:cs typeface="黑体"/>
                      </a:endParaRPr>
                    </a:p>
                  </a:txBody>
                  <a:tcPr marL="0" marR="0" marT="31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bl>
          </a:graphicData>
        </a:graphic>
      </p:graphicFrame>
      <p:sp>
        <p:nvSpPr>
          <p:cNvPr id="3" name="object 3"/>
          <p:cNvSpPr txBox="1"/>
          <p:nvPr/>
        </p:nvSpPr>
        <p:spPr>
          <a:xfrm>
            <a:off x="539115" y="4818300"/>
            <a:ext cx="8026400" cy="1412240"/>
          </a:xfrm>
          <a:prstGeom prst="rect">
            <a:avLst/>
          </a:prstGeom>
        </p:spPr>
        <p:txBody>
          <a:bodyPr vert="horz" wrap="square" lIns="0" tIns="12700" rIns="0" bIns="0" rtlCol="0">
            <a:spAutoFit/>
          </a:bodyPr>
          <a:lstStyle/>
          <a:p>
            <a:pPr marL="12700" marR="5080">
              <a:lnSpc>
                <a:spcPct val="130000"/>
              </a:lnSpc>
              <a:spcBef>
                <a:spcPts val="100"/>
              </a:spcBef>
            </a:pPr>
            <a:r>
              <a:rPr sz="1400">
                <a:latin typeface="黑体"/>
                <a:cs typeface="黑体"/>
              </a:rPr>
              <a:t>国家计划用3</a:t>
            </a:r>
            <a:r>
              <a:rPr sz="1400" spc="-5">
                <a:latin typeface="黑体"/>
                <a:cs typeface="黑体"/>
              </a:rPr>
              <a:t>年时间建成比较完善的基层医疗卫生服务体系。加强基层医疗卫生人才队伍建设，特别是是全科医生的培养培训，着力提高基层医疗卫生机构服务水平和质量，社区卫生服务中心和服务站将成成为常见病和多发病的主要治疗场所。“小病在社区，大病到医院，康复回社区”。</a:t>
            </a:r>
            <a:endParaRPr sz="1400">
              <a:latin typeface="黑体"/>
              <a:cs typeface="黑体"/>
            </a:endParaRPr>
          </a:p>
          <a:p>
            <a:pPr marL="12700" marR="5080">
              <a:lnSpc>
                <a:spcPct val="130000"/>
              </a:lnSpc>
            </a:pPr>
            <a:r>
              <a:rPr sz="1400" spc="-5">
                <a:latin typeface="黑体"/>
                <a:cs typeface="黑体"/>
              </a:rPr>
              <a:t>显然，疾病治疗和康复的重心未来将逐渐转向社区和新农合，对聚焦于基层医疗市场的康正药业而言，带来了市场扩容的大量机遇。</a:t>
            </a:r>
            <a:endParaRPr sz="1400">
              <a:latin typeface="黑体"/>
              <a:cs typeface="黑体"/>
            </a:endParaRPr>
          </a:p>
        </p:txBody>
      </p:sp>
      <p:sp>
        <p:nvSpPr>
          <p:cNvPr id="4" name="object 4"/>
          <p:cNvSpPr/>
          <p:nvPr/>
        </p:nvSpPr>
        <p:spPr>
          <a:xfrm>
            <a:off x="1674807" y="3578224"/>
            <a:ext cx="7000875" cy="1357630"/>
          </a:xfrm>
          <a:custGeom>
            <a:rect l="l" t="t" r="r" b="b"/>
            <a:pathLst>
              <a:path w="7000875" h="1357629">
                <a:moveTo>
                  <a:pt x="3" y="678657"/>
                </a:moveTo>
                <a:lnTo>
                  <a:pt x="7069" y="635184"/>
                </a:lnTo>
                <a:lnTo>
                  <a:pt x="27982" y="592441"/>
                </a:lnTo>
                <a:lnTo>
                  <a:pt x="62316" y="550510"/>
                </a:lnTo>
                <a:lnTo>
                  <a:pt x="92452" y="523047"/>
                </a:lnTo>
                <a:lnTo>
                  <a:pt x="128236" y="496006"/>
                </a:lnTo>
                <a:lnTo>
                  <a:pt x="169544" y="469412"/>
                </a:lnTo>
                <a:lnTo>
                  <a:pt x="216248" y="443288"/>
                </a:lnTo>
                <a:lnTo>
                  <a:pt x="268223" y="417660"/>
                </a:lnTo>
                <a:lnTo>
                  <a:pt x="325342" y="392552"/>
                </a:lnTo>
                <a:lnTo>
                  <a:pt x="387478" y="367988"/>
                </a:lnTo>
                <a:lnTo>
                  <a:pt x="454506" y="343994"/>
                </a:lnTo>
                <a:lnTo>
                  <a:pt x="526300" y="320592"/>
                </a:lnTo>
                <a:lnTo>
                  <a:pt x="563944" y="309121"/>
                </a:lnTo>
                <a:lnTo>
                  <a:pt x="602732" y="297808"/>
                </a:lnTo>
                <a:lnTo>
                  <a:pt x="642648" y="286655"/>
                </a:lnTo>
                <a:lnTo>
                  <a:pt x="683677" y="275666"/>
                </a:lnTo>
                <a:lnTo>
                  <a:pt x="725802" y="264844"/>
                </a:lnTo>
                <a:lnTo>
                  <a:pt x="769008" y="254192"/>
                </a:lnTo>
                <a:lnTo>
                  <a:pt x="813279" y="243712"/>
                </a:lnTo>
                <a:lnTo>
                  <a:pt x="858600" y="233408"/>
                </a:lnTo>
                <a:lnTo>
                  <a:pt x="904954" y="223283"/>
                </a:lnTo>
                <a:lnTo>
                  <a:pt x="952325" y="213341"/>
                </a:lnTo>
                <a:lnTo>
                  <a:pt x="1000698" y="203583"/>
                </a:lnTo>
                <a:lnTo>
                  <a:pt x="1050058" y="194013"/>
                </a:lnTo>
                <a:lnTo>
                  <a:pt x="1100387" y="184634"/>
                </a:lnTo>
                <a:lnTo>
                  <a:pt x="1151672" y="175450"/>
                </a:lnTo>
                <a:lnTo>
                  <a:pt x="1203895" y="166463"/>
                </a:lnTo>
                <a:lnTo>
                  <a:pt x="1257040" y="157677"/>
                </a:lnTo>
                <a:lnTo>
                  <a:pt x="1311093" y="149093"/>
                </a:lnTo>
                <a:lnTo>
                  <a:pt x="1366038" y="140717"/>
                </a:lnTo>
                <a:lnTo>
                  <a:pt x="1421858" y="132550"/>
                </a:lnTo>
                <a:lnTo>
                  <a:pt x="1478538" y="124595"/>
                </a:lnTo>
                <a:lnTo>
                  <a:pt x="1536062" y="116856"/>
                </a:lnTo>
                <a:lnTo>
                  <a:pt x="1594414" y="109336"/>
                </a:lnTo>
                <a:lnTo>
                  <a:pt x="1653578" y="102038"/>
                </a:lnTo>
                <a:lnTo>
                  <a:pt x="1713539" y="94964"/>
                </a:lnTo>
                <a:lnTo>
                  <a:pt x="1774281" y="88118"/>
                </a:lnTo>
                <a:lnTo>
                  <a:pt x="1835788" y="81504"/>
                </a:lnTo>
                <a:lnTo>
                  <a:pt x="1898045" y="75123"/>
                </a:lnTo>
                <a:lnTo>
                  <a:pt x="1961034" y="68980"/>
                </a:lnTo>
                <a:lnTo>
                  <a:pt x="2024742" y="63076"/>
                </a:lnTo>
                <a:lnTo>
                  <a:pt x="2089152" y="57416"/>
                </a:lnTo>
                <a:lnTo>
                  <a:pt x="2154247" y="52002"/>
                </a:lnTo>
                <a:lnTo>
                  <a:pt x="2220013" y="46838"/>
                </a:lnTo>
                <a:lnTo>
                  <a:pt x="2286434" y="41925"/>
                </a:lnTo>
                <a:lnTo>
                  <a:pt x="2353493" y="37269"/>
                </a:lnTo>
                <a:lnTo>
                  <a:pt x="2421176" y="32870"/>
                </a:lnTo>
                <a:lnTo>
                  <a:pt x="2489465" y="28734"/>
                </a:lnTo>
                <a:lnTo>
                  <a:pt x="2558346" y="24862"/>
                </a:lnTo>
                <a:lnTo>
                  <a:pt x="2627803" y="21257"/>
                </a:lnTo>
                <a:lnTo>
                  <a:pt x="2697820" y="17924"/>
                </a:lnTo>
                <a:lnTo>
                  <a:pt x="2768380" y="14864"/>
                </a:lnTo>
                <a:lnTo>
                  <a:pt x="2839469" y="12081"/>
                </a:lnTo>
                <a:lnTo>
                  <a:pt x="2911071" y="9578"/>
                </a:lnTo>
                <a:lnTo>
                  <a:pt x="2983169" y="7358"/>
                </a:lnTo>
                <a:lnTo>
                  <a:pt x="3055748" y="5424"/>
                </a:lnTo>
                <a:lnTo>
                  <a:pt x="3128792" y="3780"/>
                </a:lnTo>
                <a:lnTo>
                  <a:pt x="3202286" y="2427"/>
                </a:lnTo>
                <a:lnTo>
                  <a:pt x="3276213" y="1370"/>
                </a:lnTo>
                <a:lnTo>
                  <a:pt x="3350558" y="611"/>
                </a:lnTo>
                <a:lnTo>
                  <a:pt x="3425305" y="153"/>
                </a:lnTo>
                <a:lnTo>
                  <a:pt x="3500438" y="0"/>
                </a:lnTo>
                <a:lnTo>
                  <a:pt x="3575568" y="153"/>
                </a:lnTo>
                <a:lnTo>
                  <a:pt x="3650315" y="610"/>
                </a:lnTo>
                <a:lnTo>
                  <a:pt x="3724660" y="1369"/>
                </a:lnTo>
                <a:lnTo>
                  <a:pt x="3798587" y="2427"/>
                </a:lnTo>
                <a:lnTo>
                  <a:pt x="3872081" y="3779"/>
                </a:lnTo>
                <a:lnTo>
                  <a:pt x="3945125" y="5424"/>
                </a:lnTo>
                <a:lnTo>
                  <a:pt x="4017704" y="7358"/>
                </a:lnTo>
                <a:lnTo>
                  <a:pt x="4089802" y="9578"/>
                </a:lnTo>
                <a:lnTo>
                  <a:pt x="4161403" y="12081"/>
                </a:lnTo>
                <a:lnTo>
                  <a:pt x="4232492" y="14863"/>
                </a:lnTo>
                <a:lnTo>
                  <a:pt x="4303053" y="17923"/>
                </a:lnTo>
                <a:lnTo>
                  <a:pt x="4373070" y="21257"/>
                </a:lnTo>
                <a:lnTo>
                  <a:pt x="4442526" y="24861"/>
                </a:lnTo>
                <a:lnTo>
                  <a:pt x="4511407" y="28733"/>
                </a:lnTo>
                <a:lnTo>
                  <a:pt x="4579697" y="32870"/>
                </a:lnTo>
                <a:lnTo>
                  <a:pt x="4647379" y="37268"/>
                </a:lnTo>
                <a:lnTo>
                  <a:pt x="4714439" y="41924"/>
                </a:lnTo>
                <a:lnTo>
                  <a:pt x="4780860" y="46837"/>
                </a:lnTo>
                <a:lnTo>
                  <a:pt x="4846626" y="52001"/>
                </a:lnTo>
                <a:lnTo>
                  <a:pt x="4911721" y="57415"/>
                </a:lnTo>
                <a:lnTo>
                  <a:pt x="4976131" y="63075"/>
                </a:lnTo>
                <a:lnTo>
                  <a:pt x="5039839" y="68979"/>
                </a:lnTo>
                <a:lnTo>
                  <a:pt x="5102828" y="75122"/>
                </a:lnTo>
                <a:lnTo>
                  <a:pt x="5165085" y="81503"/>
                </a:lnTo>
                <a:lnTo>
                  <a:pt x="5226592" y="88117"/>
                </a:lnTo>
                <a:lnTo>
                  <a:pt x="5287334" y="94963"/>
                </a:lnTo>
                <a:lnTo>
                  <a:pt x="5347295" y="102037"/>
                </a:lnTo>
                <a:lnTo>
                  <a:pt x="5406460" y="109335"/>
                </a:lnTo>
                <a:lnTo>
                  <a:pt x="5464812" y="116855"/>
                </a:lnTo>
                <a:lnTo>
                  <a:pt x="5522336" y="124594"/>
                </a:lnTo>
                <a:lnTo>
                  <a:pt x="5579016" y="132548"/>
                </a:lnTo>
                <a:lnTo>
                  <a:pt x="5634836" y="140716"/>
                </a:lnTo>
                <a:lnTo>
                  <a:pt x="5689780" y="149092"/>
                </a:lnTo>
                <a:lnTo>
                  <a:pt x="5743833" y="157675"/>
                </a:lnTo>
                <a:lnTo>
                  <a:pt x="5796979" y="166462"/>
                </a:lnTo>
                <a:lnTo>
                  <a:pt x="5849202" y="175449"/>
                </a:lnTo>
                <a:lnTo>
                  <a:pt x="5900486" y="184633"/>
                </a:lnTo>
                <a:lnTo>
                  <a:pt x="5950816" y="194012"/>
                </a:lnTo>
                <a:lnTo>
                  <a:pt x="6000176" y="203581"/>
                </a:lnTo>
                <a:lnTo>
                  <a:pt x="6048549" y="213339"/>
                </a:lnTo>
                <a:lnTo>
                  <a:pt x="6095921" y="223282"/>
                </a:lnTo>
                <a:lnTo>
                  <a:pt x="6142274" y="233407"/>
                </a:lnTo>
                <a:lnTo>
                  <a:pt x="6187595" y="243711"/>
                </a:lnTo>
                <a:lnTo>
                  <a:pt x="6231866" y="254190"/>
                </a:lnTo>
                <a:lnTo>
                  <a:pt x="6275072" y="264843"/>
                </a:lnTo>
                <a:lnTo>
                  <a:pt x="6317198" y="275665"/>
                </a:lnTo>
                <a:lnTo>
                  <a:pt x="6358226" y="286654"/>
                </a:lnTo>
                <a:lnTo>
                  <a:pt x="6398143" y="297807"/>
                </a:lnTo>
                <a:lnTo>
                  <a:pt x="6436931" y="309120"/>
                </a:lnTo>
                <a:lnTo>
                  <a:pt x="6474575" y="320591"/>
                </a:lnTo>
                <a:lnTo>
                  <a:pt x="6511060" y="332216"/>
                </a:lnTo>
                <a:lnTo>
                  <a:pt x="6580486" y="355917"/>
                </a:lnTo>
                <a:lnTo>
                  <a:pt x="6645085" y="380199"/>
                </a:lnTo>
                <a:lnTo>
                  <a:pt x="6704728" y="405039"/>
                </a:lnTo>
                <a:lnTo>
                  <a:pt x="6759291" y="430410"/>
                </a:lnTo>
                <a:lnTo>
                  <a:pt x="6808647" y="456288"/>
                </a:lnTo>
                <a:lnTo>
                  <a:pt x="6852669" y="482650"/>
                </a:lnTo>
                <a:lnTo>
                  <a:pt x="6891231" y="509471"/>
                </a:lnTo>
                <a:lnTo>
                  <a:pt x="6924207" y="536726"/>
                </a:lnTo>
                <a:lnTo>
                  <a:pt x="6951470" y="564390"/>
                </a:lnTo>
                <a:lnTo>
                  <a:pt x="6981379" y="606602"/>
                </a:lnTo>
                <a:lnTo>
                  <a:pt x="6997723" y="649597"/>
                </a:lnTo>
                <a:lnTo>
                  <a:pt x="7000875" y="678655"/>
                </a:lnTo>
                <a:lnTo>
                  <a:pt x="7000083" y="693222"/>
                </a:lnTo>
                <a:lnTo>
                  <a:pt x="6997723" y="707714"/>
                </a:lnTo>
                <a:lnTo>
                  <a:pt x="6981378" y="750709"/>
                </a:lnTo>
                <a:lnTo>
                  <a:pt x="6951470" y="792920"/>
                </a:lnTo>
                <a:lnTo>
                  <a:pt x="6924206" y="820585"/>
                </a:lnTo>
                <a:lnTo>
                  <a:pt x="6891231" y="847840"/>
                </a:lnTo>
                <a:lnTo>
                  <a:pt x="6852669" y="874660"/>
                </a:lnTo>
                <a:lnTo>
                  <a:pt x="6808647" y="901022"/>
                </a:lnTo>
                <a:lnTo>
                  <a:pt x="6759291" y="926901"/>
                </a:lnTo>
                <a:lnTo>
                  <a:pt x="6704729" y="952272"/>
                </a:lnTo>
                <a:lnTo>
                  <a:pt x="6645085" y="977111"/>
                </a:lnTo>
                <a:lnTo>
                  <a:pt x="6580487" y="1001394"/>
                </a:lnTo>
                <a:lnTo>
                  <a:pt x="6511060" y="1025095"/>
                </a:lnTo>
                <a:lnTo>
                  <a:pt x="6474576" y="1036720"/>
                </a:lnTo>
                <a:lnTo>
                  <a:pt x="6436932" y="1048191"/>
                </a:lnTo>
                <a:lnTo>
                  <a:pt x="6398144" y="1059504"/>
                </a:lnTo>
                <a:lnTo>
                  <a:pt x="6358227" y="1070656"/>
                </a:lnTo>
                <a:lnTo>
                  <a:pt x="6317199" y="1081645"/>
                </a:lnTo>
                <a:lnTo>
                  <a:pt x="6275073" y="1092468"/>
                </a:lnTo>
                <a:lnTo>
                  <a:pt x="6231867" y="1103120"/>
                </a:lnTo>
                <a:lnTo>
                  <a:pt x="6187596" y="1113600"/>
                </a:lnTo>
                <a:lnTo>
                  <a:pt x="6142276" y="1123904"/>
                </a:lnTo>
                <a:lnTo>
                  <a:pt x="6095922" y="1134028"/>
                </a:lnTo>
                <a:lnTo>
                  <a:pt x="6048550" y="1143971"/>
                </a:lnTo>
                <a:lnTo>
                  <a:pt x="6000177" y="1153729"/>
                </a:lnTo>
                <a:lnTo>
                  <a:pt x="5950818" y="1163299"/>
                </a:lnTo>
                <a:lnTo>
                  <a:pt x="5900488" y="1172677"/>
                </a:lnTo>
                <a:lnTo>
                  <a:pt x="5849204" y="1181862"/>
                </a:lnTo>
                <a:lnTo>
                  <a:pt x="5796981" y="1190849"/>
                </a:lnTo>
                <a:lnTo>
                  <a:pt x="5743835" y="1199635"/>
                </a:lnTo>
                <a:lnTo>
                  <a:pt x="5689782" y="1208218"/>
                </a:lnTo>
                <a:lnTo>
                  <a:pt x="5634837" y="1216595"/>
                </a:lnTo>
                <a:lnTo>
                  <a:pt x="5579017" y="1224762"/>
                </a:lnTo>
                <a:lnTo>
                  <a:pt x="5522337" y="1232717"/>
                </a:lnTo>
                <a:lnTo>
                  <a:pt x="5464813" y="1240456"/>
                </a:lnTo>
                <a:lnTo>
                  <a:pt x="5406461" y="1247976"/>
                </a:lnTo>
                <a:lnTo>
                  <a:pt x="5347297" y="1255274"/>
                </a:lnTo>
                <a:lnTo>
                  <a:pt x="5287336" y="1262348"/>
                </a:lnTo>
                <a:lnTo>
                  <a:pt x="5226594" y="1269193"/>
                </a:lnTo>
                <a:lnTo>
                  <a:pt x="5165087" y="1275808"/>
                </a:lnTo>
                <a:lnTo>
                  <a:pt x="5102830" y="1282189"/>
                </a:lnTo>
                <a:lnTo>
                  <a:pt x="5039840" y="1288332"/>
                </a:lnTo>
                <a:lnTo>
                  <a:pt x="4976133" y="1294235"/>
                </a:lnTo>
                <a:lnTo>
                  <a:pt x="4911723" y="1299896"/>
                </a:lnTo>
                <a:lnTo>
                  <a:pt x="4846628" y="1305310"/>
                </a:lnTo>
                <a:lnTo>
                  <a:pt x="4780861" y="1310474"/>
                </a:lnTo>
                <a:lnTo>
                  <a:pt x="4714441" y="1315386"/>
                </a:lnTo>
                <a:lnTo>
                  <a:pt x="4647381" y="1320043"/>
                </a:lnTo>
                <a:lnTo>
                  <a:pt x="4579699" y="1324441"/>
                </a:lnTo>
                <a:lnTo>
                  <a:pt x="4511409" y="1328578"/>
                </a:lnTo>
                <a:lnTo>
                  <a:pt x="4442528" y="1332450"/>
                </a:lnTo>
                <a:lnTo>
                  <a:pt x="4373072" y="1336054"/>
                </a:lnTo>
                <a:lnTo>
                  <a:pt x="4303055" y="1339388"/>
                </a:lnTo>
                <a:lnTo>
                  <a:pt x="4232494" y="1342447"/>
                </a:lnTo>
                <a:lnTo>
                  <a:pt x="4161405" y="1345230"/>
                </a:lnTo>
                <a:lnTo>
                  <a:pt x="4089804" y="1347733"/>
                </a:lnTo>
                <a:lnTo>
                  <a:pt x="4017706" y="1349953"/>
                </a:lnTo>
                <a:lnTo>
                  <a:pt x="3945127" y="1351887"/>
                </a:lnTo>
                <a:lnTo>
                  <a:pt x="3872083" y="1353532"/>
                </a:lnTo>
                <a:lnTo>
                  <a:pt x="3798589" y="1354884"/>
                </a:lnTo>
                <a:lnTo>
                  <a:pt x="3724662" y="1355942"/>
                </a:lnTo>
                <a:lnTo>
                  <a:pt x="3650317" y="1356701"/>
                </a:lnTo>
                <a:lnTo>
                  <a:pt x="3575570" y="1357158"/>
                </a:lnTo>
                <a:lnTo>
                  <a:pt x="3500437" y="1357312"/>
                </a:lnTo>
                <a:lnTo>
                  <a:pt x="3425306" y="1357158"/>
                </a:lnTo>
                <a:lnTo>
                  <a:pt x="3350559" y="1356701"/>
                </a:lnTo>
                <a:lnTo>
                  <a:pt x="3276214" y="1355942"/>
                </a:lnTo>
                <a:lnTo>
                  <a:pt x="3202287" y="1354884"/>
                </a:lnTo>
                <a:lnTo>
                  <a:pt x="3128793" y="1353532"/>
                </a:lnTo>
                <a:lnTo>
                  <a:pt x="3055749" y="1351887"/>
                </a:lnTo>
                <a:lnTo>
                  <a:pt x="2983170" y="1349953"/>
                </a:lnTo>
                <a:lnTo>
                  <a:pt x="2911072" y="1347733"/>
                </a:lnTo>
                <a:lnTo>
                  <a:pt x="2839470" y="1345230"/>
                </a:lnTo>
                <a:lnTo>
                  <a:pt x="2768381" y="1342448"/>
                </a:lnTo>
                <a:lnTo>
                  <a:pt x="2697821" y="1339388"/>
                </a:lnTo>
                <a:lnTo>
                  <a:pt x="2627804" y="1336054"/>
                </a:lnTo>
                <a:lnTo>
                  <a:pt x="2558348" y="1332450"/>
                </a:lnTo>
                <a:lnTo>
                  <a:pt x="2489466" y="1328578"/>
                </a:lnTo>
                <a:lnTo>
                  <a:pt x="2421177" y="1324441"/>
                </a:lnTo>
                <a:lnTo>
                  <a:pt x="2353494" y="1320043"/>
                </a:lnTo>
                <a:lnTo>
                  <a:pt x="2286435" y="1315386"/>
                </a:lnTo>
                <a:lnTo>
                  <a:pt x="2220014" y="1310474"/>
                </a:lnTo>
                <a:lnTo>
                  <a:pt x="2154248" y="1305310"/>
                </a:lnTo>
                <a:lnTo>
                  <a:pt x="2089152" y="1299896"/>
                </a:lnTo>
                <a:lnTo>
                  <a:pt x="2024743" y="1294236"/>
                </a:lnTo>
                <a:lnTo>
                  <a:pt x="1961035" y="1288332"/>
                </a:lnTo>
                <a:lnTo>
                  <a:pt x="1898045" y="1282189"/>
                </a:lnTo>
                <a:lnTo>
                  <a:pt x="1835789" y="1275808"/>
                </a:lnTo>
                <a:lnTo>
                  <a:pt x="1774282" y="1269194"/>
                </a:lnTo>
                <a:lnTo>
                  <a:pt x="1713540" y="1262348"/>
                </a:lnTo>
                <a:lnTo>
                  <a:pt x="1653579" y="1255274"/>
                </a:lnTo>
                <a:lnTo>
                  <a:pt x="1594414" y="1247976"/>
                </a:lnTo>
                <a:lnTo>
                  <a:pt x="1536062" y="1240456"/>
                </a:lnTo>
                <a:lnTo>
                  <a:pt x="1478538" y="1232717"/>
                </a:lnTo>
                <a:lnTo>
                  <a:pt x="1421858" y="1224762"/>
                </a:lnTo>
                <a:lnTo>
                  <a:pt x="1366038" y="1216595"/>
                </a:lnTo>
                <a:lnTo>
                  <a:pt x="1311094" y="1208219"/>
                </a:lnTo>
                <a:lnTo>
                  <a:pt x="1257041" y="1199635"/>
                </a:lnTo>
                <a:lnTo>
                  <a:pt x="1203895" y="1190849"/>
                </a:lnTo>
                <a:lnTo>
                  <a:pt x="1151672" y="1181862"/>
                </a:lnTo>
                <a:lnTo>
                  <a:pt x="1100387" y="1172678"/>
                </a:lnTo>
                <a:lnTo>
                  <a:pt x="1050057" y="1163299"/>
                </a:lnTo>
                <a:lnTo>
                  <a:pt x="1000698" y="1153729"/>
                </a:lnTo>
                <a:lnTo>
                  <a:pt x="952325" y="1143972"/>
                </a:lnTo>
                <a:lnTo>
                  <a:pt x="904953" y="1134029"/>
                </a:lnTo>
                <a:lnTo>
                  <a:pt x="858599" y="1123904"/>
                </a:lnTo>
                <a:lnTo>
                  <a:pt x="813279" y="1113600"/>
                </a:lnTo>
                <a:lnTo>
                  <a:pt x="769008" y="1103121"/>
                </a:lnTo>
                <a:lnTo>
                  <a:pt x="725802" y="1092468"/>
                </a:lnTo>
                <a:lnTo>
                  <a:pt x="683676" y="1081646"/>
                </a:lnTo>
                <a:lnTo>
                  <a:pt x="642647" y="1070657"/>
                </a:lnTo>
                <a:lnTo>
                  <a:pt x="602731" y="1059504"/>
                </a:lnTo>
                <a:lnTo>
                  <a:pt x="563943" y="1048191"/>
                </a:lnTo>
                <a:lnTo>
                  <a:pt x="526299" y="1036720"/>
                </a:lnTo>
                <a:lnTo>
                  <a:pt x="489814" y="1025095"/>
                </a:lnTo>
                <a:lnTo>
                  <a:pt x="420387" y="1001394"/>
                </a:lnTo>
                <a:lnTo>
                  <a:pt x="355789" y="977112"/>
                </a:lnTo>
                <a:lnTo>
                  <a:pt x="296145" y="952273"/>
                </a:lnTo>
                <a:lnTo>
                  <a:pt x="241583" y="926901"/>
                </a:lnTo>
                <a:lnTo>
                  <a:pt x="192227" y="901023"/>
                </a:lnTo>
                <a:lnTo>
                  <a:pt x="148205" y="874661"/>
                </a:lnTo>
                <a:lnTo>
                  <a:pt x="109643" y="847840"/>
                </a:lnTo>
                <a:lnTo>
                  <a:pt x="76667" y="820585"/>
                </a:lnTo>
                <a:lnTo>
                  <a:pt x="49404" y="792921"/>
                </a:lnTo>
                <a:lnTo>
                  <a:pt x="19495" y="750710"/>
                </a:lnTo>
                <a:lnTo>
                  <a:pt x="3150" y="707714"/>
                </a:lnTo>
                <a:lnTo>
                  <a:pt x="0" y="678656"/>
                </a:lnTo>
                <a:close/>
              </a:path>
            </a:pathLst>
          </a:custGeom>
          <a:ln w="19050">
            <a:solidFill>
              <a:srgbClr val="FF0000"/>
            </a:solidFill>
            <a:prstDash val="sysDash"/>
          </a:ln>
        </p:spPr>
        <p:txBody>
          <a:bodyPr wrap="square" lIns="0" tIns="0" rIns="0" bIns="0" rtlCol="0"/>
          <a:lstStyle/>
          <a:p/>
        </p:txBody>
      </p:sp>
      <p:sp>
        <p:nvSpPr>
          <p:cNvPr id="5" name="object 5"/>
          <p:cNvSpPr txBox="1">
            <a:spLocks noGrp="1"/>
          </p:cNvSpPr>
          <p:nvPr>
            <p:ph type="title"/>
          </p:nvPr>
        </p:nvSpPr>
        <p:spPr>
          <a:xfrm>
            <a:off x="1555115" y="1268018"/>
            <a:ext cx="6883400" cy="962660"/>
          </a:xfrm>
          <a:prstGeom prst="rect">
            <a:avLst/>
          </a:prstGeom>
        </p:spPr>
        <p:txBody>
          <a:bodyPr vert="horz" wrap="square" lIns="0" tIns="12700" rIns="0" bIns="0" rtlCol="0">
            <a:spAutoFit/>
          </a:bodyPr>
          <a:lstStyle/>
          <a:p>
            <a:pPr marL="12700" marR="5080">
              <a:lnSpc>
                <a:spcPct val="110000"/>
              </a:lnSpc>
              <a:spcBef>
                <a:spcPts val="100"/>
              </a:spcBef>
            </a:pPr>
            <a:r>
              <a:rPr sz="2000" b="0" spc="-5">
                <a:solidFill>
                  <a:srgbClr val="000000"/>
                </a:solidFill>
                <a:latin typeface="黑体"/>
                <a:cs typeface="黑体"/>
              </a:rPr>
              <a:t>以社区和新农合为核心的基础医疗市场将逐渐兴起，康正药业面临着市场变动带来的大量机遇。</a:t>
            </a:r>
            <a:endParaRPr sz="2000">
              <a:latin typeface="黑体"/>
              <a:cs typeface="黑体"/>
            </a:endParaRPr>
          </a:p>
          <a:p>
            <a:pPr marL="1645285">
              <a:lnSpc>
                <a:spcPct val="100000"/>
              </a:lnSpc>
              <a:spcBef>
                <a:spcPts val="175"/>
              </a:spcBef>
            </a:pPr>
            <a:r>
              <a:rPr sz="1600" b="0">
                <a:solidFill>
                  <a:srgbClr val="000000"/>
                </a:solidFill>
                <a:latin typeface="黑体"/>
                <a:cs typeface="黑体"/>
              </a:rPr>
              <a:t>药品市场终端格局未来3-5</a:t>
            </a:r>
            <a:r>
              <a:rPr sz="1600" b="0" spc="-15">
                <a:solidFill>
                  <a:srgbClr val="000000"/>
                </a:solidFill>
                <a:latin typeface="黑体"/>
                <a:cs typeface="黑体"/>
              </a:rPr>
              <a:t>年的演变</a:t>
            </a:r>
            <a:endParaRPr sz="1600">
              <a:latin typeface="黑体"/>
              <a:cs typeface="黑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197100" y="984567"/>
            <a:ext cx="5054600" cy="574040"/>
          </a:xfrm>
          <a:prstGeom prst="rect">
            <a:avLst/>
          </a:prstGeom>
        </p:spPr>
        <p:txBody>
          <a:bodyPr vert="horz" wrap="square" lIns="0" tIns="12700" rIns="0" bIns="0" rtlCol="0">
            <a:spAutoFit/>
          </a:bodyPr>
          <a:lstStyle/>
          <a:p>
            <a:pPr marL="12700">
              <a:lnSpc>
                <a:spcPct val="100000"/>
              </a:lnSpc>
              <a:spcBef>
                <a:spcPts val="100"/>
              </a:spcBef>
            </a:pPr>
            <a:r>
              <a:rPr sz="3600" spc="-5">
                <a:solidFill>
                  <a:srgbClr val="000000"/>
                </a:solidFill>
              </a:rPr>
              <a:t>新医改方案中的医药零售</a:t>
            </a:r>
            <a:endParaRPr sz="3600"/>
          </a:p>
        </p:txBody>
      </p:sp>
      <p:sp>
        <p:nvSpPr>
          <p:cNvPr id="3" name="object 3"/>
          <p:cNvSpPr txBox="1"/>
          <p:nvPr/>
        </p:nvSpPr>
        <p:spPr>
          <a:xfrm>
            <a:off x="993140" y="1855327"/>
            <a:ext cx="8108950" cy="4491355"/>
          </a:xfrm>
          <a:prstGeom prst="rect">
            <a:avLst/>
          </a:prstGeom>
        </p:spPr>
        <p:txBody>
          <a:bodyPr vert="horz" wrap="square" lIns="0" tIns="43815" rIns="0" bIns="0" rtlCol="0">
            <a:spAutoFit/>
          </a:bodyPr>
          <a:lstStyle/>
          <a:p>
            <a:pPr marL="355600" indent="-342900">
              <a:lnSpc>
                <a:spcPct val="100000"/>
              </a:lnSpc>
              <a:spcBef>
                <a:spcPts val="345"/>
              </a:spcBef>
              <a:buSzPct val="101785"/>
              <a:buFont typeface="Arial"/>
              <a:buChar char="•"/>
              <a:tabLst>
                <a:tab pos="355600"/>
              </a:tabLst>
            </a:pPr>
            <a:r>
              <a:rPr sz="2800" b="1" spc="-10">
                <a:latin typeface="Microsoft JhengHei"/>
                <a:cs typeface="Microsoft JhengHei"/>
              </a:rPr>
              <a:t>定稿中的条款：</a:t>
            </a:r>
            <a:endParaRPr sz="2800">
              <a:latin typeface="Microsoft JhengHei"/>
              <a:cs typeface="Microsoft JhengHei"/>
            </a:endParaRPr>
          </a:p>
          <a:p>
            <a:pPr marL="469900">
              <a:lnSpc>
                <a:spcPct val="100000"/>
              </a:lnSpc>
              <a:spcBef>
                <a:spcPts val="210"/>
              </a:spcBef>
            </a:pPr>
            <a:r>
              <a:rPr sz="2450">
                <a:latin typeface="宋体"/>
                <a:cs typeface="宋体"/>
              </a:rPr>
              <a:t>–</a:t>
            </a:r>
            <a:r>
              <a:rPr sz="2400" b="1" spc="-5">
                <a:latin typeface="Microsoft JhengHei"/>
                <a:cs typeface="Microsoft JhengHei"/>
              </a:rPr>
              <a:t>“发展药品现代物流和连锁经营。”</a:t>
            </a:r>
            <a:endParaRPr sz="2400">
              <a:latin typeface="Microsoft JhengHei"/>
              <a:cs typeface="Microsoft JhengHei"/>
            </a:endParaRPr>
          </a:p>
          <a:p>
            <a:pPr marL="469900">
              <a:lnSpc>
                <a:spcPct val="100000"/>
              </a:lnSpc>
              <a:spcBef>
                <a:spcPts val="229"/>
              </a:spcBef>
            </a:pPr>
            <a:r>
              <a:rPr sz="2450">
                <a:latin typeface="宋体"/>
                <a:cs typeface="宋体"/>
              </a:rPr>
              <a:t>–</a:t>
            </a:r>
            <a:r>
              <a:rPr sz="2400" b="1" spc="-5">
                <a:latin typeface="Microsoft JhengHei"/>
                <a:cs typeface="Microsoft JhengHei"/>
              </a:rPr>
              <a:t>“建立便民惠农的农村药品供应网。”</a:t>
            </a:r>
            <a:endParaRPr sz="2400">
              <a:latin typeface="Microsoft JhengHei"/>
              <a:cs typeface="Microsoft JhengHei"/>
            </a:endParaRPr>
          </a:p>
          <a:p>
            <a:pPr marL="469900">
              <a:lnSpc>
                <a:spcPct val="100000"/>
              </a:lnSpc>
              <a:spcBef>
                <a:spcPts val="229"/>
              </a:spcBef>
            </a:pPr>
            <a:r>
              <a:rPr sz="2450">
                <a:latin typeface="宋体"/>
                <a:cs typeface="宋体"/>
              </a:rPr>
              <a:t>–</a:t>
            </a:r>
            <a:r>
              <a:rPr sz="2400" b="1" spc="-5">
                <a:latin typeface="Microsoft JhengHei"/>
                <a:cs typeface="Microsoft JhengHei"/>
              </a:rPr>
              <a:t>“所有零售药店均应配备和销售基本药物。”</a:t>
            </a:r>
            <a:endParaRPr sz="2400">
              <a:latin typeface="Microsoft JhengHei"/>
              <a:cs typeface="Microsoft JhengHei"/>
            </a:endParaRPr>
          </a:p>
          <a:p>
            <a:pPr marL="355600" indent="-342900">
              <a:lnSpc>
                <a:spcPct val="100000"/>
              </a:lnSpc>
              <a:spcBef>
                <a:spcPts val="350"/>
              </a:spcBef>
              <a:buSzPct val="101785"/>
              <a:buFont typeface="Arial"/>
              <a:buChar char="•"/>
              <a:tabLst>
                <a:tab pos="355600"/>
              </a:tabLst>
            </a:pPr>
            <a:r>
              <a:rPr sz="2800" b="1" spc="-5">
                <a:latin typeface="Microsoft JhengHei"/>
                <a:cs typeface="Microsoft JhengHei"/>
              </a:rPr>
              <a:t>征求意见稿中原有的条款被删除</a:t>
            </a:r>
            <a:endParaRPr sz="2800">
              <a:latin typeface="Microsoft JhengHei"/>
              <a:cs typeface="Microsoft JhengHei"/>
            </a:endParaRPr>
          </a:p>
          <a:p>
            <a:pPr marL="755650" marR="5080" indent="-285750">
              <a:lnSpc>
                <a:spcPts val="2590"/>
              </a:lnSpc>
              <a:spcBef>
                <a:spcPts val="590"/>
              </a:spcBef>
            </a:pPr>
            <a:r>
              <a:rPr sz="2450">
                <a:latin typeface="宋体"/>
                <a:cs typeface="宋体"/>
              </a:rPr>
              <a:t>–</a:t>
            </a:r>
            <a:r>
              <a:rPr sz="2400" b="1" spc="-5">
                <a:latin typeface="Microsoft JhengHei"/>
                <a:cs typeface="Microsoft JhengHei"/>
              </a:rPr>
              <a:t>“探索公立医院门诊药房改制为零售药店等医药分开的</a:t>
            </a:r>
            <a:r>
              <a:rPr sz="2400" b="1" spc="-10">
                <a:latin typeface="Microsoft JhengHei"/>
                <a:cs typeface="Microsoft JhengHei"/>
              </a:rPr>
              <a:t>的有效途径。”</a:t>
            </a:r>
            <a:endParaRPr sz="2400">
              <a:latin typeface="Microsoft JhengHei"/>
              <a:cs typeface="Microsoft JhengHei"/>
            </a:endParaRPr>
          </a:p>
          <a:p>
            <a:pPr marL="355600" indent="-342900">
              <a:lnSpc>
                <a:spcPct val="100000"/>
              </a:lnSpc>
              <a:spcBef>
                <a:spcPts val="325"/>
              </a:spcBef>
              <a:buSzPct val="101785"/>
              <a:buFont typeface="Arial"/>
              <a:buChar char="•"/>
              <a:tabLst>
                <a:tab pos="355600"/>
              </a:tabLst>
            </a:pPr>
            <a:r>
              <a:rPr sz="2800" b="1" spc="-5">
                <a:latin typeface="Microsoft JhengHei"/>
                <a:cs typeface="Microsoft JhengHei"/>
              </a:rPr>
              <a:t>新医改方案中从来没有涉及的问题</a:t>
            </a:r>
            <a:endParaRPr sz="2800">
              <a:latin typeface="Microsoft JhengHei"/>
              <a:cs typeface="Microsoft JhengHei"/>
            </a:endParaRPr>
          </a:p>
          <a:p>
            <a:pPr marL="469900">
              <a:lnSpc>
                <a:spcPct val="100000"/>
              </a:lnSpc>
              <a:spcBef>
                <a:spcPts val="215"/>
              </a:spcBef>
            </a:pPr>
            <a:r>
              <a:rPr sz="2450">
                <a:latin typeface="宋体"/>
                <a:cs typeface="宋体"/>
              </a:rPr>
              <a:t>–</a:t>
            </a:r>
            <a:r>
              <a:rPr sz="2400" b="1" spc="-5">
                <a:latin typeface="Microsoft JhengHei"/>
                <a:cs typeface="Microsoft JhengHei"/>
              </a:rPr>
              <a:t>零售药店在新医改中的定位：普药的药事服务提供者</a:t>
            </a:r>
            <a:endParaRPr sz="2400">
              <a:latin typeface="Microsoft JhengHei"/>
              <a:cs typeface="Microsoft JhengHei"/>
            </a:endParaRPr>
          </a:p>
          <a:p>
            <a:pPr marL="755650" marR="5080" indent="-285750">
              <a:lnSpc>
                <a:spcPts val="2590"/>
              </a:lnSpc>
              <a:spcBef>
                <a:spcPts val="605"/>
              </a:spcBef>
            </a:pPr>
            <a:r>
              <a:rPr sz="2450">
                <a:latin typeface="宋体"/>
                <a:cs typeface="宋体"/>
              </a:rPr>
              <a:t>–</a:t>
            </a:r>
            <a:r>
              <a:rPr sz="2400" b="1">
                <a:latin typeface="Microsoft JhengHei"/>
                <a:cs typeface="Microsoft JhengHei"/>
              </a:rPr>
              <a:t>确保患者处方药的购药选择权（</a:t>
            </a:r>
            <a:r>
              <a:rPr sz="2400" b="1" spc="-5">
                <a:latin typeface="Microsoft JhengHei"/>
                <a:cs typeface="Microsoft JhengHei"/>
              </a:rPr>
              <a:t>针对医院严防“跑方”</a:t>
            </a:r>
            <a:r>
              <a:rPr sz="2400" b="1">
                <a:latin typeface="Microsoft JhengHei"/>
                <a:cs typeface="Microsoft JhengHei"/>
              </a:rPr>
              <a:t>的行为</a:t>
            </a:r>
            <a:r>
              <a:rPr sz="2400" b="1" spc="-50">
                <a:latin typeface="Microsoft JhengHei"/>
                <a:cs typeface="Microsoft JhengHei"/>
              </a:rPr>
              <a:t>）</a:t>
            </a:r>
            <a:endParaRPr sz="2400">
              <a:latin typeface="Microsoft JhengHei"/>
              <a:cs typeface="Microsoft JhengHei"/>
            </a:endParaRPr>
          </a:p>
        </p:txBody>
      </p:sp>
      <p:sp>
        <p:nvSpPr>
          <p:cNvPr id="4" name="object 4"/>
          <p:cNvSpPr txBox="1"/>
          <p:nvPr/>
        </p:nvSpPr>
        <p:spPr>
          <a:xfrm>
            <a:off x="383540" y="2861944"/>
            <a:ext cx="381000" cy="2159000"/>
          </a:xfrm>
          <a:prstGeom prst="rect">
            <a:avLst/>
          </a:prstGeom>
        </p:spPr>
        <p:txBody>
          <a:bodyPr vert="horz" wrap="square" lIns="0" tIns="12700" rIns="0" bIns="0" rtlCol="0">
            <a:spAutoFit/>
          </a:bodyPr>
          <a:lstStyle/>
          <a:p>
            <a:pPr marL="12700" marR="5080" algn="just">
              <a:lnSpc>
                <a:spcPct val="100000"/>
              </a:lnSpc>
              <a:spcBef>
                <a:spcPts val="100"/>
              </a:spcBef>
            </a:pPr>
            <a:r>
              <a:rPr sz="2800" b="1" spc="-50">
                <a:latin typeface="Microsoft JhengHei"/>
                <a:cs typeface="Microsoft JhengHei"/>
              </a:rPr>
              <a:t>政策层层面</a:t>
            </a:r>
            <a:endParaRPr sz="2800">
              <a:latin typeface="Microsoft JhengHei"/>
              <a:cs typeface="Microsoft JhengHei"/>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07340" y="5044757"/>
            <a:ext cx="8597900" cy="1122680"/>
          </a:xfrm>
          <a:prstGeom prst="rect">
            <a:avLst/>
          </a:prstGeom>
        </p:spPr>
        <p:txBody>
          <a:bodyPr vert="horz" wrap="square" lIns="0" tIns="12700" rIns="0" bIns="0" rtlCol="0">
            <a:spAutoFit/>
          </a:bodyPr>
          <a:lstStyle/>
          <a:p>
            <a:pPr marL="354965" marR="5080" indent="-342900" algn="just">
              <a:lnSpc>
                <a:spcPct val="100000"/>
              </a:lnSpc>
              <a:spcBef>
                <a:spcPts val="100"/>
              </a:spcBef>
              <a:buSzPct val="102083"/>
              <a:buFont typeface="Arial"/>
              <a:buChar char="•"/>
              <a:tabLst>
                <a:tab pos="355600"/>
              </a:tabLst>
            </a:pPr>
            <a:r>
              <a:rPr sz="2400" b="1" spc="-5">
                <a:latin typeface="Microsoft JhengHei"/>
                <a:cs typeface="Microsoft JhengHei"/>
              </a:rPr>
              <a:t>全民医疗保障体系的建设和强化政府投入必将从整体上扩大医医药市场容量，未来医药分开则会直接扩大零售药店在医药市</a:t>
            </a:r>
            <a:r>
              <a:rPr sz="2400" b="1" spc="-10">
                <a:latin typeface="Microsoft JhengHei"/>
                <a:cs typeface="Microsoft JhengHei"/>
              </a:rPr>
              <a:t>市场上的份额。</a:t>
            </a:r>
            <a:endParaRPr sz="2400">
              <a:latin typeface="Microsoft JhengHei"/>
              <a:cs typeface="Microsoft JhengHei"/>
            </a:endParaRPr>
          </a:p>
        </p:txBody>
      </p:sp>
      <p:sp>
        <p:nvSpPr>
          <p:cNvPr id="3" name="object 3"/>
          <p:cNvSpPr txBox="1">
            <a:spLocks noGrp="1"/>
          </p:cNvSpPr>
          <p:nvPr>
            <p:ph type="title"/>
          </p:nvPr>
        </p:nvSpPr>
        <p:spPr>
          <a:xfrm>
            <a:off x="1181100" y="1242059"/>
            <a:ext cx="6934200" cy="513080"/>
          </a:xfrm>
          <a:prstGeom prst="rect">
            <a:avLst/>
          </a:prstGeom>
        </p:spPr>
        <p:txBody>
          <a:bodyPr vert="horz" wrap="square" lIns="0" tIns="12700" rIns="0" bIns="0" rtlCol="0">
            <a:spAutoFit/>
          </a:bodyPr>
          <a:lstStyle/>
          <a:p>
            <a:pPr marL="12700">
              <a:lnSpc>
                <a:spcPct val="100000"/>
              </a:lnSpc>
              <a:spcBef>
                <a:spcPts val="100"/>
              </a:spcBef>
            </a:pPr>
            <a:r>
              <a:rPr spc="-5">
                <a:solidFill>
                  <a:srgbClr val="000000"/>
                </a:solidFill>
              </a:rPr>
              <a:t>新医改对医药零售带来的长期利好影响</a:t>
            </a:r>
          </a:p>
        </p:txBody>
      </p:sp>
      <p:pic>
        <p:nvPicPr>
          <p:cNvPr id="4" name="object 4"/>
          <p:cNvPicPr/>
          <p:nvPr/>
        </p:nvPicPr>
        <p:blipFill>
          <a:blip r:embed="rId2"/>
          <a:stretch>
            <a:fillRect/>
          </a:stretch>
        </p:blipFill>
        <p:spPr>
          <a:xfrm>
            <a:off x="1981200" y="2057400"/>
            <a:ext cx="5105400" cy="2792412"/>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83540" y="2374583"/>
            <a:ext cx="8293100" cy="3098165"/>
          </a:xfrm>
          <a:prstGeom prst="rect">
            <a:avLst/>
          </a:prstGeom>
        </p:spPr>
        <p:txBody>
          <a:bodyPr vert="horz" wrap="square" lIns="0" tIns="12700" rIns="0" bIns="0" rtlCol="0">
            <a:spAutoFit/>
          </a:bodyPr>
          <a:lstStyle/>
          <a:p>
            <a:pPr marL="354965" marR="5080" indent="-342900">
              <a:lnSpc>
                <a:spcPct val="100000"/>
              </a:lnSpc>
              <a:spcBef>
                <a:spcPts val="100"/>
              </a:spcBef>
              <a:buSzPct val="102083"/>
              <a:buFont typeface="Arial"/>
              <a:buChar char="•"/>
              <a:tabLst>
                <a:tab pos="355600"/>
              </a:tabLst>
            </a:pPr>
            <a:r>
              <a:rPr sz="2400" b="1" spc="-5">
                <a:latin typeface="Microsoft JhengHei"/>
                <a:cs typeface="Microsoft JhengHei"/>
              </a:rPr>
              <a:t>基本药物的零差率价格、高比例报销政策将促使大众医疗</a:t>
            </a:r>
            <a:r>
              <a:rPr sz="2400" b="1" spc="-50">
                <a:latin typeface="Microsoft JhengHei"/>
                <a:cs typeface="Microsoft JhengHei"/>
              </a:rPr>
              <a:t> </a:t>
            </a:r>
            <a:r>
              <a:rPr sz="2400" b="1" spc="-5">
                <a:latin typeface="Microsoft JhengHei"/>
                <a:cs typeface="Microsoft JhengHei"/>
              </a:rPr>
              <a:t>疗消费转向，原本属于零售药店的市场份额将部分流向医</a:t>
            </a:r>
            <a:r>
              <a:rPr sz="2400" b="1" spc="-50">
                <a:latin typeface="Microsoft JhengHei"/>
                <a:cs typeface="Microsoft JhengHei"/>
              </a:rPr>
              <a:t> </a:t>
            </a:r>
            <a:r>
              <a:rPr sz="2400" b="1" spc="-5">
                <a:latin typeface="Microsoft JhengHei"/>
                <a:cs typeface="Microsoft JhengHei"/>
              </a:rPr>
              <a:t>院和社区服务中心，受影响最大的是社区药店，其次是非医医保药店、单体药店。</a:t>
            </a:r>
            <a:endParaRPr sz="2400">
              <a:latin typeface="Microsoft JhengHei"/>
              <a:cs typeface="Microsoft JhengHei"/>
            </a:endParaRPr>
          </a:p>
          <a:p>
            <a:pPr>
              <a:lnSpc>
                <a:spcPct val="100000"/>
              </a:lnSpc>
              <a:spcBef>
                <a:spcPts val="75"/>
              </a:spcBef>
              <a:buFont typeface="Arial"/>
              <a:buChar char="•"/>
            </a:pPr>
            <a:endParaRPr sz="2150">
              <a:latin typeface="Microsoft JhengHei"/>
              <a:cs typeface="Microsoft JhengHei"/>
            </a:endParaRPr>
          </a:p>
          <a:p>
            <a:pPr marL="354965" marR="309880" indent="-342900" algn="just">
              <a:lnSpc>
                <a:spcPct val="100000"/>
              </a:lnSpc>
              <a:buSzPct val="102083"/>
              <a:buFont typeface="Arial"/>
              <a:buChar char="•"/>
              <a:tabLst>
                <a:tab pos="355600"/>
              </a:tabLst>
            </a:pPr>
            <a:r>
              <a:rPr sz="2400" b="1" spc="-5">
                <a:latin typeface="Microsoft JhengHei"/>
                <a:cs typeface="Microsoft JhengHei"/>
              </a:rPr>
              <a:t>另外基本药物、医保药物、新农合药物在药店销售收入中中所占的比例会进一步提高，而这些产品都是低价格、低毛利的常用药、普药，将导致药店的毛利率降低。</a:t>
            </a:r>
            <a:endParaRPr sz="2400">
              <a:latin typeface="Microsoft JhengHei"/>
              <a:cs typeface="Microsoft JhengHei"/>
            </a:endParaRPr>
          </a:p>
        </p:txBody>
      </p:sp>
      <p:sp>
        <p:nvSpPr>
          <p:cNvPr id="3" name="object 3"/>
          <p:cNvSpPr txBox="1">
            <a:spLocks noGrp="1"/>
          </p:cNvSpPr>
          <p:nvPr>
            <p:ph type="title"/>
          </p:nvPr>
        </p:nvSpPr>
        <p:spPr>
          <a:xfrm>
            <a:off x="1397000" y="1332706"/>
            <a:ext cx="6502400" cy="482600"/>
          </a:xfrm>
          <a:prstGeom prst="rect">
            <a:avLst/>
          </a:prstGeom>
        </p:spPr>
        <p:txBody>
          <a:bodyPr vert="horz" wrap="square" lIns="0" tIns="12700" rIns="0" bIns="0" rtlCol="0">
            <a:spAutoFit/>
          </a:bodyPr>
          <a:lstStyle/>
          <a:p>
            <a:pPr marL="12700">
              <a:lnSpc>
                <a:spcPct val="100000"/>
              </a:lnSpc>
              <a:spcBef>
                <a:spcPts val="100"/>
              </a:spcBef>
            </a:pPr>
            <a:r>
              <a:rPr sz="3000" spc="-5">
                <a:solidFill>
                  <a:srgbClr val="000000"/>
                </a:solidFill>
              </a:rPr>
              <a:t>新医改对医药零售带来的短期负面影响</a:t>
            </a:r>
            <a:endParaRPr sz="30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136139" y="1279207"/>
            <a:ext cx="4597400" cy="574040"/>
          </a:xfrm>
          <a:prstGeom prst="rect">
            <a:avLst/>
          </a:prstGeom>
        </p:spPr>
        <p:txBody>
          <a:bodyPr vert="horz" wrap="square" lIns="0" tIns="12700" rIns="0" bIns="0" rtlCol="0">
            <a:spAutoFit/>
          </a:bodyPr>
          <a:lstStyle/>
          <a:p>
            <a:pPr marL="12700">
              <a:lnSpc>
                <a:spcPct val="100000"/>
              </a:lnSpc>
              <a:spcBef>
                <a:spcPts val="100"/>
              </a:spcBef>
            </a:pPr>
            <a:r>
              <a:rPr sz="3600" spc="-5">
                <a:solidFill>
                  <a:srgbClr val="000000"/>
                </a:solidFill>
              </a:rPr>
              <a:t>相关配套政策存在变数</a:t>
            </a:r>
            <a:endParaRPr sz="3600"/>
          </a:p>
        </p:txBody>
      </p:sp>
      <p:pic>
        <p:nvPicPr>
          <p:cNvPr id="3" name="object 3"/>
          <p:cNvPicPr/>
          <p:nvPr/>
        </p:nvPicPr>
        <p:blipFill>
          <a:blip r:embed="rId2"/>
          <a:stretch>
            <a:fillRect/>
          </a:stretch>
        </p:blipFill>
        <p:spPr>
          <a:xfrm>
            <a:off x="1625600" y="3352800"/>
            <a:ext cx="6248400" cy="2754312"/>
          </a:xfrm>
          <a:prstGeom prst="rect">
            <a:avLst/>
          </a:prstGeom>
        </p:spPr>
      </p:pic>
      <p:sp>
        <p:nvSpPr>
          <p:cNvPr id="4" name="object 4"/>
          <p:cNvSpPr txBox="1"/>
          <p:nvPr/>
        </p:nvSpPr>
        <p:spPr>
          <a:xfrm>
            <a:off x="1482090" y="2178526"/>
            <a:ext cx="7264400" cy="939800"/>
          </a:xfrm>
          <a:prstGeom prst="rect">
            <a:avLst/>
          </a:prstGeom>
        </p:spPr>
        <p:txBody>
          <a:bodyPr vert="horz" wrap="square" lIns="0" tIns="12700" rIns="0" bIns="0" rtlCol="0">
            <a:spAutoFit/>
          </a:bodyPr>
          <a:lstStyle/>
          <a:p>
            <a:pPr marL="12700">
              <a:lnSpc>
                <a:spcPct val="100000"/>
              </a:lnSpc>
              <a:spcBef>
                <a:spcPts val="100"/>
              </a:spcBef>
            </a:pPr>
            <a:r>
              <a:rPr sz="3000" b="1" spc="-5">
                <a:latin typeface="Microsoft JhengHei"/>
                <a:cs typeface="Microsoft JhengHei"/>
              </a:rPr>
              <a:t>医药零售会有多少成为医保定点药店？</a:t>
            </a:r>
            <a:endParaRPr sz="3000">
              <a:latin typeface="Microsoft JhengHei"/>
              <a:cs typeface="Microsoft JhengHei"/>
            </a:endParaRPr>
          </a:p>
          <a:p>
            <a:pPr marL="12700">
              <a:lnSpc>
                <a:spcPct val="100000"/>
              </a:lnSpc>
            </a:pPr>
            <a:r>
              <a:rPr sz="3000" b="1" spc="-5">
                <a:latin typeface="Microsoft JhengHei"/>
                <a:cs typeface="Microsoft JhengHei"/>
              </a:rPr>
              <a:t>医药零售销售基本药物能否获得同等补贴？</a:t>
            </a:r>
            <a:endParaRPr sz="3000">
              <a:latin typeface="Microsoft JhengHei"/>
              <a:cs typeface="Microsoft JhengHei"/>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https://d.book118.com/935141324200011041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18</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18</vt:i4>
      </vt:variant>
    </vt:vector>
  </HeadingPairs>
  <TitlesOfParts>
    <vt:vector baseType="lpstr" size="25">
      <vt:lpstr>Arial</vt:lpstr>
      <vt:lpstr>Calibri</vt:lpstr>
      <vt:lpstr>Microsoft JhengHei</vt:lpstr>
      <vt:lpstr>Times New Roman</vt:lpstr>
      <vt:lpstr>黑体</vt:lpstr>
      <vt:lpstr>宋体</vt:lpstr>
      <vt:lpstr>Office Theme</vt:lpstr>
      <vt:lpstr>外用药药店营销现状和趋势</vt:lpstr>
      <vt:lpstr>PowerPoint Presentation</vt:lpstr>
      <vt:lpstr>资深品牌策划人，历任地区经理、市场 部部长,营销部部长,营销总监、企划部部长、总裁助理等职务.现任湖北康正药业总裁助理、营销管理中心主任。先后受聘于《药店经营 周报》、《医药经济报》、《21世纪药店报</vt:lpstr>
      <vt:lpstr>PowerPoint Presentation</vt:lpstr>
      <vt:lpstr>一、当前医药经济运行特点</vt:lpstr>
      <vt:lpstr>一、当前医药经济运行特点</vt:lpstr>
      <vt:lpstr>一、当前医药经济运行特点</vt:lpstr>
      <vt:lpstr>一、当前医药经济运行特点</vt:lpstr>
      <vt:lpstr>一、当前医药经济运行特点</vt:lpstr>
      <vt:lpstr>PowerPoint Presentation</vt:lpstr>
      <vt:lpstr>新医改的出台与实
实施</vt:lpstr>
      <vt:lpstr>在国家提高内需的政策下，未来终端消费产品的机会最大，同时面</vt:lpstr>
      <vt:lpstr>以社区和新农合为核心的基础医疗市场将逐渐兴起，康正药业面临着市场变动带来的大量机遇。
药品市场终端格局未来3-5年的演变</vt:lpstr>
      <vt:lpstr>新医改方案中的医药零售</vt:lpstr>
      <vt:lpstr>新医改对医药零售带来的长期利好影响</vt:lpstr>
      <vt:lpstr>新医改对医药零售带来的短期负面影响</vt:lpstr>
      <vt:lpstr>相关配套政策存在变数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2024-09-02T03:26:00.975</cp:lastPrinted>
  <dcterms:created xsi:type="dcterms:W3CDTF">2024-09-01T19:26:00Z</dcterms:created>
  <dcterms:modified xsi:type="dcterms:W3CDTF">2024-09-01T19:26:02Z</dcterms:modified>
</cp:coreProperties>
</file>