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CKGWM+MS-UIGothic"/>
      <p:regular r:id="rId18"/>
    </p:embeddedFont>
    <p:embeddedFont>
      <p:font typeface="PSRCPT+GLKCEQ+ArialMT"/>
      <p:regular r:id="rId19"/>
    </p:embeddedFont>
    <p:embeddedFont>
      <p:font typeface="QBKQQO+TOHNSG+MicrosoftYaHei-Bold"/>
      <p:regular r:id="rId20"/>
    </p:embeddedFont>
    <p:embeddedFont>
      <p:font typeface="FMUAWK+SHLAFG+MicrosoftYaHei"/>
      <p:regular r:id="rId21"/>
    </p:embeddedFont>
    <p:embeddedFont>
      <p:font typeface="LUPNCW+SHLAFG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721EB-8DE3-4A5F-A988-40A51A40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6B0B1-8D23-4E25-B862-4E1C0B20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A70DD-E48F-40BA-9692-FD81D730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B84E3-694C-4308-8023-BE40F75F5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63DC0-876A-4BF8-B5B7-FD5C1FD2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4E36E-FF84-4AD2-9D5B-29B679D6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2351D-E0F2-4DC5-BBBF-20B66B1A3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D90BE-3804-4572-8A70-0E34447F6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099AA-9360-4D86-8A95-74D6E9661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9E82F-9CAB-46E2-819C-86EE0FF1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1AEDF-B931-478E-9BDA-2D9817F9D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10123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5150" spc="23">
                <a:solidFill>
                  <a:srgbClr val="00B6FF"/>
                </a:solidFill>
                <a:latin typeface="VCKGWM+MS-UIGothic"/>
                <a:cs typeface="VCKGWM+MS-UIGothic"/>
              </a:rPr>
              <a:t>健康教育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VCKGWM+MS-UIGothic"/>
                <a:cs typeface="VCKGWM+MS-UIGothic"/>
              </a:rPr>
              <a:t>理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VCKGWM+MS-UIGothic"/>
                <a:cs typeface="VCKGW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SRCPT+GLKCEQ+ArialMT"/>
                <a:cs typeface="PSRCPT+GLKCE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的基本知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790381" cy="18808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SRCPT+GLKCEQ+ArialMT"/>
                <a:cs typeface="PSRCPT+GLKCE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防与控制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SRCPT+GLKCEQ+ArialMT"/>
                <a:cs typeface="PSRCPT+GLKCE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患者的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理与自我管理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SRCPT+GLKCEQ+ArialMT"/>
                <a:cs typeface="PSRCPT+GLKCE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的健康教育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CKGWM+MS-UIGothic"/>
                <a:cs typeface="VCKGWM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41217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SRCPT+GLKCEQ+ArialMT"/>
                <a:cs typeface="PSRCPT+GLKCE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的社区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VCKGWM+MS-UIGothic"/>
                <a:cs typeface="VCKGWM+MS-UIGothic"/>
              </a:rPr>
              <a:t>理与支持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QBKQQO+TOHNSG+MicrosoftYaHei-Bold"/>
                <a:cs typeface="QBKQQO+TOHNSG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QBKQQO+TOHNSG+MicrosoftYaHei-Bold"/>
                <a:cs typeface="QBKQQO+TOHNSG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800" spc="25">
                <a:solidFill>
                  <a:srgbClr val="00B6FF"/>
                </a:solidFill>
                <a:latin typeface="VCKGWM+MS-UIGothic"/>
                <a:cs typeface="VCKGWM+MS-UIGothic"/>
              </a:rPr>
              <a:t>的基本知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CKGWM+MS-UIGothic"/>
                <a:cs typeface="VCKGWM+MS-UIGothic"/>
              </a:rPr>
              <a:t>高血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2300" spc="23">
                <a:solidFill>
                  <a:srgbClr val="FFFFFF"/>
                </a:solidFill>
                <a:latin typeface="VCKGWM+MS-UIGothic"/>
                <a:cs typeface="VCKGWM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86935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是一种常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的慢性疾病，指在未使用降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压药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物的情况下，非同日</a:t>
            </a:r>
            <a:r>
              <a:rPr sz="135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3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量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，收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缩压</a:t>
            </a:r>
            <a:r>
              <a:rPr sz="1350">
                <a:solidFill>
                  <a:srgbClr val="FFFFFF"/>
                </a:solidFill>
                <a:latin typeface="LUPNCW+SHLAFG+MicrosoftYaHei"/>
                <a:cs typeface="LUPNCW+SHLAFG+MicrosoftYaHei"/>
              </a:rPr>
              <a:t>≥140mmHg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和</a:t>
            </a:r>
            <a:r>
              <a:rPr sz="135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/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或舒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张压</a:t>
            </a:r>
            <a:r>
              <a:rPr sz="1350">
                <a:solidFill>
                  <a:srgbClr val="FFFFFF"/>
                </a:solidFill>
                <a:latin typeface="LUPNCW+SHLAFG+MicrosoftYaHei"/>
                <a:cs typeface="LUPNCW+SHLAFG+MicrosoftYaHei"/>
              </a:rPr>
              <a:t>≥90mmHg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CKGWM+MS-UIGothic"/>
                <a:cs typeface="VCKGWM+MS-UIGothic"/>
              </a:rPr>
              <a:t>正常血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FFFFFF"/>
                </a:solidFill>
                <a:latin typeface="VCKGWM+MS-UIGothic"/>
                <a:cs typeface="VCKGWM+MS-UIGothic"/>
              </a:rPr>
              <a:t>范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395230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缩压</a:t>
            </a:r>
            <a:r>
              <a:rPr sz="135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90-140mmHg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，舒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张压</a:t>
            </a:r>
            <a:r>
              <a:rPr sz="135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60-90mmHg</a:t>
            </a:r>
            <a:r>
              <a:rPr sz="1350">
                <a:solidFill>
                  <a:srgbClr val="FFFFFF"/>
                </a:solidFill>
                <a:latin typeface="VCKGWM+MS-UIGothic"/>
                <a:cs typeface="VCKGW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CKGWM+MS-UIGothic"/>
                <a:cs typeface="VCKGWM+MS-UIGothic"/>
              </a:rPr>
              <a:t>原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00B6FF"/>
                </a:solidFill>
                <a:latin typeface="VCKGWM+MS-UIGothic"/>
                <a:cs typeface="VCKGWM+MS-UIGothic"/>
              </a:rPr>
              <a:t>性高血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继发</a:t>
            </a:r>
            <a:r>
              <a:rPr sz="1550" spc="25">
                <a:solidFill>
                  <a:srgbClr val="00B6FF"/>
                </a:solidFill>
                <a:latin typeface="VCKGWM+MS-UIGothic"/>
                <a:cs typeface="VCKGWM+MS-UIGothic"/>
              </a:rPr>
              <a:t>性高血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2000" spc="25">
                <a:solidFill>
                  <a:srgbClr val="FFFFFF"/>
                </a:solidFill>
                <a:latin typeface="VCKGWM+MS-UIGothic"/>
                <a:cs typeface="VCKGWM+MS-UIGothic"/>
              </a:rPr>
              <a:t>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CKGWM+MS-UIGothic"/>
                <a:cs typeface="VCKGWM+MS-UIGothic"/>
              </a:rPr>
              <a:t>不良生活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CKGWM+MS-UIGothic"/>
                <a:cs typeface="VCKGWM+MS-UIGothic"/>
              </a:rPr>
              <a:t>年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CKGWM+MS-UIGothic"/>
                <a:cs typeface="VCKGWM+MS-UIGothic"/>
              </a:rPr>
              <a:t>其他因素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具有明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的家族</a:t>
            </a:r>
          </a:p>
          <a:p>
            <a:pPr marL="8953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聚集性，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FMUAWK+SHLAFG+MicrosoftYaHei"/>
                <a:cs typeface="FMUAWK+SHLAFG+MicrosoftYaHei"/>
              </a:rPr>
              <a:t>60%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的高血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患者有高血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家族史。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盐饮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食、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酒、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缺乏运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等不良生活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惯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可增加高血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肥胖、糖尿病、睡眠呼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暂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合症等也是高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的危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因素。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随着年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的增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，高血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的患病率逐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VCKGWM+MS-UIGothic"/>
                <a:cs typeface="VCKGWM+MS-UIGothic"/>
              </a:rPr>
              <a:t>升高。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2300">
                <a:solidFill>
                  <a:srgbClr val="00B6FF"/>
                </a:solidFill>
                <a:latin typeface="VCKGWM+MS-UIGothic"/>
                <a:cs typeface="VCKGWM+MS-UIGothic"/>
              </a:rPr>
              <a:t>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心悸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无症状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眩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疲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QBKQQO+TOHNSG+MicrosoftYaHei-Bold"/>
                <a:cs typeface="QBKQQO+TOHNSG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800" spc="23">
                <a:solidFill>
                  <a:srgbClr val="00B6FF"/>
                </a:solidFill>
                <a:latin typeface="VCKGWM+MS-UIGothic"/>
                <a:cs typeface="VCKGWM+MS-UIGothic"/>
              </a:rPr>
              <a:t>的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800" spc="25">
                <a:solidFill>
                  <a:srgbClr val="00B6FF"/>
                </a:solidFill>
                <a:latin typeface="VCKGWM+MS-UIGothic"/>
                <a:cs typeface="VCKGWM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健康的生活方式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MUAWK+SHLAFG+MicrosoftYaHei"/>
                <a:cs typeface="FMUAWK+SHLAF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CKGWM+MS-UIGothic"/>
                <a:cs typeface="VCKGWM+MS-UIGothic"/>
              </a:rPr>
              <a:t>均衡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1550">
                <a:solidFill>
                  <a:srgbClr val="00B6FF"/>
                </a:solidFill>
                <a:latin typeface="VCKGWM+MS-UIGothic"/>
                <a:cs typeface="VCKGWM+MS-UIGothic"/>
              </a:rPr>
              <a:t>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CKGWM+MS-UIGothic"/>
                <a:cs typeface="VCKGWM+MS-UIGothic"/>
              </a:rPr>
              <a:t>适量运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CKGWM+MS-UIGothic"/>
                <a:cs typeface="VCKGWM+MS-UIGothic"/>
              </a:rPr>
              <a:t>控制体重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CKGWM+MS-UIGothic"/>
                <a:cs typeface="VCKGWM+MS-UIGothic"/>
              </a:rPr>
              <a:t>戒烟限酒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定期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BKQQO+TOHNSG+MicrosoftYaHei-Bold"/>
                <a:cs typeface="QBKQQO+TOHNS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BKQQO+TOHNSG+MicrosoftYaHei-Bold"/>
                <a:cs typeface="QBKQQO+TOHNS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BKQQO+TOHNSG+MicrosoftYaHei-Bold"/>
                <a:cs typeface="QBKQQO+TOHNS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CKGWM+MS-UIGothic"/>
                <a:cs typeface="VCKGWM+MS-UIGothic"/>
              </a:rPr>
              <a:t>定期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检测</a:t>
            </a:r>
            <a:r>
              <a:rPr sz="2000" spc="25">
                <a:solidFill>
                  <a:srgbClr val="00B6FF"/>
                </a:solidFill>
                <a:latin typeface="VCKGWM+MS-UIGothic"/>
                <a:cs typeface="VCKGWM+MS-UIGothic"/>
              </a:rPr>
              <a:t>血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CKGWM+MS-UIGothic"/>
                <a:cs typeface="VCKGWM+MS-UIGothic"/>
              </a:rPr>
              <a:t>正确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00B6FF"/>
                </a:solidFill>
                <a:latin typeface="VCKGWM+MS-UIGothic"/>
                <a:cs typeface="VCKGWM+MS-UIGothic"/>
              </a:rPr>
              <a:t>量血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00B6FF"/>
                </a:solidFill>
                <a:latin typeface="VCKGWM+MS-UIGothic"/>
                <a:cs typeface="VCKGWM+MS-UIGothic"/>
              </a:rPr>
              <a:t>血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B6FF"/>
                </a:solidFill>
                <a:latin typeface="VCKGWM+MS-UIGothic"/>
                <a:cs typeface="VCKGWM+MS-UIGothic"/>
              </a:rPr>
              <a:t>数据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遵循医嘱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监测药</a:t>
            </a: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物副作用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定期复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症的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VCKGWM+MS-UIGothic"/>
                <a:cs typeface="VCKGWM+MS-UIGothic"/>
              </a:rPr>
              <a:t>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防心血管疾病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控制血糖和血脂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CKGWM+MS-UIGothic"/>
                <a:cs typeface="VCKGWM+MS-UIGothic"/>
              </a:rPr>
              <a:t>关注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肾</a:t>
            </a:r>
            <a:r>
              <a:rPr sz="2300" spc="23">
                <a:solidFill>
                  <a:srgbClr val="00B6FF"/>
                </a:solidFill>
                <a:latin typeface="VCKGWM+MS-UIGothic"/>
                <a:cs typeface="VCKGWM+MS-UIGothic"/>
              </a:rPr>
              <a:t>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QBKQQO+TOHNSG+MicrosoftYaHei-Bold"/>
                <a:cs typeface="QBKQQO+TOHNSG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38779" y="3559476"/>
            <a:ext cx="725871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CKGWM+MS-UIGothic"/>
                <a:cs typeface="VCKGWM+MS-UIGothic"/>
              </a:rPr>
              <a:t>高血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800" spc="23">
                <a:solidFill>
                  <a:srgbClr val="00B6FF"/>
                </a:solidFill>
                <a:latin typeface="VCKGWM+MS-UIGothic"/>
                <a:cs typeface="VCKGWM+MS-UIGothic"/>
              </a:rPr>
              <a:t>患者的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800" spc="25">
                <a:solidFill>
                  <a:srgbClr val="00B6FF"/>
                </a:solidFill>
                <a:latin typeface="VCKGWM+MS-UIGothic"/>
                <a:cs typeface="VCKGWM+MS-UIGothic"/>
              </a:rPr>
              <a:t>理与自我管理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https://d.book118.com/935210123012011104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VCKGWM+MS-UIGothic</vt:lpstr>
      <vt:lpstr>SimSun</vt:lpstr>
      <vt:lpstr>PSRCPT+GLKCEQ+ArialMT</vt:lpstr>
      <vt:lpstr>Times New Roman</vt:lpstr>
      <vt:lpstr>QBKQQO+TOHNSG+MicrosoftYaHei-Bold</vt:lpstr>
      <vt:lpstr>FMUAWK+SHLAFG+MicrosoftYaHei</vt:lpstr>
      <vt:lpstr>LUPNCW+SHLAFG+MicrosoftYaHei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2024-09-13T17:31:50.585</cp:lastPrinted>
  <dcterms:created xsi:type="dcterms:W3CDTF">2024-09-13T09:31:50Z</dcterms:created>
  <dcterms:modified xsi:type="dcterms:W3CDTF">2024-09-13T09:31:51Z</dcterms:modified>
</cp:coreProperties>
</file>