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54AF09-A455-46EB-8397-70B96B1F7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8FCDD5-AEF6-4151-915C-F4374C2D84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EFA92B-B4B3-4036-894B-BF8A91B93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8DA70B-2327-45DE-80CB-E7C6865E3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128FE7-4DEE-4FD1-A16E-9EAD816E6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0921FB-B683-4B0F-BDBF-92FABC6CB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005A55-B020-4748-8988-654C88D0F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DCA266-D33F-4870-B0BC-F726DFD63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26610C-2816-4B84-A536-A436D307A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D787E0-065F-4F4D-8876-AD1E4E50F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4366CD-B506-4F2E-AF36-7FC1968039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5212202002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:XXX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2024-01-12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心理健康公益讲座主题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常见的心理健康问题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保持心理健康的方法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心理健康资源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公益讲座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  <p:sp>
        <p:nvSpPr>
          <p:cNvPr id="31" name="AutoShape 31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关注心理健康，旨在提高人们对心理健康重要性的认识，帮助人们了解如何维护和提升心理健康。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通过讲座的形式，向公众普及心理健康知识，提供心理支持和指导，促进社会对心理健康的关注和支持。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提高公众对心理健康的认识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提供心理支持和指导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促进社会对心理健康的关注和支持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通过讲座，让更多人了解心理健康的重要性，认识到心理健康对个人和社会的影响。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为听众提供心理支持和指导，帮助他们了解如何应对心理问题、如何改善心理健康状况。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通过讲座，呼吁社会各界关注心理健康问题，为有需要的人提供支持和帮助。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讲座目的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心理健康是指个体内部心理过程和外部环境的协调一致，以及个体在应对生活压力和挑战时表现出良好的适应能力。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心理健康不仅包括积极的心理状态，如幸福感、满足感、自我效能感等，也包括处理负面情绪和压力的能力。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023" r="3202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心理健康与生活质量的关系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心理健康问题可能导致个体在学业、工作和人际关系等方面表现不佳，从而影响整体的生活质量。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心理健康直接影响个体的生活质量，良好的心理健康有助于提高个体的幸福感和满足感，增强自我价值感和自尊心。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心理健康问题的普遍性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心理健康问题在人群中普遍存在，包括焦虑、抑郁、压力、自卑等。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不同年龄段、性别、职业和背景的人都有可能出现心理健康问题，因此关注和解决心理健康问题是全社会共同的责任。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常见的心理健康问题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995231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417731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5" name="Freeform 5"/>
          <p:cNvSpPr/>
          <p:nvPr/>
        </p:nvSpPr>
        <p:spPr>
          <a:xfrm>
            <a:off x="9172766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95360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8" name="Freeform 8"/>
          <p:cNvSpPr/>
          <p:nvPr/>
        </p:nvSpPr>
        <p:spPr>
          <a:xfrm rot="3243678">
            <a:off x="6003131" y="2277046"/>
            <a:ext cx="515112" cy="199454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258181" y="1559433"/>
            <a:ext cx="1600105" cy="1242060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压力管理</a:t>
            </a:r>
          </a:p>
        </p:txBody>
      </p:sp>
      <p:sp>
        <p:nvSpPr>
          <p:cNvPr id="32" name="AutoShape 32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压力可能来源于工作、家庭、学业、人际关系等多方面，了解压力来源有助于更好地应对。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学习放松技巧，如深呼吸、冥想、瑜伽等，以及时间管理技巧，可以帮助缓解压力。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与亲朋好友、专业心理咨询师等分享自己的压力，获得支持和建议，有助于减轻压力。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压力来源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应对方法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寻求支持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376988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102030" y="2315623"/>
            <a:ext cx="519970" cy="337947"/>
          </a:xfrm>
          <a:custGeom>
            <a:rect l="l" t="t" r="r" b="b"/>
            <a:pathLst>
              <a:path w="21600" h="21600">
                <a:moveTo>
                  <a:pt x="12281" y="13211"/>
                </a:moveTo>
                <a:cubicBezTo>
                  <a:pt x="11747" y="14381"/>
                  <a:pt x="9458" y="18011"/>
                  <a:pt x="9360" y="18165"/>
                </a:cubicBezTo>
                <a:cubicBezTo>
                  <a:pt x="9249" y="18377"/>
                  <a:pt x="8939" y="18735"/>
                  <a:pt x="8644" y="18441"/>
                </a:cubicBezTo>
                <a:cubicBezTo>
                  <a:pt x="8559" y="18357"/>
                  <a:pt x="8459" y="18187"/>
                  <a:pt x="8459" y="17853"/>
                </a:cubicBezTo>
                <a:cubicBezTo>
                  <a:pt x="8459" y="17530"/>
                  <a:pt x="8554" y="17204"/>
                  <a:pt x="8565" y="17168"/>
                </a:cubicBezTo>
                <a:lnTo>
                  <a:pt x="9680" y="13369"/>
                </a:lnTo>
                <a:cubicBezTo>
                  <a:pt x="9471" y="13239"/>
                  <a:pt x="9111" y="13015"/>
                  <a:pt x="8832" y="12829"/>
                </a:cubicBezTo>
                <a:lnTo>
                  <a:pt x="8758" y="12781"/>
                </a:lnTo>
                <a:cubicBezTo>
                  <a:pt x="8476" y="12597"/>
                  <a:pt x="8124" y="12367"/>
                  <a:pt x="8124" y="11770"/>
                </a:cubicBezTo>
                <a:cubicBezTo>
                  <a:pt x="8124" y="11484"/>
                  <a:pt x="8211" y="11152"/>
                  <a:pt x="8393" y="10758"/>
                </a:cubicBezTo>
                <a:cubicBezTo>
                  <a:pt x="8927" y="9588"/>
                  <a:pt x="11216" y="5958"/>
                  <a:pt x="11314" y="5804"/>
                </a:cubicBezTo>
                <a:cubicBezTo>
                  <a:pt x="11426" y="5592"/>
                  <a:pt x="11735" y="5234"/>
                  <a:pt x="12030" y="5528"/>
                </a:cubicBezTo>
                <a:cubicBezTo>
                  <a:pt x="12115" y="5612"/>
                  <a:pt x="12215" y="5782"/>
                  <a:pt x="12215" y="6116"/>
                </a:cubicBezTo>
                <a:cubicBezTo>
                  <a:pt x="12215" y="6438"/>
                  <a:pt x="12120" y="6765"/>
                  <a:pt x="12110" y="6801"/>
                </a:cubicBezTo>
                <a:lnTo>
                  <a:pt x="10992" y="10600"/>
                </a:lnTo>
                <a:cubicBezTo>
                  <a:pt x="11203" y="10730"/>
                  <a:pt x="11563" y="10954"/>
                  <a:pt x="11842" y="11140"/>
                </a:cubicBezTo>
                <a:lnTo>
                  <a:pt x="11916" y="11188"/>
                </a:lnTo>
                <a:cubicBezTo>
                  <a:pt x="12198" y="11372"/>
                  <a:pt x="12550" y="11602"/>
                  <a:pt x="12550" y="12201"/>
                </a:cubicBezTo>
                <a:cubicBezTo>
                  <a:pt x="12550" y="12485"/>
                  <a:pt x="12462" y="12817"/>
                  <a:pt x="12281" y="13211"/>
                </a:cubicBezTo>
                <a:close/>
                <a:moveTo>
                  <a:pt x="16430" y="6048"/>
                </a:moveTo>
                <a:cubicBezTo>
                  <a:pt x="16132" y="6048"/>
                  <a:pt x="15840" y="6088"/>
                  <a:pt x="15557" y="6162"/>
                </a:cubicBezTo>
                <a:cubicBezTo>
                  <a:pt x="14848" y="2597"/>
                  <a:pt x="12653" y="0"/>
                  <a:pt x="10054" y="0"/>
                </a:cubicBezTo>
                <a:cubicBezTo>
                  <a:pt x="6881" y="0"/>
                  <a:pt x="4310" y="3869"/>
                  <a:pt x="4310" y="8641"/>
                </a:cubicBezTo>
                <a:cubicBezTo>
                  <a:pt x="4310" y="9067"/>
                  <a:pt x="4330" y="9486"/>
                  <a:pt x="4369" y="9896"/>
                </a:cubicBezTo>
                <a:cubicBezTo>
                  <a:pt x="4217" y="9868"/>
                  <a:pt x="4064" y="9850"/>
                  <a:pt x="3906" y="9850"/>
                </a:cubicBezTo>
                <a:cubicBezTo>
                  <a:pt x="1749" y="9850"/>
                  <a:pt x="0" y="12481"/>
                  <a:pt x="0" y="15726"/>
                </a:cubicBezTo>
                <a:cubicBezTo>
                  <a:pt x="0" y="18969"/>
                  <a:pt x="1749" y="21600"/>
                  <a:pt x="3906" y="21600"/>
                </a:cubicBezTo>
                <a:lnTo>
                  <a:pt x="16430" y="21600"/>
                </a:lnTo>
                <a:cubicBezTo>
                  <a:pt x="19285" y="21600"/>
                  <a:pt x="21600" y="18119"/>
                  <a:pt x="21600" y="13823"/>
                </a:cubicBezTo>
                <a:cubicBezTo>
                  <a:pt x="21600" y="9530"/>
                  <a:pt x="19285" y="6048"/>
                  <a:pt x="16430" y="6048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4412712" y="2961703"/>
            <a:ext cx="448017" cy="773517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3672114" y="3744355"/>
            <a:ext cx="740598" cy="0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  <a:tailEnd type="oval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4411797" y="2961703"/>
            <a:ext cx="448932" cy="773621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>
            <a:off x="3672114" y="3744355"/>
            <a:ext cx="739683" cy="0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  <a:tailEnd type="oval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>
            <a:off x="4411561" y="2961703"/>
            <a:ext cx="449168" cy="773517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 flipH="1">
            <a:off x="3672114" y="3744355"/>
            <a:ext cx="739447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5631466" y="4068699"/>
            <a:ext cx="957358" cy="68789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110192" y="4068128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631466" y="4819840"/>
            <a:ext cx="957358" cy="687896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110192" y="4819555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631466" y="5567458"/>
            <a:ext cx="957358" cy="480727"/>
          </a:xfrm>
          <a:custGeom>
            <a:rect l="l" t="t" r="r" b="b"/>
            <a:pathLst>
              <a:path w="520" h="261">
                <a:moveTo>
                  <a:pt x="260" y="261"/>
                </a:moveTo>
                <a:lnTo>
                  <a:pt x="0" y="0"/>
                </a:lnTo>
                <a:lnTo>
                  <a:pt x="520" y="0"/>
                </a:lnTo>
                <a:lnTo>
                  <a:pt x="260" y="261"/>
                </a:lnTo>
                <a:close/>
              </a:path>
            </a:pathLst>
          </a:custGeom>
          <a:solidFill>
            <a:srgbClr val="ECAE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970270" y="5904452"/>
            <a:ext cx="279844" cy="143637"/>
          </a:xfrm>
          <a:custGeom>
            <a:rect l="l" t="t" r="r" b="b"/>
            <a:pathLst>
              <a:path w="152" h="78">
                <a:moveTo>
                  <a:pt x="76" y="78"/>
                </a:moveTo>
                <a:lnTo>
                  <a:pt x="152" y="0"/>
                </a:lnTo>
                <a:lnTo>
                  <a:pt x="0" y="0"/>
                </a:lnTo>
                <a:lnTo>
                  <a:pt x="76" y="78"/>
                </a:lnTo>
                <a:close/>
              </a:path>
            </a:pathLst>
          </a:custGeom>
          <a:solidFill>
            <a:srgbClr val="333333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110192" y="5567458"/>
            <a:ext cx="478631" cy="480727"/>
          </a:xfrm>
          <a:custGeom>
            <a:rect l="l" t="t" r="r" b="b"/>
            <a:pathLst>
              <a:path w="260" h="261">
                <a:moveTo>
                  <a:pt x="0" y="261"/>
                </a:moveTo>
                <a:lnTo>
                  <a:pt x="260" y="0"/>
                </a:lnTo>
                <a:lnTo>
                  <a:pt x="0" y="0"/>
                </a:lnTo>
                <a:lnTo>
                  <a:pt x="0" y="261"/>
                </a:lnTo>
                <a:close/>
              </a:path>
            </a:pathLst>
          </a:cu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631466" y="3308604"/>
            <a:ext cx="957358" cy="68941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110192" y="3308604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186047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4582096" y="2292477"/>
            <a:ext cx="535496" cy="428339"/>
          </a:xfrm>
          <a:custGeom>
            <a:rect l="l" t="t" r="r" b="b"/>
            <a:pathLst>
              <a:path w="21600" h="2160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5278469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5861590" y="2325624"/>
            <a:ext cx="490728" cy="405384"/>
          </a:xfrm>
          <a:custGeom>
            <a:rect l="l" t="t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3" name="Connector 23"/>
          <p:cNvCxnSpPr/>
          <p:nvPr/>
        </p:nvCxnSpPr>
        <p:spPr>
          <a:xfrm>
            <a:off x="6501829" y="3141178"/>
            <a:ext cx="772981" cy="856845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>
            <a:off x="7235821" y="3990692"/>
            <a:ext cx="816015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>
            <a:off x="7817411" y="2488025"/>
            <a:ext cx="467443" cy="440204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8261968" y="2920898"/>
            <a:ext cx="593806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27" name="TextBox 27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症状识别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治疗方法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自我调节</a:t>
            </a:r>
          </a:p>
        </p:txBody>
      </p:sp>
      <p:sp>
        <p:nvSpPr>
          <p:cNvPr id="30" name="AutoShape 3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TextBox 5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焦虑和抑郁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认知行为疗法、药物治疗、心理辅导等都是有效的治疗方法，应根据个人情况选择合适的治疗方式。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保持积极心态，进行适量运动，培养兴趣爱好等有助于缓解焦虑和抑郁情绪。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焦虑和抑郁的症状包括情绪低落、失眠、食欲不振、注意力不集中等，了解这些症状有助于及时寻求帮助。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8813" b="881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学习有效的沟通技巧，如倾听、表达、解决冲突等，有助于改善人际关系。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建立支持系统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与亲朋好友、同事等建立良好的人际关系，增强自己的社会支持系统。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解决冲突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学会妥善处理冲突，避免因小事情引发大矛盾，维护良好的人际关系。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https://d.book118.com/935212202002011121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2024-09-23T18:14:23.398</cp:lastPrinted>
  <dcterms:created xsi:type="dcterms:W3CDTF">2024-09-23T10:14:23Z</dcterms:created>
  <dcterms:modified xsi:type="dcterms:W3CDTF">2024-09-23T10:14:25Z</dcterms:modified>
</cp:coreProperties>
</file>