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HRPCDS+MS-UIGothic"/>
      <p:regular r:id="rId19"/>
    </p:embeddedFont>
    <p:embeddedFont>
      <p:font typeface="NMRWVC+RFNPMC+Arial-BoldMT"/>
      <p:regular r:id="rId20"/>
    </p:embeddedFont>
    <p:embeddedFont>
      <p:font typeface="ALIJCA+LWECMS+ArialMT"/>
      <p:regular r:id="rId21"/>
    </p:embeddedFont>
    <p:embeddedFont>
      <p:font typeface="UQCJTU+PHGFQE+MicrosoftYaHei-Bold"/>
      <p:regular r:id="rId22"/>
    </p:embeddedFont>
    <p:embeddedFont>
      <p:font typeface="QOALSB+WRDLJG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E9541-A274-449A-8F50-8AAAFD01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E7155-9F07-4EC3-80F1-460BAF95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6D731-FA3F-4022-A20B-7DCEB0B2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D1B62-2015-44E8-9BE6-0F944224D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7BF8E-40A0-4A12-AC82-7A9CF0A0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78EC4-913F-4CFB-967D-82C550D6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25F76-6059-42F2-996B-81EF9814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E7C8A-1F8F-49F6-9EBF-A1B55E4B6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67689-DB4B-4557-B08F-78154672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18F81-AA5D-4D1B-8BDD-AA3FFDF3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2E0A4-DD57-40CD-B6E1-84D9F4BD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0223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58419"/>
            <a:ext cx="7554669" cy="2622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HRPCDS+MS-UIGothic"/>
                <a:cs typeface="HRPCDS+MS-UIGothic"/>
              </a:rPr>
              <a:t>管理与内部</a:t>
            </a:r>
            <a:r>
              <a:rPr sz="5150" spc="25">
                <a:solidFill>
                  <a:srgbClr val="816BB7"/>
                </a:solidFill>
                <a:latin typeface="NMRWVC+RFNPMC+Arial-BoldMT"/>
                <a:cs typeface="NMRWVC+RFNPMC+Arial-BoldMT"/>
              </a:rPr>
              <a:t>—</a:t>
            </a:r>
            <a:r>
              <a:rPr sz="5150" spc="25">
                <a:solidFill>
                  <a:srgbClr val="816BB7"/>
                </a:solidFill>
                <a:latin typeface="HRPCDS+MS-UIGothic"/>
                <a:cs typeface="HRPCDS+MS-UIGothic"/>
              </a:rPr>
              <a:t>惠普商学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HRPCDS+MS-UIGothic"/>
                <a:cs typeface="HRPCDS+MS-UIGothic"/>
              </a:rPr>
              <a:t>院</a:t>
            </a:r>
            <a:r>
              <a:rPr sz="5150">
                <a:solidFill>
                  <a:srgbClr val="816BB7"/>
                </a:solidFill>
                <a:latin typeface="NMRWVC+RFNPMC+Arial-BoldMT"/>
                <a:cs typeface="NMRWVC+RFNPMC+Arial-BoldMT"/>
              </a:rPr>
              <a:t>(85)</a:t>
            </a:r>
            <a:r>
              <a:rPr sz="5150">
                <a:solidFill>
                  <a:srgbClr val="816BB7"/>
                </a:solidFill>
                <a:latin typeface="HRPCDS+MS-UIGothic"/>
                <a:cs typeface="HRPCDS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089341" cy="13326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IJCA+LWECMS+ArialMT"/>
                <a:cs typeface="ALIJCA+LWECM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管理与内部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IJCA+LWECMS+ArialMT"/>
                <a:cs typeface="ALIJCA+LWECM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IJCA+LWECMS+ArialMT"/>
                <a:cs typeface="ALIJCA+LWECM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内部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6266070" cy="1880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IJCA+LWECMS+ArialMT"/>
                <a:cs typeface="ALIJCA+LWECM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管理与内部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的整合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IJCA+LWECMS+ArialMT"/>
                <a:cs typeface="ALIJCA+LWECM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业风险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管理框架（</a:t>
            </a:r>
            <a:r>
              <a:rPr sz="2400">
                <a:solidFill>
                  <a:srgbClr val="AF79DE"/>
                </a:solidFill>
                <a:latin typeface="UQCJTU+PHGFQE+MicrosoftYaHei-Bold"/>
                <a:cs typeface="UQCJTU+PHGFQE+MicrosoftYaHei-Bold"/>
              </a:rPr>
              <a:t>ERM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）与</a:t>
            </a:r>
            <a:r>
              <a:rPr sz="2400">
                <a:solidFill>
                  <a:srgbClr val="AF79DE"/>
                </a:solidFill>
                <a:latin typeface="UQCJTU+PHGFQE+MicrosoftYaHei-Bold"/>
                <a:cs typeface="UQCJTU+PHGFQE+MicrosoftYaHei-Bold"/>
              </a:rPr>
              <a:t>COSO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框架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IJCA+LWECMS+ArialMT"/>
                <a:cs typeface="ALIJCA+LWECM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管理与内部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的未来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HRPCDS+MS-UIGothic"/>
                <a:cs typeface="HRPCDS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RPCDS+MS-UIGothic"/>
                <a:cs typeface="HRPCDS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UQCJTU+PHGFQE+MicrosoftYaHei-Bold"/>
                <a:cs typeface="UQCJTU+PHGFQE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NMRWVC+RFNPMC+Arial-BoldMT"/>
                <a:cs typeface="NMRWVC+RFNPMC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HRPCDS+MS-UIGothic"/>
                <a:cs typeface="HRPCDS+MS-UIGothic"/>
              </a:rPr>
              <a:t>管理与内部述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与概念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AF79DE"/>
                </a:solidFill>
                <a:latin typeface="HRPCDS+MS-UIGothic"/>
                <a:cs typeface="HRPCDS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QCJTU+PHGFQE+MicrosoftYaHei-Bold"/>
                <a:cs typeface="UQCJTU+PHGFQE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5705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是指如何在一个充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不确定性的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境中，系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极地管理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程。它包括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估、控制和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HRPCDS+MS-UIGothic"/>
                <a:cs typeface="HRPCDS+MS-UIGothic"/>
              </a:rPr>
              <a:t>内部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审计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QCJTU+PHGFQE+MicrosoftYaHei-Bold"/>
                <a:cs typeface="UQCJTU+PHGFQE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8961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是一种独立、客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和咨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，旨在增加价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和改善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它通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范化的方法，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估和改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管理、控制和治理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的效果。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HRPCDS+MS-UIGothic"/>
                <a:cs typeface="HRPCDS+MS-UIGothic"/>
              </a:rPr>
              <a:t>两者关系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QCJTU+PHGFQE+MicrosoftYaHei-Bold"/>
                <a:cs typeface="UQCJTU+PHGFQE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管理是内部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的重要内容之一，内部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管理中扮演着关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角色，包括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估和提供改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管理与内部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确保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目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的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9082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有效的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管理有助于减少意外事件的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生，降低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失，从而确保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。内部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617688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审计则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一步保障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的达成。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提高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运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营</a:t>
            </a: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减少不必要的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效率。内部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控制和治理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价，帮助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组织优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化运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流程，提高运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增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强组织竞</a:t>
            </a:r>
            <a:r>
              <a:rPr sz="1600">
                <a:solidFill>
                  <a:srgbClr val="AF79DE"/>
                </a:solidFill>
                <a:latin typeface="HRPCDS+MS-UIGothic"/>
                <a:cs typeface="HRPCDS+MS-UIGothic"/>
              </a:rPr>
              <a:t>争力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有效的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组织应对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化和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力，提高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争力。内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审计则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提供客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、独立的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角，帮助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组织发现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潜在的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和管理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一步增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管理与内部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史与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2989" y="1636688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HRPCDS+MS-UIGothic"/>
                <a:cs typeface="HRPCDS+MS-UIGothic"/>
              </a:rPr>
              <a:t>早期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100">
                <a:solidFill>
                  <a:srgbClr val="FFFFFF"/>
                </a:solidFill>
                <a:latin typeface="HRPCDS+MS-UIGothic"/>
                <a:cs typeface="HRPCDS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48529" y="1636688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100">
                <a:solidFill>
                  <a:srgbClr val="FFFFFF"/>
                </a:solidFill>
                <a:latin typeface="HRPCDS+MS-UIGothic"/>
                <a:cs typeface="HRPCDS+MS-UIGothic"/>
              </a:rPr>
              <a:t>展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100">
                <a:solidFill>
                  <a:srgbClr val="FFFFFF"/>
                </a:solidFill>
                <a:latin typeface="HRPCDS+MS-UIGothic"/>
                <a:cs typeface="HRPCDS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37880" y="1636688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HRPCDS+MS-UIGothic"/>
                <a:cs typeface="HRPCDS+MS-UIGothic"/>
              </a:rPr>
              <a:t>当前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100">
                <a:solidFill>
                  <a:srgbClr val="FFFFFF"/>
                </a:solidFill>
                <a:latin typeface="HRPCDS+MS-UIGothic"/>
                <a:cs typeface="HRPCDS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36319" y="3177393"/>
            <a:ext cx="31225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在</a:t>
            </a:r>
            <a:r>
              <a:rPr sz="1350">
                <a:solidFill>
                  <a:srgbClr val="FFFFFF"/>
                </a:solidFill>
                <a:latin typeface="QOALSB+WRDLJG+MicrosoftYaHei"/>
                <a:cs typeface="QOALSB+WRDLJG+MicrosoftYaHei"/>
              </a:rPr>
              <a:t>20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初，随着企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模的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大和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性的增加，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管理开始受到重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开始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展，内部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的一个分支逐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形成。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8529" y="3177393"/>
            <a:ext cx="32193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到了</a:t>
            </a:r>
            <a:r>
              <a:rPr sz="1350">
                <a:solidFill>
                  <a:srgbClr val="FFFFFF"/>
                </a:solidFill>
                <a:latin typeface="QOALSB+WRDLJG+MicrosoftYaHei"/>
                <a:cs typeface="QOALSB+WRDLJG+MicrosoftYaHei"/>
              </a:rPr>
              <a:t>20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中叶，随着跨国公司和金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管理的重要性逐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，内部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也逐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成熟，成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治理的重要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成部分。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7880" y="3177393"/>
            <a:ext cx="3285611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随着全球化、信息化和网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展，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越来越复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和多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化。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因此，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得越来越重要。同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，内部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也在不断演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新，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新的挑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和机遇。未来，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管理和内部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继续发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展，并与其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他管理学科不断融合和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NMRWVC+RFNPMC+Arial-BoldMT"/>
                <a:cs typeface="NMRWVC+RFNPMC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HRPCDS+MS-UIGothic"/>
                <a:cs typeface="HRPCDS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风险识别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风险识别</a:t>
            </a:r>
            <a:r>
              <a:rPr sz="2000" spc="25">
                <a:solidFill>
                  <a:srgbClr val="FFFFFF"/>
                </a:solidFill>
                <a:latin typeface="HRPCDS+MS-UIGothic"/>
                <a:cs typeface="HRPCDS+MS-UIGothic"/>
              </a:rPr>
              <a:t>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风险识别</a:t>
            </a:r>
            <a:r>
              <a:rPr sz="2000" spc="25">
                <a:solidFill>
                  <a:srgbClr val="FFFFFF"/>
                </a:solidFill>
                <a:latin typeface="HRPCDS+MS-UIGothic"/>
                <a:cs typeface="HRPCDS+MS-UIGothic"/>
              </a:rPr>
              <a:t>范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风险识别</a:t>
            </a:r>
            <a:r>
              <a:rPr sz="2000" spc="25">
                <a:solidFill>
                  <a:srgbClr val="FFFFFF"/>
                </a:solidFill>
                <a:latin typeface="HRPCDS+MS-UIGothic"/>
                <a:cs typeface="HRPCDS+MS-UIGothic"/>
              </a:rPr>
              <a:t>周期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可能面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的各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，包括内部和外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、研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会、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件等方法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别风险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覆盖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面，包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、市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、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风险识别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，以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76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应环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组织发</a:t>
            </a:r>
            <a:r>
              <a:rPr sz="1500">
                <a:solidFill>
                  <a:srgbClr val="FFFDFD"/>
                </a:solidFill>
                <a:latin typeface="HRPCDS+MS-UIGothic"/>
                <a:cs typeface="HRPCDS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 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LSB+WRDLJG+MicrosoftYaHei"/>
                <a:cs typeface="QOALSB+WRDLJ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LSB+WRDLJG+MicrosoftYaHei"/>
                <a:cs typeface="QOALSB+WRDLJ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LSB+WRDLJG+MicrosoftYaHei"/>
                <a:cs typeface="QOALSB+WRDLJ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OALSB+WRDLJG+MicrosoftYaHei"/>
                <a:cs typeface="QOALSB+WRDLJ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1550">
                <a:solidFill>
                  <a:srgbClr val="AF79DE"/>
                </a:solidFill>
                <a:latin typeface="HRPCDS+MS-UIGothic"/>
                <a:cs typeface="HRPCDS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1550" spc="25">
                <a:solidFill>
                  <a:srgbClr val="AF79DE"/>
                </a:solidFill>
                <a:latin typeface="HRPCDS+MS-UIGothic"/>
                <a:cs typeface="HRPCDS+MS-UIGothic"/>
              </a:rPr>
              <a:t>估方法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1550" spc="25">
                <a:solidFill>
                  <a:srgbClr val="AF79DE"/>
                </a:solidFill>
                <a:latin typeface="HRPCDS+MS-UIGothic"/>
                <a:cs typeface="HRPCDS+MS-UIGothic"/>
              </a:rPr>
              <a:t>估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AF79DE"/>
                </a:solidFill>
                <a:latin typeface="HRPCDS+MS-UIGothic"/>
                <a:cs typeface="HRPCDS+MS-UIGothic"/>
              </a:rPr>
              <a:t>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风险评</a:t>
            </a:r>
            <a:r>
              <a:rPr sz="1550" spc="25">
                <a:solidFill>
                  <a:srgbClr val="AF79DE"/>
                </a:solidFill>
                <a:latin typeface="HRPCDS+MS-UIGothic"/>
                <a:cs typeface="HRPCDS+MS-UIGothic"/>
              </a:rPr>
              <a:t>估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报</a:t>
            </a:r>
            <a:r>
              <a:rPr sz="1550">
                <a:solidFill>
                  <a:srgbClr val="AF79DE"/>
                </a:solidFill>
                <a:latin typeface="HRPCDS+MS-UIGothic"/>
                <a:cs typeface="HRPCDS+MS-UIGothic"/>
              </a:rPr>
              <a:t>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行量化和定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估，确定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重程度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和影响范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89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采用概率</a:t>
            </a:r>
            <a:r>
              <a:rPr sz="1350">
                <a:solidFill>
                  <a:srgbClr val="000000"/>
                </a:solidFill>
                <a:latin typeface="QOALSB+WRDLJG+MicrosoftYaHei"/>
                <a:cs typeface="QOALSB+WRDLJG+MicrosoftYaHei"/>
              </a:rPr>
              <a:t>-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影响矩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、敏感性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分析、情景分析等方法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942975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偏好和容忍度，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准。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撰写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为风险应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提供依据和建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风险应对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风险应对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风险应对实</a:t>
            </a:r>
            <a:r>
              <a:rPr sz="1550">
                <a:solidFill>
                  <a:srgbClr val="AF79DE"/>
                </a:solidFill>
                <a:latin typeface="HRPCDS+MS-UIGothic"/>
                <a:cs typeface="HRPCDS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果，制定相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策略和措施。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措施得到有效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行，并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对实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施情况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风险应对</a:t>
            </a:r>
            <a:r>
              <a:rPr sz="1550" spc="25">
                <a:solidFill>
                  <a:srgbClr val="AF79DE"/>
                </a:solidFill>
                <a:latin typeface="HRPCDS+MS-UIGothic"/>
                <a:cs typeface="HRPCDS+MS-UIGothic"/>
              </a:rPr>
              <a:t>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风险应对评</a:t>
            </a:r>
            <a:r>
              <a:rPr sz="1550">
                <a:solidFill>
                  <a:srgbClr val="AF79DE"/>
                </a:solidFill>
                <a:latin typeface="HRPCDS+MS-UIGothic"/>
                <a:cs typeface="HRPCDS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3070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避、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降低、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险转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保留等。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对风险应对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措施的效果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估，以便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整和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RPCDS+MS-UIGothic"/>
                <a:cs typeface="HRPCDS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风险监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 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风险监</a:t>
            </a:r>
            <a:r>
              <a:rPr sz="2300">
                <a:solidFill>
                  <a:srgbClr val="AF79DE"/>
                </a:solidFill>
                <a:latin typeface="HRPCDS+MS-UIGothic"/>
                <a:cs typeface="HRPCDS+MS-UIGothic"/>
              </a:rPr>
              <a:t>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风险监</a:t>
            </a:r>
            <a:r>
              <a:rPr sz="2300" spc="23">
                <a:solidFill>
                  <a:srgbClr val="AF79DE"/>
                </a:solidFill>
                <a:latin typeface="HRPCDS+MS-UIGothic"/>
                <a:cs typeface="HRPCDS+MS-UIGothic"/>
              </a:rPr>
              <a:t>控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频</a:t>
            </a:r>
            <a:r>
              <a:rPr sz="2300">
                <a:solidFill>
                  <a:srgbClr val="AF79DE"/>
                </a:solidFill>
                <a:latin typeface="HRPCDS+MS-UIGothic"/>
                <a:cs typeface="HRPCDS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风险应对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措施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行持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续监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控，确</a:t>
            </a:r>
          </a:p>
          <a:p>
            <a:pPr marL="1904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保其有效性和适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需要和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风险变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化情况，确定适当的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风险监</a:t>
            </a:r>
            <a:r>
              <a:rPr sz="2300" spc="23">
                <a:solidFill>
                  <a:srgbClr val="AF79DE"/>
                </a:solidFill>
                <a:latin typeface="HRPCDS+MS-UIGothic"/>
                <a:cs typeface="HRPCDS+MS-UIGothic"/>
              </a:rPr>
              <a:t>控范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风险监</a:t>
            </a:r>
            <a:r>
              <a:rPr sz="2300" spc="23">
                <a:solidFill>
                  <a:srgbClr val="AF79DE"/>
                </a:solidFill>
                <a:latin typeface="HRPCDS+MS-UIGothic"/>
                <a:cs typeface="HRPCDS+MS-UIGothic"/>
              </a:rPr>
              <a:t>控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报</a:t>
            </a:r>
            <a:r>
              <a:rPr sz="2300">
                <a:solidFill>
                  <a:srgbClr val="AF79DE"/>
                </a:solidFill>
                <a:latin typeface="HRPCDS+MS-UIGothic"/>
                <a:cs typeface="HRPCDS+MS-UIGothic"/>
              </a:rPr>
              <a:t>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9800" y="501179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覆盖已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的所有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，确保无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撰写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风险监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告，及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向高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管理者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状况。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NMRWVC+RFNPMC+Arial-BoldMT"/>
                <a:cs typeface="NMRWVC+RFNPMC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HRPCDS+MS-UIGothic"/>
                <a:cs typeface="HRPCDS+MS-UIGothic"/>
              </a:rPr>
              <a:t>内部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内部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与目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与目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HRPCDS+MS-UIGothic"/>
                <a:cs typeface="HRPCD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和运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状况，以确保其遵守法律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、政策和内部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章制度。其目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是帮助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组织识别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估和管理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效率和效果，增加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HRPCDS+MS-UIGothic"/>
                <a:cs typeface="HRPCD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内部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3000">
                <a:solidFill>
                  <a:srgbClr val="AF79DE"/>
                </a:solidFill>
                <a:latin typeface="HRPCDS+MS-UIGothic"/>
                <a:cs typeface="HRPCDS+MS-UIGothic"/>
              </a:rPr>
              <a:t>的流程与方法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的流程与方法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HRPCDS+MS-UIGothic"/>
                <a:cs typeface="HRPCD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的流程通常包括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划、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审计实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施、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审计报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告和后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跟踪。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方法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程序、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工具等。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些方法可以帮助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审计师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收集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和控制措施的有效性，从而得出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审计结论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和建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HRPCDS+MS-UIGothic"/>
                <a:cs typeface="HRPCD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https://d.book118.com/935240223101011104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HRPCDS+MS-UIGothic</vt:lpstr>
      <vt:lpstr>NMRWVC+RFNPMC+Arial-BoldMT</vt:lpstr>
      <vt:lpstr>ALIJCA+LWECMS+ArialMT</vt:lpstr>
      <vt:lpstr>Times New Roman</vt:lpstr>
      <vt:lpstr>SimSun</vt:lpstr>
      <vt:lpstr>UQCJTU+PHGFQE+MicrosoftYaHei-Bold</vt:lpstr>
      <vt:lpstr>QOALSB+WRDLJG+MicrosoftYaHei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2024-09-13T22:56:25.778</cp:lastPrinted>
  <dcterms:created xsi:type="dcterms:W3CDTF">2024-09-13T14:56:25Z</dcterms:created>
  <dcterms:modified xsi:type="dcterms:W3CDTF">2024-09-13T14:56:27Z</dcterms:modified>
</cp:coreProperties>
</file>