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61B0E-0963-472D-86D9-981CE4BEF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5AFB6-3CEB-412F-8B11-99FBCAF05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6C64C-2D22-44B3-822F-1F315868F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A7C48B-EBC4-4C90-A387-BE3F6852A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96A992-40AF-41CB-9A14-3252CC7B8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513E7A-D3E6-4970-A234-944CD4575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BFB164-F90D-4C95-9B6C-250C0BA22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47EE5A-D032-47F7-BAA6-001223B6F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6F41A-AEFF-4758-8875-19398BD91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7B8BB-EDE8-4A3D-A0FB-08D570F56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0A40C-CAAF-43DB-9CB5-0456B261F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5"/>
          <p:cNvSpPr>
            <a:spLocks noChangeArrowheads="1"/>
          </p:cNvSpPr>
          <p:nvPr userDrawn="1"/>
        </p:nvSpPr>
        <p:spPr bwMode="auto">
          <a:xfrm>
            <a:off x="3176" y="1588"/>
            <a:ext cx="121888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charset="-122"/>
            </a:endParaRPr>
          </a:p>
        </p:txBody>
      </p:sp>
      <p:sp>
        <p:nvSpPr>
          <p:cNvPr id="6" name="Rectangle 6"/>
          <p:cNvSpPr>
            <a:spLocks noChangeArrowheads="1"/>
          </p:cNvSpPr>
          <p:nvPr userDrawn="1"/>
        </p:nvSpPr>
        <p:spPr bwMode="auto">
          <a:xfrm>
            <a:off x="3176" y="1588"/>
            <a:ext cx="121888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charset="-122"/>
            </a:endParaRPr>
          </a:p>
        </p:txBody>
      </p:sp>
      <p:sp>
        <p:nvSpPr>
          <p:cNvPr id="7" name="Freeform 7"/>
          <p:cNvSpPr/>
          <p:nvPr userDrawn="1"/>
        </p:nvSpPr>
        <p:spPr bwMode="auto">
          <a:xfrm>
            <a:off x="3176" y="1588"/>
            <a:ext cx="5137150" cy="4719638"/>
          </a:xfrm>
          <a:custGeom>
            <a:gdLst>
              <a:gd name="T0" fmla="*/ 0 w 3237"/>
              <a:gd name="T1" fmla="*/ 2829 h 2973"/>
              <a:gd name="T2" fmla="*/ 2500 w 3237"/>
              <a:gd name="T3" fmla="*/ 2100 h 2973"/>
              <a:gd name="T4" fmla="*/ 2627 w 3237"/>
              <a:gd name="T5" fmla="*/ 696 h 2973"/>
              <a:gd name="T6" fmla="*/ 1651 w 3237"/>
              <a:gd name="T7" fmla="*/ 0 h 2973"/>
              <a:gd name="T8" fmla="*/ 0 w 3237"/>
              <a:gd name="T9" fmla="*/ 0 h 2973"/>
              <a:gd name="T10" fmla="*/ 0 w 3237"/>
              <a:gd name="T11" fmla="*/ 2829 h 297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237" h="2973">
                <a:moveTo>
                  <a:pt x="0" y="2829"/>
                </a:moveTo>
                <a:cubicBezTo>
                  <a:pt x="742" y="2973"/>
                  <a:pt x="1873" y="2655"/>
                  <a:pt x="2500" y="2100"/>
                </a:cubicBezTo>
                <a:cubicBezTo>
                  <a:pt x="3237" y="1448"/>
                  <a:pt x="2868" y="994"/>
                  <a:pt x="2627" y="696"/>
                </a:cubicBezTo>
                <a:cubicBezTo>
                  <a:pt x="2481" y="516"/>
                  <a:pt x="2011" y="214"/>
                  <a:pt x="165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829"/>
                  <a:pt x="0" y="2829"/>
                  <a:pt x="0" y="2829"/>
                </a:cubicBezTo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charset="-122"/>
            </a:endParaRPr>
          </a:p>
        </p:txBody>
      </p:sp>
      <p:sp>
        <p:nvSpPr>
          <p:cNvPr id="8" name="Freeform 8"/>
          <p:cNvSpPr/>
          <p:nvPr userDrawn="1"/>
        </p:nvSpPr>
        <p:spPr bwMode="auto">
          <a:xfrm>
            <a:off x="5484813" y="1588"/>
            <a:ext cx="6707188" cy="6858000"/>
          </a:xfrm>
          <a:custGeom>
            <a:gdLst>
              <a:gd name="T0" fmla="*/ 4226 w 4226"/>
              <a:gd name="T1" fmla="*/ 0 h 4320"/>
              <a:gd name="T2" fmla="*/ 3519 w 4226"/>
              <a:gd name="T3" fmla="*/ 0 h 4320"/>
              <a:gd name="T4" fmla="*/ 3144 w 4226"/>
              <a:gd name="T5" fmla="*/ 1443 h 4320"/>
              <a:gd name="T6" fmla="*/ 1306 w 4226"/>
              <a:gd name="T7" fmla="*/ 1737 h 4320"/>
              <a:gd name="T8" fmla="*/ 368 w 4226"/>
              <a:gd name="T9" fmla="*/ 2987 h 4320"/>
              <a:gd name="T10" fmla="*/ 1234 w 4226"/>
              <a:gd name="T11" fmla="*/ 4320 h 4320"/>
              <a:gd name="T12" fmla="*/ 4226 w 4226"/>
              <a:gd name="T13" fmla="*/ 4320 h 4320"/>
              <a:gd name="T14" fmla="*/ 4226 w 4226"/>
              <a:gd name="T15" fmla="*/ 0 h 43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226" h="4320">
                <a:moveTo>
                  <a:pt x="4226" y="0"/>
                </a:moveTo>
                <a:cubicBezTo>
                  <a:pt x="3519" y="0"/>
                  <a:pt x="3519" y="0"/>
                  <a:pt x="3519" y="0"/>
                </a:cubicBezTo>
                <a:cubicBezTo>
                  <a:pt x="3522" y="425"/>
                  <a:pt x="3484" y="1266"/>
                  <a:pt x="3144" y="1443"/>
                </a:cubicBezTo>
                <a:cubicBezTo>
                  <a:pt x="2684" y="1682"/>
                  <a:pt x="1637" y="1664"/>
                  <a:pt x="1306" y="1737"/>
                </a:cubicBezTo>
                <a:cubicBezTo>
                  <a:pt x="975" y="1811"/>
                  <a:pt x="0" y="2179"/>
                  <a:pt x="368" y="2987"/>
                </a:cubicBezTo>
                <a:cubicBezTo>
                  <a:pt x="582" y="3458"/>
                  <a:pt x="958" y="3972"/>
                  <a:pt x="1234" y="4320"/>
                </a:cubicBezTo>
                <a:cubicBezTo>
                  <a:pt x="4226" y="4320"/>
                  <a:pt x="4226" y="4320"/>
                  <a:pt x="4226" y="4320"/>
                </a:cubicBezTo>
                <a:lnTo>
                  <a:pt x="4226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charset="-122"/>
            </a:endParaRPr>
          </a:p>
        </p:txBody>
      </p:sp>
      <p:grpSp>
        <p:nvGrpSpPr>
          <p:cNvPr id="2" name="组合 1"/>
          <p:cNvGrpSpPr/>
          <p:nvPr userDrawn="1"/>
        </p:nvGrpSpPr>
        <p:grpSpPr>
          <a:xfrm>
            <a:off x="877888" y="965200"/>
            <a:ext cx="3714751" cy="5305425"/>
            <a:chOff x="877888" y="965200"/>
            <a:chExt cx="3714751" cy="5305425"/>
          </a:xfrm>
        </p:grpSpPr>
        <p:sp>
          <p:nvSpPr>
            <p:cNvPr id="9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2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2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2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2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2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2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2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2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2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2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3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3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79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79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79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79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79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79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79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79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0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03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04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05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06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07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08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09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10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11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12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13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14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15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16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17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18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19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20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21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22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23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24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25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26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27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28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29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30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31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32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33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34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35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36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37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38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39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40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41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42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43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44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45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46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47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48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49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50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51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52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53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54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charset="-122"/>
              </a:endParaRPr>
            </a:p>
          </p:txBody>
        </p:sp>
        <p:sp>
          <p:nvSpPr>
            <p:cNvPr id="9855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charset="-122"/>
              </a:endParaRPr>
            </a:p>
          </p:txBody>
        </p:sp>
      </p:grpSp>
      <p:sp>
        <p:nvSpPr>
          <p:cNvPr id="9856" name="Freeform 92"/>
          <p:cNvSpPr/>
          <p:nvPr userDrawn="1"/>
        </p:nvSpPr>
        <p:spPr bwMode="auto">
          <a:xfrm>
            <a:off x="5797551" y="4586288"/>
            <a:ext cx="3371850" cy="438150"/>
          </a:xfrm>
          <a:custGeom>
            <a:gdLst>
              <a:gd name="T0" fmla="*/ 1987 w 2125"/>
              <a:gd name="T1" fmla="*/ 276 h 276"/>
              <a:gd name="T2" fmla="*/ 138 w 2125"/>
              <a:gd name="T3" fmla="*/ 276 h 276"/>
              <a:gd name="T4" fmla="*/ 0 w 2125"/>
              <a:gd name="T5" fmla="*/ 138 h 276"/>
              <a:gd name="T6" fmla="*/ 138 w 2125"/>
              <a:gd name="T7" fmla="*/ 0 h 276"/>
              <a:gd name="T8" fmla="*/ 1987 w 2125"/>
              <a:gd name="T9" fmla="*/ 0 h 276"/>
              <a:gd name="T10" fmla="*/ 2125 w 2125"/>
              <a:gd name="T11" fmla="*/ 138 h 276"/>
              <a:gd name="T12" fmla="*/ 1987 w 2125"/>
              <a:gd name="T13" fmla="*/ 276 h 2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125" h="276">
                <a:moveTo>
                  <a:pt x="1987" y="276"/>
                </a:moveTo>
                <a:cubicBezTo>
                  <a:pt x="138" y="276"/>
                  <a:pt x="138" y="276"/>
                  <a:pt x="138" y="276"/>
                </a:cubicBezTo>
                <a:cubicBezTo>
                  <a:pt x="62" y="276"/>
                  <a:pt x="0" y="214"/>
                  <a:pt x="0" y="138"/>
                </a:cubicBezTo>
                <a:cubicBezTo>
                  <a:pt x="0" y="62"/>
                  <a:pt x="62" y="0"/>
                  <a:pt x="138" y="0"/>
                </a:cubicBezTo>
                <a:cubicBezTo>
                  <a:pt x="1987" y="0"/>
                  <a:pt x="1987" y="0"/>
                  <a:pt x="1987" y="0"/>
                </a:cubicBezTo>
                <a:cubicBezTo>
                  <a:pt x="2063" y="0"/>
                  <a:pt x="2125" y="62"/>
                  <a:pt x="2125" y="138"/>
                </a:cubicBezTo>
                <a:cubicBezTo>
                  <a:pt x="2125" y="214"/>
                  <a:pt x="2063" y="276"/>
                  <a:pt x="1987" y="276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bg1"/>
              </a:solidFill>
              <a:cs typeface="楷体" panose="02010609060101010101" charset="-122"/>
            </a:endParaRPr>
          </a:p>
        </p:txBody>
      </p:sp>
      <p:sp>
        <p:nvSpPr>
          <p:cNvPr id="9857" name="Freeform 93"/>
          <p:cNvSpPr/>
          <p:nvPr userDrawn="1"/>
        </p:nvSpPr>
        <p:spPr bwMode="auto">
          <a:xfrm>
            <a:off x="5784851" y="5195888"/>
            <a:ext cx="2063750" cy="465138"/>
          </a:xfrm>
          <a:custGeom>
            <a:gdLst>
              <a:gd name="T0" fmla="*/ 1154 w 1300"/>
              <a:gd name="T1" fmla="*/ 285 h 293"/>
              <a:gd name="T2" fmla="*/ 1154 w 1300"/>
              <a:gd name="T3" fmla="*/ 277 h 293"/>
              <a:gd name="T4" fmla="*/ 146 w 1300"/>
              <a:gd name="T5" fmla="*/ 277 h 293"/>
              <a:gd name="T6" fmla="*/ 54 w 1300"/>
              <a:gd name="T7" fmla="*/ 239 h 293"/>
              <a:gd name="T8" fmla="*/ 16 w 1300"/>
              <a:gd name="T9" fmla="*/ 147 h 293"/>
              <a:gd name="T10" fmla="*/ 54 w 1300"/>
              <a:gd name="T11" fmla="*/ 55 h 293"/>
              <a:gd name="T12" fmla="*/ 146 w 1300"/>
              <a:gd name="T13" fmla="*/ 16 h 293"/>
              <a:gd name="T14" fmla="*/ 1154 w 1300"/>
              <a:gd name="T15" fmla="*/ 16 h 293"/>
              <a:gd name="T16" fmla="*/ 1246 w 1300"/>
              <a:gd name="T17" fmla="*/ 55 h 293"/>
              <a:gd name="T18" fmla="*/ 1284 w 1300"/>
              <a:gd name="T19" fmla="*/ 147 h 293"/>
              <a:gd name="T20" fmla="*/ 1246 w 1300"/>
              <a:gd name="T21" fmla="*/ 239 h 293"/>
              <a:gd name="T22" fmla="*/ 1154 w 1300"/>
              <a:gd name="T23" fmla="*/ 277 h 293"/>
              <a:gd name="T24" fmla="*/ 1154 w 1300"/>
              <a:gd name="T25" fmla="*/ 285 h 293"/>
              <a:gd name="T26" fmla="*/ 1154 w 1300"/>
              <a:gd name="T27" fmla="*/ 293 h 293"/>
              <a:gd name="T28" fmla="*/ 1300 w 1300"/>
              <a:gd name="T29" fmla="*/ 147 h 293"/>
              <a:gd name="T30" fmla="*/ 1154 w 1300"/>
              <a:gd name="T31" fmla="*/ 0 h 293"/>
              <a:gd name="T32" fmla="*/ 146 w 1300"/>
              <a:gd name="T33" fmla="*/ 0 h 293"/>
              <a:gd name="T34" fmla="*/ 0 w 1300"/>
              <a:gd name="T35" fmla="*/ 147 h 293"/>
              <a:gd name="T36" fmla="*/ 146 w 1300"/>
              <a:gd name="T37" fmla="*/ 293 h 293"/>
              <a:gd name="T38" fmla="*/ 1154 w 1300"/>
              <a:gd name="T39" fmla="*/ 293 h 293"/>
              <a:gd name="T40" fmla="*/ 1154 w 1300"/>
              <a:gd name="T41" fmla="*/ 285 h 2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1300" h="293">
                <a:moveTo>
                  <a:pt x="1154" y="285"/>
                </a:moveTo>
                <a:cubicBezTo>
                  <a:pt x="1154" y="277"/>
                  <a:pt x="1154" y="277"/>
                  <a:pt x="1154" y="277"/>
                </a:cubicBezTo>
                <a:cubicBezTo>
                  <a:pt x="146" y="277"/>
                  <a:pt x="146" y="277"/>
                  <a:pt x="146" y="277"/>
                </a:cubicBezTo>
                <a:cubicBezTo>
                  <a:pt x="110" y="277"/>
                  <a:pt x="77" y="262"/>
                  <a:pt x="54" y="239"/>
                </a:cubicBezTo>
                <a:cubicBezTo>
                  <a:pt x="30" y="215"/>
                  <a:pt x="16" y="183"/>
                  <a:pt x="16" y="147"/>
                </a:cubicBezTo>
                <a:cubicBezTo>
                  <a:pt x="16" y="111"/>
                  <a:pt x="30" y="78"/>
                  <a:pt x="54" y="55"/>
                </a:cubicBezTo>
                <a:cubicBezTo>
                  <a:pt x="77" y="31"/>
                  <a:pt x="110" y="16"/>
                  <a:pt x="146" y="16"/>
                </a:cubicBezTo>
                <a:cubicBezTo>
                  <a:pt x="1154" y="16"/>
                  <a:pt x="1154" y="16"/>
                  <a:pt x="1154" y="16"/>
                </a:cubicBezTo>
                <a:cubicBezTo>
                  <a:pt x="1190" y="16"/>
                  <a:pt x="1223" y="31"/>
                  <a:pt x="1246" y="55"/>
                </a:cubicBezTo>
                <a:cubicBezTo>
                  <a:pt x="1270" y="78"/>
                  <a:pt x="1284" y="111"/>
                  <a:pt x="1284" y="147"/>
                </a:cubicBezTo>
                <a:cubicBezTo>
                  <a:pt x="1284" y="183"/>
                  <a:pt x="1270" y="215"/>
                  <a:pt x="1246" y="239"/>
                </a:cubicBezTo>
                <a:cubicBezTo>
                  <a:pt x="1223" y="262"/>
                  <a:pt x="1190" y="277"/>
                  <a:pt x="1154" y="277"/>
                </a:cubicBezTo>
                <a:cubicBezTo>
                  <a:pt x="1154" y="285"/>
                  <a:pt x="1154" y="285"/>
                  <a:pt x="1154" y="285"/>
                </a:cubicBezTo>
                <a:cubicBezTo>
                  <a:pt x="1154" y="293"/>
                  <a:pt x="1154" y="293"/>
                  <a:pt x="1154" y="293"/>
                </a:cubicBezTo>
                <a:cubicBezTo>
                  <a:pt x="1235" y="293"/>
                  <a:pt x="1300" y="227"/>
                  <a:pt x="1300" y="147"/>
                </a:cubicBezTo>
                <a:cubicBezTo>
                  <a:pt x="1300" y="66"/>
                  <a:pt x="1235" y="0"/>
                  <a:pt x="1154" y="0"/>
                </a:cubicBezTo>
                <a:cubicBezTo>
                  <a:pt x="146" y="0"/>
                  <a:pt x="146" y="0"/>
                  <a:pt x="146" y="0"/>
                </a:cubicBezTo>
                <a:cubicBezTo>
                  <a:pt x="65" y="0"/>
                  <a:pt x="0" y="66"/>
                  <a:pt x="0" y="147"/>
                </a:cubicBezTo>
                <a:cubicBezTo>
                  <a:pt x="0" y="227"/>
                  <a:pt x="65" y="293"/>
                  <a:pt x="146" y="293"/>
                </a:cubicBezTo>
                <a:cubicBezTo>
                  <a:pt x="1154" y="293"/>
                  <a:pt x="1154" y="293"/>
                  <a:pt x="1154" y="293"/>
                </a:cubicBezTo>
                <a:lnTo>
                  <a:pt x="1154" y="28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charset="-122"/>
            </a:endParaRPr>
          </a:p>
        </p:txBody>
      </p:sp>
      <p:sp>
        <p:nvSpPr>
          <p:cNvPr id="9801" name="副标题 2" hidden="1"/>
          <p:cNvSpPr>
            <a:spLocks noGrp="1"/>
          </p:cNvSpPr>
          <p:nvPr userDrawn="1">
            <p:ph type="subTitle" idx="1"/>
          </p:nvPr>
        </p:nvSpPr>
        <p:spPr>
          <a:xfrm>
            <a:off x="5873751" y="3019471"/>
            <a:ext cx="5646737" cy="558799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9802" name="标题 1" hidden="1"/>
          <p:cNvSpPr>
            <a:spLocks noGrp="1"/>
          </p:cNvSpPr>
          <p:nvPr userDrawn="1">
            <p:ph type="ctrTitle"/>
          </p:nvPr>
        </p:nvSpPr>
        <p:spPr>
          <a:xfrm>
            <a:off x="5873751" y="1814962"/>
            <a:ext cx="5646737" cy="1204509"/>
          </a:xfrm>
        </p:spPr>
        <p:txBody>
          <a:bodyPr anchor="ctr">
            <a:normAutofit/>
          </a:bodyPr>
          <a:lstStyle>
            <a:lvl1pPr algn="l"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12" name="文本占位符 13" hidden="1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5873751" y="4645209"/>
            <a:ext cx="5646737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accent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  <a:endParaRPr lang="en-US" altLang="zh-CN"/>
          </a:p>
        </p:txBody>
      </p:sp>
      <p:sp>
        <p:nvSpPr>
          <p:cNvPr id="13" name="文本占位符 13" hidden="1"/>
          <p:cNvSpPr>
            <a:spLocks noGrp="1"/>
          </p:cNvSpPr>
          <p:nvPr userDrawn="1">
            <p:ph type="body" sz="quarter" idx="11" hasCustomPrompt="1"/>
          </p:nvPr>
        </p:nvSpPr>
        <p:spPr>
          <a:xfrm>
            <a:off x="5873751" y="5280321"/>
            <a:ext cx="5646737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Date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8" name="内容占位符 7"/>
          <p:cNvSpPr>
            <a:spLocks noGrp="1"/>
          </p:cNvSpPr>
          <p:nvPr>
            <p:ph sz="quarter" idx="13"/>
          </p:nvPr>
        </p:nvSpPr>
        <p:spPr>
          <a:xfrm>
            <a:off x="669925" y="1130299"/>
            <a:ext cx="10850563" cy="500697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标题 1"/>
          <p:cNvSpPr>
            <a:spLocks noGrp="1"/>
          </p:cNvSpPr>
          <p:nvPr userDrawn="1">
            <p:ph type="title"/>
          </p:nvPr>
        </p:nvSpPr>
        <p:spPr>
          <a:xfrm>
            <a:off x="675698" y="2102214"/>
            <a:ext cx="5419185" cy="895350"/>
          </a:xfrm>
        </p:spPr>
        <p:txBody>
          <a:bodyPr anchor="b">
            <a:normAutofit/>
          </a:bodyPr>
          <a:lstStyle>
            <a:lvl1pPr algn="l">
              <a:defRPr sz="2400" b="1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21" name="文本占位符 2"/>
          <p:cNvSpPr>
            <a:spLocks noGrp="1"/>
          </p:cNvSpPr>
          <p:nvPr userDrawn="1">
            <p:ph type="body" idx="1"/>
          </p:nvPr>
        </p:nvSpPr>
        <p:spPr>
          <a:xfrm>
            <a:off x="676814" y="2997564"/>
            <a:ext cx="5419185" cy="1015623"/>
          </a:xfrm>
        </p:spPr>
        <p:txBody>
          <a:bodyPr anchor="t">
            <a:normAutofit/>
          </a:bodyPr>
          <a:lstStyle>
            <a:lvl1pPr marL="0" indent="0" algn="l"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grpSp>
        <p:nvGrpSpPr>
          <p:cNvPr id="90" name="组合 89"/>
          <p:cNvGrpSpPr/>
          <p:nvPr userDrawn="1"/>
        </p:nvGrpSpPr>
        <p:grpSpPr>
          <a:xfrm flipH="1">
            <a:off x="8829674" y="1686612"/>
            <a:ext cx="3116264" cy="4450663"/>
            <a:chOff x="877888" y="965200"/>
            <a:chExt cx="3714751" cy="5305425"/>
          </a:xfrm>
        </p:grpSpPr>
        <p:sp>
          <p:nvSpPr>
            <p:cNvPr id="91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2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3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1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2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3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4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5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6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7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8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9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0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1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2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3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4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5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6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7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8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9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0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1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2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3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4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5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6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7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8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9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0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1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2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3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4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5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6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7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8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9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0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1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2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3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4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5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6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7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8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9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0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1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2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charset="-122"/>
              </a:endParaRPr>
            </a:p>
          </p:txBody>
        </p:sp>
        <p:sp>
          <p:nvSpPr>
            <p:cNvPr id="173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199" y="1130300"/>
            <a:ext cx="5348287" cy="5006975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8" name="内容占位符 3"/>
          <p:cNvSpPr>
            <a:spLocks noGrp="1"/>
          </p:cNvSpPr>
          <p:nvPr>
            <p:ph sz="half" idx="13"/>
          </p:nvPr>
        </p:nvSpPr>
        <p:spPr>
          <a:xfrm>
            <a:off x="669924" y="1130300"/>
            <a:ext cx="5348287" cy="5006975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65163" y="1135380"/>
            <a:ext cx="5326061" cy="448976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title style</a:t>
            </a:r>
            <a:endParaRPr lang="en-US" altLang="zh-CN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71514" y="1685956"/>
            <a:ext cx="5326061" cy="4503707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4426" y="1135380"/>
            <a:ext cx="5326061" cy="448976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199" y="1685956"/>
            <a:ext cx="5348287" cy="4503707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10" name="标题 9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 userDrawn="1">
  <p:cSld name="仅标题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 hasCustomPrompt="1"/>
          </p:nvPr>
        </p:nvSpPr>
        <p:spPr>
          <a:xfrm>
            <a:off x="5183188" y="1130299"/>
            <a:ext cx="6337300" cy="5006975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zh-CN"/>
              <a:t>Picture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69924" y="1138237"/>
            <a:ext cx="4282322" cy="499903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</p:txBody>
      </p:sp>
      <p:sp>
        <p:nvSpPr>
          <p:cNvPr id="8" name="标题 7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610599" y="1130300"/>
            <a:ext cx="2909888" cy="5006974"/>
          </a:xfrm>
        </p:spPr>
        <p:txBody>
          <a:bodyPr vert="eaVert">
            <a:normAutofit/>
          </a:bodyPr>
          <a:lstStyle>
            <a:lvl1pPr>
              <a:defRPr sz="20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69925" y="1130300"/>
            <a:ext cx="7795065" cy="500697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Rectangle 5"/>
          <p:cNvSpPr>
            <a:spLocks noChangeArrowheads="1"/>
          </p:cNvSpPr>
          <p:nvPr userDrawn="1"/>
        </p:nvSpPr>
        <p:spPr bwMode="auto">
          <a:xfrm flipH="1">
            <a:off x="3176" y="1588"/>
            <a:ext cx="121888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charset="-122"/>
            </a:endParaRPr>
          </a:p>
        </p:txBody>
      </p:sp>
      <p:sp>
        <p:nvSpPr>
          <p:cNvPr id="97" name="Rectangle 6"/>
          <p:cNvSpPr>
            <a:spLocks noChangeArrowheads="1"/>
          </p:cNvSpPr>
          <p:nvPr userDrawn="1"/>
        </p:nvSpPr>
        <p:spPr bwMode="auto">
          <a:xfrm flipH="1">
            <a:off x="3176" y="1588"/>
            <a:ext cx="121888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charset="-122"/>
            </a:endParaRPr>
          </a:p>
        </p:txBody>
      </p:sp>
      <p:sp>
        <p:nvSpPr>
          <p:cNvPr id="98" name="Freeform 7"/>
          <p:cNvSpPr/>
          <p:nvPr userDrawn="1"/>
        </p:nvSpPr>
        <p:spPr bwMode="auto">
          <a:xfrm flipH="1">
            <a:off x="7054851" y="1588"/>
            <a:ext cx="5137150" cy="4719638"/>
          </a:xfrm>
          <a:custGeom>
            <a:gdLst>
              <a:gd name="T0" fmla="*/ 0 w 3237"/>
              <a:gd name="T1" fmla="*/ 2829 h 2973"/>
              <a:gd name="T2" fmla="*/ 2500 w 3237"/>
              <a:gd name="T3" fmla="*/ 2100 h 2973"/>
              <a:gd name="T4" fmla="*/ 2627 w 3237"/>
              <a:gd name="T5" fmla="*/ 696 h 2973"/>
              <a:gd name="T6" fmla="*/ 1651 w 3237"/>
              <a:gd name="T7" fmla="*/ 0 h 2973"/>
              <a:gd name="T8" fmla="*/ 0 w 3237"/>
              <a:gd name="T9" fmla="*/ 0 h 2973"/>
              <a:gd name="T10" fmla="*/ 0 w 3237"/>
              <a:gd name="T11" fmla="*/ 2829 h 297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237" h="2973">
                <a:moveTo>
                  <a:pt x="0" y="2829"/>
                </a:moveTo>
                <a:cubicBezTo>
                  <a:pt x="742" y="2973"/>
                  <a:pt x="1873" y="2655"/>
                  <a:pt x="2500" y="2100"/>
                </a:cubicBezTo>
                <a:cubicBezTo>
                  <a:pt x="3237" y="1448"/>
                  <a:pt x="2868" y="994"/>
                  <a:pt x="2627" y="696"/>
                </a:cubicBezTo>
                <a:cubicBezTo>
                  <a:pt x="2481" y="516"/>
                  <a:pt x="2011" y="214"/>
                  <a:pt x="165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829"/>
                  <a:pt x="0" y="2829"/>
                  <a:pt x="0" y="2829"/>
                </a:cubicBezTo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charset="-122"/>
            </a:endParaRPr>
          </a:p>
        </p:txBody>
      </p:sp>
      <p:sp>
        <p:nvSpPr>
          <p:cNvPr id="99" name="Freeform 8"/>
          <p:cNvSpPr/>
          <p:nvPr userDrawn="1"/>
        </p:nvSpPr>
        <p:spPr bwMode="auto">
          <a:xfrm flipH="1">
            <a:off x="3176" y="1588"/>
            <a:ext cx="6707188" cy="6858000"/>
          </a:xfrm>
          <a:custGeom>
            <a:gdLst>
              <a:gd name="T0" fmla="*/ 4226 w 4226"/>
              <a:gd name="T1" fmla="*/ 0 h 4320"/>
              <a:gd name="T2" fmla="*/ 3519 w 4226"/>
              <a:gd name="T3" fmla="*/ 0 h 4320"/>
              <a:gd name="T4" fmla="*/ 3144 w 4226"/>
              <a:gd name="T5" fmla="*/ 1443 h 4320"/>
              <a:gd name="T6" fmla="*/ 1306 w 4226"/>
              <a:gd name="T7" fmla="*/ 1737 h 4320"/>
              <a:gd name="T8" fmla="*/ 368 w 4226"/>
              <a:gd name="T9" fmla="*/ 2987 h 4320"/>
              <a:gd name="T10" fmla="*/ 1234 w 4226"/>
              <a:gd name="T11" fmla="*/ 4320 h 4320"/>
              <a:gd name="T12" fmla="*/ 4226 w 4226"/>
              <a:gd name="T13" fmla="*/ 4320 h 4320"/>
              <a:gd name="T14" fmla="*/ 4226 w 4226"/>
              <a:gd name="T15" fmla="*/ 0 h 43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226" h="4320">
                <a:moveTo>
                  <a:pt x="4226" y="0"/>
                </a:moveTo>
                <a:cubicBezTo>
                  <a:pt x="3519" y="0"/>
                  <a:pt x="3519" y="0"/>
                  <a:pt x="3519" y="0"/>
                </a:cubicBezTo>
                <a:cubicBezTo>
                  <a:pt x="3522" y="425"/>
                  <a:pt x="3484" y="1266"/>
                  <a:pt x="3144" y="1443"/>
                </a:cubicBezTo>
                <a:cubicBezTo>
                  <a:pt x="2684" y="1682"/>
                  <a:pt x="1637" y="1664"/>
                  <a:pt x="1306" y="1737"/>
                </a:cubicBezTo>
                <a:cubicBezTo>
                  <a:pt x="975" y="1811"/>
                  <a:pt x="0" y="2179"/>
                  <a:pt x="368" y="2987"/>
                </a:cubicBezTo>
                <a:cubicBezTo>
                  <a:pt x="582" y="3458"/>
                  <a:pt x="958" y="3972"/>
                  <a:pt x="1234" y="4320"/>
                </a:cubicBezTo>
                <a:cubicBezTo>
                  <a:pt x="4226" y="4320"/>
                  <a:pt x="4226" y="4320"/>
                  <a:pt x="4226" y="4320"/>
                </a:cubicBezTo>
                <a:lnTo>
                  <a:pt x="4226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charset="-122"/>
            </a:endParaRPr>
          </a:p>
        </p:txBody>
      </p:sp>
      <p:grpSp>
        <p:nvGrpSpPr>
          <p:cNvPr id="100" name="组合 99"/>
          <p:cNvGrpSpPr/>
          <p:nvPr userDrawn="1"/>
        </p:nvGrpSpPr>
        <p:grpSpPr>
          <a:xfrm flipH="1">
            <a:off x="7602538" y="965200"/>
            <a:ext cx="3714751" cy="5305425"/>
            <a:chOff x="877888" y="965200"/>
            <a:chExt cx="3714751" cy="5305425"/>
          </a:xfrm>
        </p:grpSpPr>
        <p:sp>
          <p:nvSpPr>
            <p:cNvPr id="101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2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3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1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2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3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4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5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6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7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8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9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0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1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2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3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4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5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6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7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8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9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0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1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2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3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4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5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6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7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8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9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0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1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2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3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4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5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6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7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8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9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0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1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2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3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4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5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6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7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8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9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80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81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82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charset="-122"/>
              </a:endParaRPr>
            </a:p>
          </p:txBody>
        </p:sp>
        <p:sp>
          <p:nvSpPr>
            <p:cNvPr id="183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charset="-122"/>
              </a:endParaRPr>
            </a:p>
          </p:txBody>
        </p:sp>
      </p:grpSp>
      <p:sp>
        <p:nvSpPr>
          <p:cNvPr id="13" name="标题 1"/>
          <p:cNvSpPr>
            <a:spLocks noGrp="1"/>
          </p:cNvSpPr>
          <p:nvPr userDrawn="1">
            <p:ph type="ctrTitle" hasCustomPrompt="1"/>
          </p:nvPr>
        </p:nvSpPr>
        <p:spPr>
          <a:xfrm>
            <a:off x="1229517" y="3099717"/>
            <a:ext cx="5426076" cy="1621509"/>
          </a:xfrm>
        </p:spPr>
        <p:txBody>
          <a:bodyPr anchor="b">
            <a:normAutofit/>
          </a:bodyPr>
          <a:lstStyle>
            <a:lvl1pPr marL="0" indent="0" algn="l">
              <a:buFont typeface="Arial" pitchFamily="34" charset="0"/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Conclusion</a:t>
            </a:r>
            <a:endParaRPr lang="zh-CN" altLang="en-US"/>
          </a:p>
        </p:txBody>
      </p:sp>
      <p:sp>
        <p:nvSpPr>
          <p:cNvPr id="15" name="文本占位符 62"/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1229517" y="5405953"/>
            <a:ext cx="5426076" cy="31087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>
              <a:buNone/>
              <a:defRPr lang="zh-CN" altLang="en-US" sz="1500" smtClean="0">
                <a:solidFill>
                  <a:schemeClr val="bg1"/>
                </a:solidFill>
              </a:defRPr>
            </a:lvl1pPr>
            <a:lvl2pPr>
              <a:defRPr lang="zh-CN" altLang="en-US" sz="2000" smtClean="0"/>
            </a:lvl2pPr>
            <a:lvl3pPr>
              <a:defRPr lang="zh-CN" altLang="en-US" sz="1800" smtClean="0"/>
            </a:lvl3pPr>
            <a:lvl4pPr>
              <a:defRPr lang="zh-CN" altLang="en-US" sz="1600" smtClean="0"/>
            </a:lvl4pPr>
            <a:lvl5pPr>
              <a:defRPr lang="zh-CN" altLang="en-US" sz="1600"/>
            </a:lvl5pPr>
          </a:lstStyle>
          <a:p>
            <a:pPr marL="228600" marR="0" lvl="0" indent="-228600" fontAlgn="auto">
              <a:spcAft>
                <a:spcPct val="0"/>
              </a:spcAft>
              <a:buClrTx/>
              <a:buSzTx/>
            </a:pPr>
            <a:r>
              <a:rPr lang="en-US" altLang="zh-CN"/>
              <a:t>Data</a:t>
            </a:r>
            <a:endParaRPr lang="en-US" altLang="zh-CN"/>
          </a:p>
        </p:txBody>
      </p:sp>
      <p:sp>
        <p:nvSpPr>
          <p:cNvPr id="6" name="文本占位符 13"/>
          <p:cNvSpPr>
            <a:spLocks noGrp="1"/>
          </p:cNvSpPr>
          <p:nvPr>
            <p:ph type="body" sz="quarter" idx="10" hasCustomPrompt="1"/>
          </p:nvPr>
        </p:nvSpPr>
        <p:spPr>
          <a:xfrm>
            <a:off x="1229518" y="5109682"/>
            <a:ext cx="5426076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  <a:endParaRPr lang="en-US" altLang="zh-CN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69924" y="1"/>
            <a:ext cx="10850563" cy="10286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69924" y="1123950"/>
            <a:ext cx="10850563" cy="50196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zh-CN" altLang="en-US"/>
          </a:p>
        </p:txBody>
      </p:sp>
      <p:cxnSp>
        <p:nvCxnSpPr>
          <p:cNvPr id="7" name="直接连接符 6"/>
          <p:cNvCxnSpPr/>
          <p:nvPr userDrawn="1"/>
        </p:nvCxnSpPr>
        <p:spPr>
          <a:xfrm>
            <a:off x="669924" y="1028700"/>
            <a:ext cx="10850563" cy="0"/>
          </a:xfrm>
          <a:prstGeom prst="line">
            <a:avLst/>
          </a:prstGeom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日期占位符 3"/>
          <p:cNvSpPr>
            <a:spLocks noGrp="1"/>
          </p:cNvSpPr>
          <p:nvPr>
            <p:ph type="dt" sz="half" idx="2"/>
          </p:nvPr>
        </p:nvSpPr>
        <p:spPr>
          <a:xfrm>
            <a:off x="5401732" y="6240463"/>
            <a:ext cx="1388536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楷体"/>
                <a:cs typeface="楷体" panose="020106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3"/>
          </p:nvPr>
        </p:nvSpPr>
        <p:spPr>
          <a:xfrm>
            <a:off x="669924" y="6240463"/>
            <a:ext cx="4140201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楷体"/>
                <a:cs typeface="楷体" panose="020106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599" y="6240463"/>
            <a:ext cx="2909888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楷体"/>
                <a:cs typeface="楷体" panose="020106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1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楷体"/>
          <a:cs typeface="楷体" panose="02010609060101010101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楷体"/>
          <a:cs typeface="楷体" panose="02010609060101010101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楷体"/>
          <a:cs typeface="楷体" panose="02010609060101010101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楷体"/>
          <a:cs typeface="楷体" panose="02010609060101010101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楷体"/>
          <a:cs typeface="楷体" panose="02010609060101010101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楷体"/>
          <a:cs typeface="楷体" panose="0201060906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6.xml" /><Relationship Id="rId3" Type="http://schemas.openxmlformats.org/officeDocument/2006/relationships/tags" Target="../tags/tag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9.xml" /><Relationship Id="rId3" Type="http://schemas.openxmlformats.org/officeDocument/2006/relationships/tags" Target="../tags/tag1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1.xml" /><Relationship Id="rId3" Type="http://schemas.openxmlformats.org/officeDocument/2006/relationships/tags" Target="../tags/tag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24132221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1"/>
          </p:nvPr>
        </p:nvSpPr>
        <p:spPr>
          <a:xfrm>
            <a:off x="5673725" y="3149600"/>
            <a:ext cx="5646737" cy="558799"/>
          </a:xfrm>
        </p:spPr>
        <p:txBody>
          <a:bodyPr>
            <a:normAutofit fontScale="80000"/>
          </a:bodyPr>
          <a:lstStyle/>
          <a:p>
            <a:r>
              <a:rPr lang="zh-CN" altLang="en-US" sz="3600"/>
              <a:t>专题</a:t>
            </a:r>
            <a:r>
              <a:rPr lang="en-US" altLang="zh-CN" sz="3600"/>
              <a:t>02</a:t>
            </a:r>
            <a:r>
              <a:rPr lang="zh-CN" altLang="en-US" sz="3600"/>
              <a:t>：百分数（二）</a:t>
            </a:r>
            <a:endParaRPr lang="en-US" altLang="zh-CN" sz="3600"/>
          </a:p>
        </p:txBody>
      </p:sp>
      <p:sp>
        <p:nvSpPr>
          <p:cNvPr id="4" name="标题 3"/>
          <p:cNvSpPr>
            <a:spLocks noGrp="1"/>
          </p:cNvSpPr>
          <p:nvPr>
            <p:ph type="ctrTitle"/>
          </p:nvPr>
        </p:nvSpPr>
        <p:spPr>
          <a:xfrm>
            <a:off x="5673726" y="1814962"/>
            <a:ext cx="5646737" cy="1204509"/>
          </a:xfrm>
        </p:spPr>
        <p:txBody>
          <a:bodyPr/>
          <a:lstStyle/>
          <a:p>
            <a:r>
              <a:rPr lang="zh-CN" altLang="en-US"/>
              <a:t>期中专项考点复习</a:t>
            </a:r>
            <a:endParaRPr lang="zh-CN" altLang="en-US"/>
          </a:p>
        </p:txBody>
      </p:sp>
      <p:sp>
        <p:nvSpPr>
          <p:cNvPr id="6" name="文本占位符 5"/>
          <p:cNvSpPr>
            <a:spLocks noGrp="1"/>
          </p:cNvSpPr>
          <p:nvPr>
            <p:ph type="body" sz="quarter" idx="10"/>
          </p:nvPr>
        </p:nvSpPr>
        <p:spPr>
          <a:xfrm>
            <a:off x="5959475" y="4645578"/>
            <a:ext cx="5646737" cy="296271"/>
          </a:xfrm>
        </p:spPr>
        <p:txBody>
          <a:bodyPr/>
          <a:lstStyle/>
          <a:p>
            <a:r>
              <a:rPr lang="zh-CN" altLang="en-US"/>
              <a:t>人教版</a:t>
            </a:r>
            <a:r>
              <a:rPr lang="en-US" altLang="zh-CN"/>
              <a:t>·</a:t>
            </a:r>
            <a:r>
              <a:rPr lang="zh-CN" altLang="en-US"/>
              <a:t>六年级下册</a:t>
            </a:r>
            <a:endParaRPr lang="en-US" altLang="zh-CN"/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5988050" y="5299397"/>
            <a:ext cx="5646737" cy="296271"/>
          </a:xfrm>
        </p:spPr>
        <p:txBody>
          <a:bodyPr/>
          <a:lstStyle/>
          <a:p>
            <a:r>
              <a:rPr lang="en-US" altLang="zh-CN"/>
              <a:t>2023-2024</a:t>
            </a:r>
            <a:r>
              <a:rPr lang="zh-CN" altLang="en-US"/>
              <a:t>学年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289" y="-223519"/>
            <a:ext cx="10850563" cy="1028699"/>
          </a:xfrm>
        </p:spPr>
        <p:txBody>
          <a:bodyPr/>
          <a:lstStyle/>
          <a:p>
            <a:r>
              <a:rPr lang="zh-CN" altLang="en-US">
                <a:solidFill>
                  <a:srgbClr val="C7450B"/>
                </a:solidFill>
              </a:rPr>
              <a:t>单元知识框架</a:t>
            </a:r>
            <a:endParaRPr lang="zh-CN" altLang="en-US">
              <a:solidFill>
                <a:srgbClr val="C7450B"/>
              </a:solidFill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7695" y="1014730"/>
            <a:ext cx="7541260" cy="54324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页脚占位符 2"/>
          <p:cNvSpPr>
            <a:spLocks noGrp="1"/>
          </p:cNvSpPr>
          <p:nvPr>
            <p:ph type="ftr" sz="quarter" idx="4294967295"/>
          </p:nvPr>
        </p:nvSpPr>
        <p:spPr>
          <a:xfrm>
            <a:off x="0" y="6240463"/>
            <a:ext cx="4140200" cy="206375"/>
          </a:xfrm>
        </p:spPr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4294967295"/>
          </p:nvPr>
        </p:nvSpPr>
        <p:spPr>
          <a:xfrm>
            <a:off x="9282113" y="6240463"/>
            <a:ext cx="2909887" cy="206375"/>
          </a:xfrm>
        </p:spPr>
        <p:txBody>
          <a:bodyPr/>
          <a:lstStyle/>
          <a:p>
            <a:fld id="{5DD3DB80-B894-403A-B48E-6FDC1A72010E}" type="slidenum">
              <a:rPr lang="zh-CN" altLang="en-US" smtClean="0"/>
              <a:t>3</a:t>
            </a:fld>
            <a:endParaRPr lang="zh-CN" altLang="en-US"/>
          </a:p>
        </p:txBody>
      </p:sp>
      <p:grpSp>
        <p:nvGrpSpPr>
          <p:cNvPr id="5" name="272392"/>
          <p:cNvGrpSpPr>
            <a:grpSpLocks noChangeAspect="1"/>
          </p:cNvGrpSpPr>
          <p:nvPr/>
        </p:nvGrpSpPr>
        <p:grpSpPr>
          <a:xfrm>
            <a:off x="0" y="1466819"/>
            <a:ext cx="11518900" cy="4330762"/>
            <a:chOff x="0" y="1466819"/>
            <a:chExt cx="11518900" cy="4330762"/>
          </a:xfrm>
        </p:grpSpPr>
        <p:cxnSp>
          <p:nvCxnSpPr>
            <p:cNvPr id="6" name="直接连接符 5"/>
            <p:cNvCxnSpPr/>
            <p:nvPr/>
          </p:nvCxnSpPr>
          <p:spPr>
            <a:xfrm flipH="1">
              <a:off x="6327271" y="1466819"/>
              <a:ext cx="0" cy="4330762"/>
            </a:xfrm>
            <a:prstGeom prst="line">
              <a:avLst/>
            </a:prstGeom>
            <a:ln w="12700" cap="rnd">
              <a:solidFill>
                <a:schemeClr val="bg1">
                  <a:lumMod val="75000"/>
                </a:schemeClr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išliďê"/>
            <p:cNvSpPr/>
            <p:nvPr/>
          </p:nvSpPr>
          <p:spPr>
            <a:xfrm>
              <a:off x="0" y="2544810"/>
              <a:ext cx="3684760" cy="1051584"/>
            </a:xfrm>
            <a:prstGeom prst="rect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txBody>
            <a:bodyPr wrap="square" lIns="91440" tIns="45720" rIns="91440" bIns="45720" anchor="ctr" anchorCtr="0">
              <a:norm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2400" b="1">
                  <a:solidFill>
                    <a:schemeClr val="accent1"/>
                  </a:solidFill>
                  <a:cs typeface="楷体" panose="02010609060101010101" charset="-122"/>
                </a:rPr>
                <a:t>考点目录</a:t>
              </a:r>
              <a:br>
                <a:rPr lang="zh-CN" altLang="en-US" sz="2400" b="1">
                  <a:solidFill>
                    <a:schemeClr val="accent1"/>
                  </a:solidFill>
                  <a:cs typeface="楷体" panose="02010609060101010101" charset="-122"/>
                </a:rPr>
              </a:br>
              <a:r>
                <a:rPr lang="en-US" altLang="zh-CN" sz="2400" b="1">
                  <a:solidFill>
                    <a:schemeClr val="accent1"/>
                  </a:solidFill>
                  <a:cs typeface="楷体" panose="02010609060101010101" charset="-122"/>
                </a:rPr>
                <a:t>CONTENT</a:t>
              </a:r>
              <a:endParaRPr lang="en-US" altLang="zh-CN" sz="2400" b="1">
                <a:solidFill>
                  <a:schemeClr val="accent1"/>
                </a:solidFill>
                <a:cs typeface="楷体" panose="02010609060101010101" charset="-122"/>
              </a:endParaRPr>
            </a:p>
          </p:txBody>
        </p:sp>
        <p:sp>
          <p:nvSpPr>
            <p:cNvPr id="9" name="íSḻïḋè"/>
            <p:cNvSpPr/>
            <p:nvPr/>
          </p:nvSpPr>
          <p:spPr bwMode="auto">
            <a:xfrm>
              <a:off x="6327271" y="146681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rmAutofit fontScale="9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charset="-122"/>
                </a:rPr>
                <a:t>折扣</a:t>
              </a:r>
              <a:endParaRPr lang="en-US" altLang="zh-CN" sz="2800">
                <a:cs typeface="楷体" panose="02010609060101010101" charset="-122"/>
              </a:endParaRPr>
            </a:p>
          </p:txBody>
        </p:sp>
        <p:sp>
          <p:nvSpPr>
            <p:cNvPr id="10" name="íS1îḋê"/>
            <p:cNvSpPr/>
            <p:nvPr/>
          </p:nvSpPr>
          <p:spPr bwMode="auto">
            <a:xfrm>
              <a:off x="6327271" y="241645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rmAutofit fontScale="9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charset="-122"/>
                </a:rPr>
                <a:t>成数</a:t>
              </a:r>
              <a:endParaRPr lang="en-US" altLang="zh-CN" sz="2800">
                <a:cs typeface="楷体" panose="02010609060101010101" charset="-122"/>
              </a:endParaRPr>
            </a:p>
          </p:txBody>
        </p:sp>
        <p:sp>
          <p:nvSpPr>
            <p:cNvPr id="11" name="i$ļïdè"/>
            <p:cNvSpPr/>
            <p:nvPr/>
          </p:nvSpPr>
          <p:spPr bwMode="auto">
            <a:xfrm>
              <a:off x="6327271" y="336609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charset="-122"/>
                </a:rPr>
                <a:t>税率</a:t>
              </a:r>
              <a:endParaRPr lang="en-US" altLang="zh-CN" sz="2800">
                <a:cs typeface="楷体" panose="02010609060101010101" charset="-122"/>
              </a:endParaRPr>
            </a:p>
          </p:txBody>
        </p:sp>
        <p:sp>
          <p:nvSpPr>
            <p:cNvPr id="12" name="îŝļîḓè"/>
            <p:cNvSpPr/>
            <p:nvPr/>
          </p:nvSpPr>
          <p:spPr bwMode="auto">
            <a:xfrm>
              <a:off x="6327271" y="431573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rmAutofit fontScale="9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charset="-122"/>
                </a:rPr>
                <a:t>利率</a:t>
              </a:r>
              <a:endParaRPr lang="en-US" altLang="zh-CN" sz="2800">
                <a:cs typeface="楷体" panose="02010609060101010101" charset="-122"/>
              </a:endParaRPr>
            </a:p>
          </p:txBody>
        </p:sp>
        <p:sp>
          <p:nvSpPr>
            <p:cNvPr id="13" name="îşlídê"/>
            <p:cNvSpPr txBox="1"/>
            <p:nvPr/>
          </p:nvSpPr>
          <p:spPr>
            <a:xfrm>
              <a:off x="5128692" y="146681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charset="-122"/>
                </a:rPr>
                <a:t>01</a:t>
              </a:r>
              <a:endParaRPr lang="id-ID" sz="1600" b="1">
                <a:solidFill>
                  <a:schemeClr val="bg1"/>
                </a:solidFill>
                <a:cs typeface="楷体" panose="02010609060101010101" charset="-122"/>
              </a:endParaRPr>
            </a:p>
          </p:txBody>
        </p:sp>
        <p:sp>
          <p:nvSpPr>
            <p:cNvPr id="14" name="ïsļîḋe"/>
            <p:cNvSpPr txBox="1"/>
            <p:nvPr/>
          </p:nvSpPr>
          <p:spPr>
            <a:xfrm>
              <a:off x="5128692" y="2416459"/>
              <a:ext cx="1198579" cy="532202"/>
            </a:xfrm>
            <a:prstGeom prst="rect">
              <a:avLst/>
            </a:prstGeom>
            <a:solidFill>
              <a:schemeClr val="accent2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charset="-122"/>
                </a:rPr>
                <a:t>02</a:t>
              </a:r>
              <a:endParaRPr lang="id-ID" sz="1600" b="1">
                <a:solidFill>
                  <a:schemeClr val="bg1"/>
                </a:solidFill>
                <a:cs typeface="楷体" panose="02010609060101010101" charset="-122"/>
              </a:endParaRPr>
            </a:p>
          </p:txBody>
        </p:sp>
        <p:sp>
          <p:nvSpPr>
            <p:cNvPr id="15" name="ïSlîḑè"/>
            <p:cNvSpPr txBox="1"/>
            <p:nvPr/>
          </p:nvSpPr>
          <p:spPr>
            <a:xfrm>
              <a:off x="5128692" y="336609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charset="-122"/>
                </a:rPr>
                <a:t>03</a:t>
              </a:r>
              <a:endParaRPr lang="id-ID" sz="1600" b="1">
                <a:solidFill>
                  <a:schemeClr val="bg1"/>
                </a:solidFill>
                <a:cs typeface="楷体" panose="02010609060101010101" charset="-122"/>
              </a:endParaRPr>
            </a:p>
          </p:txBody>
        </p:sp>
        <p:sp>
          <p:nvSpPr>
            <p:cNvPr id="16" name="îŝḷíďé"/>
            <p:cNvSpPr txBox="1"/>
            <p:nvPr/>
          </p:nvSpPr>
          <p:spPr>
            <a:xfrm>
              <a:off x="5128692" y="4315739"/>
              <a:ext cx="1198579" cy="532202"/>
            </a:xfrm>
            <a:prstGeom prst="rect">
              <a:avLst/>
            </a:prstGeom>
            <a:solidFill>
              <a:schemeClr val="accent2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charset="-122"/>
                </a:rPr>
                <a:t>04</a:t>
              </a:r>
              <a:endParaRPr lang="id-ID" sz="1600" b="1">
                <a:solidFill>
                  <a:schemeClr val="bg1"/>
                </a:solidFill>
                <a:cs typeface="楷体" panose="02010609060101010101" charset="-122"/>
              </a:endParaRPr>
            </a:p>
          </p:txBody>
        </p:sp>
        <p:sp>
          <p:nvSpPr>
            <p:cNvPr id="17" name="íşḷidè"/>
            <p:cNvSpPr txBox="1"/>
            <p:nvPr/>
          </p:nvSpPr>
          <p:spPr>
            <a:xfrm>
              <a:off x="5128692" y="526537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charset="-122"/>
                </a:rPr>
                <a:t>05</a:t>
              </a:r>
              <a:endParaRPr lang="id-ID" sz="1600" b="1">
                <a:solidFill>
                  <a:schemeClr val="bg1"/>
                </a:solidFill>
                <a:cs typeface="楷体" panose="02010609060101010101" charset="-122"/>
              </a:endParaRPr>
            </a:p>
          </p:txBody>
        </p:sp>
        <p:sp>
          <p:nvSpPr>
            <p:cNvPr id="18" name="íŝlîḋè"/>
            <p:cNvSpPr/>
            <p:nvPr/>
          </p:nvSpPr>
          <p:spPr bwMode="auto">
            <a:xfrm>
              <a:off x="6327271" y="526537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altLang="zh-CN" sz="2800">
                <a:cs typeface="楷体" panose="02010609060101010101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533650"/>
            <a:ext cx="5419185" cy="895350"/>
          </a:xfrm>
        </p:spPr>
        <p:txBody>
          <a:bodyPr>
            <a:normAutofit/>
          </a:bodyPr>
          <a:lstStyle/>
          <a:p>
            <a:pPr algn="ctr"/>
            <a:r>
              <a:rPr lang="zh-CN" altLang="en-US" sz="3200"/>
              <a:t>折扣</a:t>
            </a:r>
            <a:endParaRPr lang="zh-CN" altLang="en-US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楷体"/>
                <a:cs typeface="Arial" pitchFamily="34" charset="0"/>
              </a:rPr>
              <a:t>/01</a:t>
            </a:r>
            <a:endParaRPr lang="zh-CN" altLang="en-US" spc="100">
              <a:solidFill>
                <a:schemeClr val="accent1"/>
              </a:solidFill>
              <a:latin typeface="楷体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98170" y="1394460"/>
            <a:ext cx="10203180" cy="49542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srgbClr val="FF0000"/>
                </a:solidFill>
                <a:cs typeface="楷体" panose="02010609060101010101" charset="-122"/>
              </a:rPr>
              <a:t>知识点1  ​折扣的意义</a:t>
            </a:r>
            <a:endParaRPr lang="zh-CN" altLang="en-US" sz="3600">
              <a:solidFill>
                <a:srgbClr val="FF0000"/>
              </a:solidFill>
              <a:cs typeface="楷体" panose="02010609060101010101" charset="-122"/>
            </a:endParaRPr>
          </a:p>
          <a:p>
            <a:r>
              <a:rPr lang="zh-CN" altLang="en-US" sz="2800">
                <a:cs typeface="楷体" panose="02010609060101010101" charset="-122"/>
              </a:rPr>
              <a:t>（1）折扣的意义</a:t>
            </a:r>
            <a:endParaRPr lang="zh-CN" altLang="en-US" sz="2800">
              <a:cs typeface="楷体" panose="02010609060101010101" charset="-122"/>
            </a:endParaRPr>
          </a:p>
          <a:p>
            <a:r>
              <a:rPr lang="zh-CN" altLang="en-US" sz="2800">
                <a:cs typeface="楷体" panose="02010609060101010101" charset="-122"/>
              </a:rPr>
              <a:t>♦️商店有时降价出售商品，叫作打折扣销售，俗称“打折”，是一种商业用语。</a:t>
            </a:r>
            <a:endParaRPr lang="zh-CN" altLang="en-US" sz="2800">
              <a:cs typeface="楷体" panose="02010609060101010101" charset="-122"/>
            </a:endParaRPr>
          </a:p>
          <a:p>
            <a:r>
              <a:rPr lang="zh-CN" altLang="en-US" sz="2800">
                <a:cs typeface="楷体" panose="02010609060101010101" charset="-122"/>
              </a:rPr>
              <a:t>（2）折扣和百分数的关系</a:t>
            </a:r>
            <a:endParaRPr lang="zh-CN" altLang="en-US" sz="2800">
              <a:cs typeface="楷体" panose="02010609060101010101" charset="-122"/>
            </a:endParaRPr>
          </a:p>
          <a:p>
            <a:r>
              <a:rPr lang="zh-CN" altLang="en-US" sz="2800">
                <a:cs typeface="楷体" panose="02010609060101010101" charset="-122"/>
              </a:rPr>
              <a:t>♦️打几折就是按原价的百分之几十出售，打几几折就是按原价的百分之几十几出售。例：打九折就是按原价的90%出售；打八五折就是按原价的85%出售。</a:t>
            </a:r>
            <a:endParaRPr lang="zh-CN" altLang="en-US" sz="2800">
              <a:cs typeface="楷体" panose="02010609060101010101" charset="-122"/>
            </a:endParaRPr>
          </a:p>
          <a:p>
            <a:r>
              <a:rPr lang="zh-CN" altLang="en-US" sz="2800">
                <a:cs typeface="楷体" panose="02010609060101010101" charset="-122"/>
              </a:rPr>
              <a:t>♦️按原价的百分之几十出售就是打几折，按原价的百分之几十几出售就是打几几折。例：按原价的80%出售就是打八折，按原价的88%出售就是打八八折。</a:t>
            </a:r>
            <a:endParaRPr lang="zh-CN" altLang="en-US" sz="2800"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5132" name="文本框 5131"/>
          <p:cNvSpPr txBox="1"/>
          <p:nvPr>
            <p:custDataLst>
              <p:tags r:id="rId2"/>
            </p:custDataLst>
          </p:nvPr>
        </p:nvSpPr>
        <p:spPr>
          <a:xfrm>
            <a:off x="761683" y="1443990"/>
            <a:ext cx="8275638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noProof="1">
                <a:solidFill>
                  <a:srgbClr val="00206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楷体"/>
                <a:ea typeface="楷体"/>
                <a:cs typeface="+mn-ea"/>
              </a:rPr>
              <a:t> </a:t>
            </a:r>
            <a:r>
              <a:rPr lang="zh-CN" altLang="en-US" sz="2800" noProof="1">
                <a:solidFill>
                  <a:srgbClr val="00206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楷体"/>
                <a:ea typeface="楷体"/>
                <a:cs typeface="+mn-ea"/>
              </a:rPr>
              <a:t> </a:t>
            </a:r>
            <a:r>
              <a:rPr lang="en-US" altLang="zh-CN" sz="2800" noProof="1">
                <a:solidFill>
                  <a:srgbClr val="00206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楷体"/>
                <a:ea typeface="楷体"/>
                <a:cs typeface="+mn-ea"/>
              </a:rPr>
              <a:t>1-2.</a:t>
            </a:r>
            <a:r>
              <a:rPr lang="zh-CN" altLang="en-US" sz="2800" noProof="1">
                <a:solidFill>
                  <a:srgbClr val="00206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楷体"/>
                <a:ea typeface="楷体"/>
                <a:cs typeface="+mn-ea"/>
              </a:rPr>
              <a:t>关于折扣应用题的解题思路</a:t>
            </a:r>
            <a:endParaRPr lang="zh-CN" altLang="en-US" sz="2800" noProof="1">
              <a:solidFill>
                <a:srgbClr val="002060"/>
              </a:solidFill>
              <a:effectLst>
                <a:outerShdw blurRad="38100" dist="38100" dir="2700000">
                  <a:srgbClr val="FFFFFF"/>
                </a:outerShdw>
              </a:effectLst>
              <a:latin typeface="楷体"/>
              <a:ea typeface="楷体"/>
              <a:cs typeface="+mn-ea"/>
            </a:endParaRPr>
          </a:p>
        </p:txBody>
      </p:sp>
      <p:sp>
        <p:nvSpPr>
          <p:cNvPr id="15363" name="文本框 15362"/>
          <p:cNvSpPr txBox="1"/>
          <p:nvPr>
            <p:custDataLst>
              <p:tags r:id="rId3"/>
            </p:custDataLst>
          </p:nvPr>
        </p:nvSpPr>
        <p:spPr>
          <a:xfrm>
            <a:off x="1058545" y="2336165"/>
            <a:ext cx="7896225" cy="504634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latin typeface="楷体"/>
                <a:cs typeface="楷体" panose="02010609060101010101" charset="-122"/>
              </a:rPr>
              <a:t> </a:t>
            </a:r>
            <a:r>
              <a:rPr lang="en-US" altLang="zh-CN" sz="2800">
                <a:latin typeface="楷体"/>
                <a:cs typeface="楷体" panose="02010609060101010101" charset="-122"/>
              </a:rPr>
              <a:t>1.</a:t>
            </a:r>
            <a:r>
              <a:rPr lang="zh-CN" altLang="en-US" sz="2800">
                <a:latin typeface="楷体"/>
                <a:cs typeface="楷体" panose="02010609060101010101" charset="-122"/>
              </a:rPr>
              <a:t>已知原价和折扣，怎么求现价？</a:t>
            </a:r>
            <a:endParaRPr lang="zh-CN" altLang="en-US" sz="2800">
              <a:latin typeface="楷体"/>
              <a:cs typeface="楷体" panose="02010609060101010101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           现价</a:t>
            </a:r>
            <a:r>
              <a:rPr lang="en-US" altLang="zh-CN" sz="2800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=</a:t>
            </a:r>
            <a:endParaRPr lang="en-US" altLang="zh-CN" sz="2800">
              <a:solidFill>
                <a:srgbClr val="FF3300"/>
              </a:solidFill>
              <a:latin typeface="楷体"/>
              <a:cs typeface="楷体" panose="02010609060101010101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2800">
                <a:latin typeface="楷体"/>
                <a:cs typeface="楷体" panose="02010609060101010101" charset="-122"/>
              </a:rPr>
              <a:t>2.</a:t>
            </a:r>
            <a:r>
              <a:rPr lang="zh-CN" altLang="en-US" sz="2800">
                <a:latin typeface="楷体"/>
                <a:cs typeface="楷体" panose="02010609060101010101" charset="-122"/>
              </a:rPr>
              <a:t>已知现价和折扣怎么求原价？</a:t>
            </a:r>
            <a:endParaRPr lang="zh-CN" altLang="en-US" sz="2800">
              <a:latin typeface="楷体"/>
              <a:cs typeface="楷体" panose="02010609060101010101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            原价</a:t>
            </a:r>
            <a:r>
              <a:rPr lang="en-US" altLang="zh-CN" sz="2800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=</a:t>
            </a:r>
            <a:endParaRPr lang="zh-CN" altLang="en-US" sz="2800">
              <a:solidFill>
                <a:srgbClr val="FF3300"/>
              </a:solidFill>
              <a:latin typeface="楷体"/>
              <a:cs typeface="楷体" panose="02010609060101010101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2800">
                <a:latin typeface="楷体"/>
                <a:cs typeface="楷体" panose="02010609060101010101" charset="-122"/>
              </a:rPr>
              <a:t>3.</a:t>
            </a:r>
            <a:r>
              <a:rPr lang="zh-CN" altLang="en-US" sz="2800">
                <a:latin typeface="楷体"/>
                <a:cs typeface="楷体" panose="02010609060101010101" charset="-122"/>
              </a:rPr>
              <a:t>折扣等于什么？</a:t>
            </a:r>
            <a:endParaRPr lang="zh-CN" altLang="en-US" sz="2800">
              <a:latin typeface="楷体"/>
              <a:cs typeface="楷体" panose="02010609060101010101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2800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           </a:t>
            </a:r>
            <a:r>
              <a:rPr lang="zh-CN" altLang="en-US" sz="2800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折扣 </a:t>
            </a:r>
            <a:r>
              <a:rPr lang="en-US" altLang="zh-CN" sz="2800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=</a:t>
            </a:r>
            <a:endParaRPr lang="zh-CN" altLang="en-US" sz="2800">
              <a:solidFill>
                <a:srgbClr val="FF3300"/>
              </a:solidFill>
              <a:latin typeface="楷体"/>
              <a:cs typeface="楷体" panose="02010609060101010101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     </a:t>
            </a:r>
            <a:endParaRPr lang="zh-CN" altLang="en-US" sz="2800">
              <a:solidFill>
                <a:srgbClr val="000000"/>
              </a:solidFill>
              <a:latin typeface="楷体"/>
              <a:ea typeface="楷体"/>
              <a:cs typeface="楷体" panose="02010609060101010101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800">
                <a:latin typeface="楷体"/>
                <a:cs typeface="楷体" panose="02010609060101010101" charset="-122"/>
              </a:rPr>
              <a:t>        </a:t>
            </a:r>
            <a:endParaRPr lang="zh-CN" altLang="en-US" sz="2800">
              <a:latin typeface="楷体"/>
              <a:cs typeface="楷体" panose="02010609060101010101" charset="-122"/>
            </a:endParaRPr>
          </a:p>
        </p:txBody>
      </p:sp>
      <p:sp>
        <p:nvSpPr>
          <p:cNvPr id="8197" name="矩形 8196"/>
          <p:cNvSpPr/>
          <p:nvPr>
            <p:custDataLst>
              <p:tags r:id="rId4"/>
            </p:custDataLst>
          </p:nvPr>
        </p:nvSpPr>
        <p:spPr>
          <a:xfrm>
            <a:off x="3960495" y="2989580"/>
            <a:ext cx="1868805" cy="52197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原价</a:t>
            </a:r>
            <a:r>
              <a:rPr lang="en-US" altLang="zh-CN" sz="2800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×</a:t>
            </a:r>
            <a:r>
              <a:rPr lang="zh-CN" altLang="en-US" sz="2800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折扣</a:t>
            </a:r>
            <a:endParaRPr lang="zh-CN" altLang="en-US" sz="2800">
              <a:solidFill>
                <a:srgbClr val="FF3300"/>
              </a:solidFill>
              <a:latin typeface="楷体"/>
              <a:cs typeface="楷体" panose="02010609060101010101" charset="-122"/>
            </a:endParaRPr>
          </a:p>
        </p:txBody>
      </p:sp>
      <p:sp>
        <p:nvSpPr>
          <p:cNvPr id="8199" name="矩形 8198"/>
          <p:cNvSpPr/>
          <p:nvPr>
            <p:custDataLst>
              <p:tags r:id="rId5"/>
            </p:custDataLst>
          </p:nvPr>
        </p:nvSpPr>
        <p:spPr>
          <a:xfrm>
            <a:off x="4090035" y="4231640"/>
            <a:ext cx="2066925" cy="52197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现价 </a:t>
            </a:r>
            <a:r>
              <a:rPr lang="en-US" altLang="zh-CN" sz="2800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÷</a:t>
            </a:r>
            <a:r>
              <a:rPr lang="zh-CN" altLang="en-US" sz="2800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折扣 </a:t>
            </a:r>
            <a:endParaRPr lang="zh-CN" altLang="en-US" sz="2800">
              <a:solidFill>
                <a:srgbClr val="FF3300"/>
              </a:solidFill>
              <a:latin typeface="楷体"/>
              <a:cs typeface="楷体" panose="02010609060101010101" charset="-122"/>
            </a:endParaRPr>
          </a:p>
        </p:txBody>
      </p:sp>
      <p:sp>
        <p:nvSpPr>
          <p:cNvPr id="8201" name="矩形 8200"/>
          <p:cNvSpPr/>
          <p:nvPr>
            <p:custDataLst>
              <p:tags r:id="rId6"/>
            </p:custDataLst>
          </p:nvPr>
        </p:nvSpPr>
        <p:spPr>
          <a:xfrm>
            <a:off x="4189095" y="5473700"/>
            <a:ext cx="1967865" cy="52197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现价 </a:t>
            </a:r>
            <a:r>
              <a:rPr lang="en-US" altLang="zh-CN" sz="2800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÷</a:t>
            </a:r>
            <a:r>
              <a:rPr lang="zh-CN" altLang="en-US" sz="2800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原价</a:t>
            </a:r>
            <a:endParaRPr lang="zh-CN" altLang="en-US" sz="2800">
              <a:solidFill>
                <a:srgbClr val="FF3300"/>
              </a:solidFill>
              <a:latin typeface="楷体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dur="8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7" grpId="0"/>
      <p:bldP spid="8199" grpId="0"/>
      <p:bldP spid="820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/>
              <a:buChar char="l"/>
            </a:pPr>
            <a:r>
              <a:rPr lang="zh-CN" altLang="en-US">
                <a:solidFill>
                  <a:srgbClr val="00B050"/>
                </a:solidFill>
              </a:rPr>
              <a:t>典型例题</a:t>
            </a:r>
            <a:endParaRPr lang="zh-CN" altLang="en-US">
              <a:solidFill>
                <a:srgbClr val="00B050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776730" y="2815590"/>
            <a:ext cx="8830945" cy="9531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  <a:cs typeface="楷体" panose="02010609060101010101" charset="-122"/>
              </a:rPr>
              <a:t>解析：八五折是指现价是原价的85%，即现价比原价便宜了1-85%=15%。</a:t>
            </a:r>
            <a:endParaRPr lang="zh-CN" altLang="en-US" sz="2800">
              <a:solidFill>
                <a:srgbClr val="FF0000"/>
              </a:solidFill>
              <a:cs typeface="楷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356485" y="1831975"/>
            <a:ext cx="922782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cs typeface="楷体" panose="02010609060101010101" charset="-122"/>
                <a:sym typeface="+mn-ea"/>
              </a:rPr>
              <a:t>例，打八五折表示便宜了85%。（</a:t>
            </a:r>
            <a:r>
              <a:rPr lang="en-US" altLang="zh-CN" sz="2800">
                <a:cs typeface="楷体" panose="02010609060101010101" charset="-122"/>
                <a:sym typeface="+mn-ea"/>
              </a:rPr>
              <a:t>    </a:t>
            </a:r>
            <a:r>
              <a:rPr lang="zh-CN" altLang="zh-CN" sz="2800">
                <a:cs typeface="楷体" panose="02010609060101010101" charset="-122"/>
                <a:sym typeface="+mn-ea"/>
              </a:rPr>
              <a:t> </a:t>
            </a:r>
            <a:r>
              <a:rPr lang="en-US" altLang="zh-CN" sz="2800">
                <a:cs typeface="楷体" panose="02010609060101010101" charset="-122"/>
                <a:sym typeface="+mn-ea"/>
              </a:rPr>
              <a:t> </a:t>
            </a:r>
            <a:r>
              <a:rPr lang="zh-CN" altLang="en-US" sz="2800">
                <a:cs typeface="楷体" panose="02010609060101010101" charset="-122"/>
                <a:sym typeface="+mn-ea"/>
              </a:rPr>
              <a:t>）</a:t>
            </a:r>
            <a:endParaRPr lang="zh-CN" altLang="en-US" sz="2800">
              <a:cs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7848600" y="1911350"/>
            <a:ext cx="53467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  <a:cs typeface="楷体" panose="02010609060101010101" charset="-122"/>
                <a:sym typeface="+mn-ea"/>
              </a:rPr>
              <a:t>×</a:t>
            </a:r>
            <a:endParaRPr lang="zh-CN" altLang="en-US" sz="2800">
              <a:solidFill>
                <a:srgbClr val="FF0000"/>
              </a:solidFill>
              <a:cs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/>
              <a:buChar char="l"/>
            </a:pPr>
            <a:r>
              <a:rPr lang="zh-CN" altLang="en-US">
                <a:solidFill>
                  <a:srgbClr val="DC5264"/>
                </a:solidFill>
              </a:rPr>
              <a:t>跟踪练习</a:t>
            </a:r>
            <a:endParaRPr lang="zh-CN" altLang="en-US">
              <a:solidFill>
                <a:srgbClr val="DC5264"/>
              </a:solidFill>
            </a:endParaRPr>
          </a:p>
        </p:txBody>
      </p:sp>
      <p:sp>
        <p:nvSpPr>
          <p:cNvPr id="7" name="文本框 6"/>
          <p:cNvSpPr txBox="1"/>
          <p:nvPr>
            <p:custDataLst>
              <p:tags r:id="rId2"/>
            </p:custDataLst>
          </p:nvPr>
        </p:nvSpPr>
        <p:spPr>
          <a:xfrm>
            <a:off x="803275" y="1692275"/>
            <a:ext cx="10156190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Times New Roman" panose="02020603050405020304" charset="0"/>
                <a:ea typeface="楷体"/>
                <a:cs typeface="Times New Roman" panose="02020603050405020304" charset="0"/>
              </a:rPr>
              <a:t>书店的图书凭优惠卡可打八折，小明用优惠卡买了一套书，省了</a:t>
            </a:r>
            <a:r>
              <a:rPr lang="en-US" altLang="zh-CN" sz="3200" b="1">
                <a:latin typeface="Times New Roman" panose="02020603050405020304" charset="0"/>
                <a:ea typeface="楷体"/>
                <a:cs typeface="Times New Roman" panose="02020603050405020304" charset="0"/>
              </a:rPr>
              <a:t>9.6</a:t>
            </a:r>
            <a:r>
              <a:rPr lang="zh-CN" altLang="en-US" sz="3200" b="1">
                <a:latin typeface="Times New Roman" panose="02020603050405020304" charset="0"/>
                <a:ea typeface="楷体"/>
                <a:cs typeface="Times New Roman" panose="02020603050405020304" charset="0"/>
              </a:rPr>
              <a:t>元。这套书原价多少钱</a:t>
            </a:r>
            <a:r>
              <a:rPr lang="en-US" altLang="zh-CN" sz="3200" b="1">
                <a:latin typeface="Times New Roman" panose="02020603050405020304" charset="0"/>
                <a:ea typeface="楷体"/>
                <a:cs typeface="Times New Roman" panose="02020603050405020304" charset="0"/>
              </a:rPr>
              <a:t>?</a:t>
            </a:r>
            <a:endParaRPr lang="en-US" altLang="zh-CN" sz="3200" b="1">
              <a:latin typeface="Times New Roman" panose="02020603050405020304" charset="0"/>
              <a:ea typeface="楷体"/>
              <a:cs typeface="Times New Roman" panose="02020603050405020304" charset="0"/>
            </a:endParaRPr>
          </a:p>
        </p:txBody>
      </p:sp>
      <p:sp>
        <p:nvSpPr>
          <p:cNvPr id="8" name="文本框 7"/>
          <p:cNvSpPr txBox="1"/>
          <p:nvPr>
            <p:custDataLst>
              <p:tags r:id="rId3"/>
            </p:custDataLst>
          </p:nvPr>
        </p:nvSpPr>
        <p:spPr>
          <a:xfrm>
            <a:off x="2046605" y="3258185"/>
            <a:ext cx="490474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9.6÷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（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1-80%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）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=48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（元）</a:t>
            </a:r>
            <a:endParaRPr lang="zh-CN" altLang="en-US" sz="3200" b="1">
              <a:solidFill>
                <a:srgbClr val="FF0000"/>
              </a:solidFill>
              <a:latin typeface="Times New Roman" panose="02020603050405020304" charset="0"/>
              <a:ea typeface="楷体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454639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成数</a:t>
            </a:r>
            <a:endParaRPr lang="zh-CN" altLang="en-US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楷体"/>
                <a:cs typeface="Arial" pitchFamily="34" charset="0"/>
              </a:rPr>
              <a:t>/02</a:t>
            </a:r>
            <a:endParaRPr lang="zh-CN" altLang="en-US" spc="100">
              <a:solidFill>
                <a:schemeClr val="accent1"/>
              </a:solidFill>
              <a:latin typeface="楷体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70560" y="1600200"/>
            <a:ext cx="10550525" cy="452628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>
            <a:lvl1pPr>
              <a:defRPr>
                <a:solidFill>
                  <a:srgbClr val="000000"/>
                </a:solidFill>
                <a:latin typeface="楷体"/>
              </a:defRPr>
            </a:lvl1pPr>
            <a:lvl2pPr>
              <a:defRPr>
                <a:solidFill>
                  <a:srgbClr val="000000"/>
                </a:solidFill>
                <a:latin typeface="楷体"/>
              </a:defRPr>
            </a:lvl2pPr>
            <a:lvl3pPr>
              <a:defRPr>
                <a:solidFill>
                  <a:srgbClr val="000000"/>
                </a:solidFill>
                <a:latin typeface="楷体"/>
              </a:defRPr>
            </a:lvl3pPr>
            <a:lvl4pPr>
              <a:defRPr>
                <a:solidFill>
                  <a:srgbClr val="000000"/>
                </a:solidFill>
                <a:latin typeface="楷体"/>
              </a:defRPr>
            </a:lvl4pPr>
            <a:lvl5pPr>
              <a:defRPr>
                <a:solidFill>
                  <a:srgbClr val="000000"/>
                </a:solidFill>
                <a:latin typeface="楷体"/>
              </a:defRPr>
            </a:lvl5pPr>
            <a:lvl6pPr>
              <a:defRPr>
                <a:solidFill>
                  <a:srgbClr val="000000"/>
                </a:solidFill>
                <a:latin typeface="楷体"/>
              </a:defRPr>
            </a:lvl6pPr>
            <a:lvl7pPr>
              <a:defRPr>
                <a:solidFill>
                  <a:srgbClr val="000000"/>
                </a:solidFill>
                <a:latin typeface="楷体"/>
              </a:defRPr>
            </a:lvl7pPr>
            <a:lvl8pPr>
              <a:defRPr>
                <a:solidFill>
                  <a:srgbClr val="000000"/>
                </a:solidFill>
                <a:latin typeface="楷体"/>
              </a:defRPr>
            </a:lvl8pPr>
            <a:lvl9pPr>
              <a:defRPr>
                <a:solidFill>
                  <a:srgbClr val="000000"/>
                </a:solidFill>
                <a:latin typeface="楷体"/>
              </a:defRPr>
            </a:lvl9pPr>
          </a:lstStyle>
          <a:p>
            <a:pPr marL="0" indent="0" algn="just">
              <a:buNone/>
            </a:pPr>
            <a:r>
              <a:rPr lang="zh-CN" altLang="en-US" sz="3600">
                <a:solidFill>
                  <a:srgbClr val="FF0000"/>
                </a:solidFill>
              </a:rPr>
              <a:t>2、</a:t>
            </a:r>
            <a:r>
              <a:rPr lang="zh-CN" altLang="en-US" sz="3600" smtClean="0">
                <a:solidFill>
                  <a:srgbClr val="FF0000"/>
                </a:solidFill>
              </a:rPr>
              <a:t>成数：</a:t>
            </a:r>
            <a:r>
              <a:rPr lang="zh-CN" altLang="en-US" sz="3600">
                <a:solidFill>
                  <a:srgbClr val="FF0000"/>
                </a:solidFill>
              </a:rPr>
              <a:t> </a:t>
            </a:r>
            <a:endParaRPr lang="zh-CN" altLang="en-US" sz="2800"/>
          </a:p>
          <a:p>
            <a:pPr marL="0" indent="0" algn="just">
              <a:buNone/>
            </a:pPr>
            <a:r>
              <a:rPr lang="zh-CN" altLang="en-US" sz="2800" smtClean="0"/>
              <a:t>    几</a:t>
            </a:r>
            <a:r>
              <a:rPr lang="zh-CN" altLang="en-US" sz="2800"/>
              <a:t>成就是十分之</a:t>
            </a:r>
            <a:r>
              <a:rPr lang="zh-CN" altLang="en-US" sz="2800" smtClean="0"/>
              <a:t>几，也就是</a:t>
            </a:r>
            <a:r>
              <a:rPr lang="zh-CN" altLang="en-US" sz="2800"/>
              <a:t>百分之几十。</a:t>
            </a:r>
            <a:r>
              <a:rPr lang="zh-CN" altLang="en-US" sz="2800" smtClean="0"/>
              <a:t>例如：一成</a:t>
            </a:r>
            <a:r>
              <a:rPr lang="zh-CN" altLang="en-US" sz="2800"/>
              <a:t>=</a:t>
            </a:r>
            <a:r>
              <a:rPr lang="en-US" altLang="zh-CN" sz="2800"/>
              <a:t>1/</a:t>
            </a:r>
            <a:r>
              <a:rPr lang="zh-CN" altLang="en-US" sz="2800"/>
              <a:t>10=10</a:t>
            </a:r>
            <a:r>
              <a:rPr lang="zh-CN" altLang="en-US" sz="2800" smtClean="0"/>
              <a:t>﹪，八成五</a:t>
            </a:r>
            <a:r>
              <a:rPr lang="zh-CN" altLang="en-US" sz="2800"/>
              <a:t>=</a:t>
            </a:r>
            <a:r>
              <a:rPr lang="en-US" altLang="zh-CN" sz="2800"/>
              <a:t>5.8/</a:t>
            </a:r>
            <a:r>
              <a:rPr lang="zh-CN" altLang="en-US" sz="2800"/>
              <a:t>10=80</a:t>
            </a:r>
            <a:r>
              <a:rPr lang="zh-CN" altLang="en-US" sz="2800" smtClean="0"/>
              <a:t>﹪。</a:t>
            </a:r>
            <a:r>
              <a:rPr lang="zh-CN" altLang="en-US" sz="2800"/>
              <a:t> </a:t>
            </a:r>
            <a:endParaRPr lang="zh-CN" altLang="en-US" sz="2800"/>
          </a:p>
          <a:p>
            <a:pPr marL="0" indent="0" algn="just">
              <a:buNone/>
            </a:pPr>
            <a:r>
              <a:rPr lang="zh-CN" altLang="en-US" sz="2800" smtClean="0"/>
              <a:t>   </a:t>
            </a:r>
            <a:r>
              <a:rPr lang="en-US" altLang="zh-CN" sz="2800" smtClean="0"/>
              <a:t> </a:t>
            </a:r>
            <a:r>
              <a:rPr lang="zh-CN" altLang="en-US" sz="2800" smtClean="0">
                <a:solidFill>
                  <a:srgbClr val="FF0000"/>
                </a:solidFill>
              </a:rPr>
              <a:t>解决</a:t>
            </a:r>
            <a:r>
              <a:rPr lang="zh-CN" altLang="en-US" sz="2800">
                <a:solidFill>
                  <a:srgbClr val="FF0000"/>
                </a:solidFill>
              </a:rPr>
              <a:t>成数的</a:t>
            </a:r>
            <a:r>
              <a:rPr lang="zh-CN" altLang="en-US" sz="2800" smtClean="0">
                <a:solidFill>
                  <a:srgbClr val="FF0000"/>
                </a:solidFill>
              </a:rPr>
              <a:t>问题，关键</a:t>
            </a:r>
            <a:r>
              <a:rPr lang="zh-CN" altLang="en-US" sz="2800">
                <a:solidFill>
                  <a:srgbClr val="FF0000"/>
                </a:solidFill>
              </a:rPr>
              <a:t>是先将成数转化为百分数或</a:t>
            </a:r>
            <a:r>
              <a:rPr lang="zh-CN" altLang="en-US" sz="2800" smtClean="0">
                <a:solidFill>
                  <a:srgbClr val="FF0000"/>
                </a:solidFill>
              </a:rPr>
              <a:t>分数，然后</a:t>
            </a:r>
            <a:r>
              <a:rPr lang="zh-CN" altLang="en-US" sz="2800">
                <a:solidFill>
                  <a:srgbClr val="FF0000"/>
                </a:solidFill>
              </a:rPr>
              <a:t>按照求比一个数</a:t>
            </a:r>
            <a:r>
              <a:rPr lang="zh-CN" altLang="en-US" sz="2800" smtClean="0">
                <a:solidFill>
                  <a:srgbClr val="FF0000"/>
                </a:solidFill>
              </a:rPr>
              <a:t>多（少）百分之几（几分</a:t>
            </a:r>
            <a:r>
              <a:rPr lang="zh-CN" altLang="en-US" sz="2800">
                <a:solidFill>
                  <a:srgbClr val="FF0000"/>
                </a:solidFill>
              </a:rPr>
              <a:t>之</a:t>
            </a:r>
            <a:r>
              <a:rPr lang="zh-CN" altLang="en-US" sz="2800" smtClean="0">
                <a:solidFill>
                  <a:srgbClr val="FF0000"/>
                </a:solidFill>
              </a:rPr>
              <a:t>几）的</a:t>
            </a:r>
            <a:r>
              <a:rPr lang="zh-CN" altLang="en-US" sz="2800">
                <a:solidFill>
                  <a:srgbClr val="FF0000"/>
                </a:solidFill>
              </a:rPr>
              <a:t>数的解题方法进行解答。 </a:t>
            </a:r>
            <a:endParaRPr lang="zh-CN" altLang="en-US" sz="2800">
              <a:solidFill>
                <a:srgbClr val="FF0000"/>
              </a:solidFill>
            </a:endParaRPr>
          </a:p>
          <a:p>
            <a:pPr marL="0" indent="0" algn="just">
              <a:buNone/>
            </a:pPr>
            <a:r>
              <a:rPr lang="zh-CN" altLang="en-US" sz="2800" smtClean="0"/>
              <a:t>   这</a:t>
            </a:r>
            <a:r>
              <a:rPr lang="zh-CN" altLang="en-US" sz="2800"/>
              <a:t>次衣服的进价增加</a:t>
            </a:r>
            <a:r>
              <a:rPr lang="zh-CN" altLang="en-US" sz="2800" smtClean="0"/>
              <a:t>一成：这</a:t>
            </a:r>
            <a:r>
              <a:rPr lang="zh-CN" altLang="en-US" sz="2800"/>
              <a:t>次衣服的进价比原来的进价增加10</a:t>
            </a:r>
            <a:r>
              <a:rPr lang="zh-CN" altLang="en-US" sz="2800" smtClean="0"/>
              <a:t>﹪；今年</a:t>
            </a:r>
            <a:r>
              <a:rPr lang="zh-CN" altLang="en-US" sz="2800"/>
              <a:t>小麦的收成是去年的</a:t>
            </a:r>
            <a:r>
              <a:rPr lang="zh-CN" altLang="en-US" sz="2800" smtClean="0"/>
              <a:t>八成五：今年</a:t>
            </a:r>
            <a:r>
              <a:rPr lang="zh-CN" altLang="en-US" sz="2800"/>
              <a:t>小麦的收成是去年的85</a:t>
            </a:r>
            <a:r>
              <a:rPr lang="zh-CN" altLang="en-US" sz="2800" smtClean="0"/>
              <a:t>﹪。</a:t>
            </a:r>
            <a:endParaRPr lang="zh-CN" altLang="en-US" sz="28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5132" name="文本框 5131"/>
          <p:cNvSpPr txBox="1"/>
          <p:nvPr>
            <p:custDataLst>
              <p:tags r:id="rId2"/>
            </p:custDataLst>
          </p:nvPr>
        </p:nvSpPr>
        <p:spPr>
          <a:xfrm>
            <a:off x="1149350" y="1565593"/>
            <a:ext cx="7667625" cy="6451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noProof="1">
                <a:solidFill>
                  <a:srgbClr val="00206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楷体"/>
                <a:ea typeface="楷体"/>
                <a:cs typeface="+mn-ea"/>
              </a:rPr>
              <a:t> </a:t>
            </a:r>
            <a:r>
              <a:rPr lang="en-US" altLang="zh-CN" sz="3600" b="1" noProof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/>
                <a:ea typeface="楷体"/>
                <a:cs typeface="+mn-ea"/>
              </a:rPr>
              <a:t>2-2.</a:t>
            </a:r>
            <a:r>
              <a:rPr lang="zh-CN" altLang="en-US" sz="3600" b="1" noProof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楷体"/>
                <a:ea typeface="楷体"/>
                <a:cs typeface="+mn-ea"/>
              </a:rPr>
              <a:t>关于成数应用题的解题思路</a:t>
            </a:r>
            <a:endParaRPr lang="zh-CN" altLang="en-US" sz="3600" b="1" noProof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楷体"/>
              <a:ea typeface="楷体"/>
              <a:cs typeface="+mn-ea"/>
            </a:endParaRPr>
          </a:p>
        </p:txBody>
      </p:sp>
      <p:sp>
        <p:nvSpPr>
          <p:cNvPr id="15363" name="文本框 15362"/>
          <p:cNvSpPr txBox="1"/>
          <p:nvPr>
            <p:custDataLst>
              <p:tags r:id="rId3"/>
            </p:custDataLst>
          </p:nvPr>
        </p:nvSpPr>
        <p:spPr>
          <a:xfrm>
            <a:off x="1149350" y="2379980"/>
            <a:ext cx="7896225" cy="504634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latin typeface="楷体"/>
                <a:cs typeface="楷体" panose="02010609060101010101" charset="-122"/>
              </a:rPr>
              <a:t> </a:t>
            </a:r>
            <a:r>
              <a:rPr lang="en-US" altLang="zh-CN" sz="2800">
                <a:latin typeface="楷体"/>
                <a:cs typeface="楷体" panose="02010609060101010101" charset="-122"/>
              </a:rPr>
              <a:t>1.</a:t>
            </a:r>
            <a:r>
              <a:rPr lang="zh-CN" altLang="en-US" sz="2800">
                <a:latin typeface="楷体"/>
                <a:cs typeface="楷体" panose="02010609060101010101" charset="-122"/>
              </a:rPr>
              <a:t>求增加了</a:t>
            </a:r>
            <a:r>
              <a:rPr lang="en-US" altLang="zh-CN" sz="2800">
                <a:latin typeface="楷体"/>
                <a:cs typeface="楷体" panose="02010609060101010101" charset="-122"/>
              </a:rPr>
              <a:t>/</a:t>
            </a:r>
            <a:r>
              <a:rPr lang="zh-CN" altLang="en-US" sz="2800">
                <a:latin typeface="楷体"/>
                <a:cs typeface="楷体" panose="02010609060101010101" charset="-122"/>
              </a:rPr>
              <a:t>减少了几成</a:t>
            </a:r>
            <a:endParaRPr lang="zh-CN" altLang="en-US" sz="2800">
              <a:latin typeface="楷体"/>
              <a:cs typeface="楷体" panose="02010609060101010101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800">
                <a:latin typeface="楷体"/>
                <a:cs typeface="楷体" panose="02010609060101010101" charset="-122"/>
              </a:rPr>
              <a:t>增加了</a:t>
            </a:r>
            <a:r>
              <a:rPr lang="en-US" altLang="zh-CN" sz="2800">
                <a:latin typeface="楷体"/>
                <a:cs typeface="楷体" panose="02010609060101010101" charset="-122"/>
              </a:rPr>
              <a:t>/</a:t>
            </a:r>
            <a:r>
              <a:rPr lang="zh-CN" altLang="en-US" sz="2800">
                <a:latin typeface="楷体"/>
                <a:cs typeface="楷体" panose="02010609060101010101" charset="-122"/>
              </a:rPr>
              <a:t>减少了</a:t>
            </a:r>
            <a:r>
              <a:rPr lang="zh-CN" altLang="en-US" sz="2800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的数量</a:t>
            </a:r>
            <a:r>
              <a:rPr lang="en-US" altLang="zh-CN" sz="2800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÷</a:t>
            </a:r>
            <a:r>
              <a:rPr lang="zh-CN" altLang="en-US" sz="2800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单位“</a:t>
            </a:r>
            <a:r>
              <a:rPr lang="en-US" altLang="zh-CN" sz="2800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1”</a:t>
            </a:r>
            <a:r>
              <a:rPr lang="zh-CN" altLang="en-US" sz="2800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的量 </a:t>
            </a:r>
            <a:r>
              <a:rPr lang="zh-CN" altLang="en-US" sz="2800">
                <a:latin typeface="楷体"/>
                <a:cs typeface="楷体" panose="02010609060101010101" charset="-122"/>
              </a:rPr>
              <a:t>      </a:t>
            </a:r>
            <a:endParaRPr lang="zh-CN" altLang="en-US" sz="2800">
              <a:latin typeface="楷体"/>
              <a:cs typeface="楷体" panose="02010609060101010101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2800">
                <a:latin typeface="楷体"/>
                <a:cs typeface="楷体" panose="02010609060101010101" charset="-122"/>
              </a:rPr>
              <a:t>2.</a:t>
            </a:r>
            <a:r>
              <a:rPr lang="zh-CN" altLang="en-US" sz="2800">
                <a:latin typeface="楷体"/>
                <a:cs typeface="楷体" panose="02010609060101010101" charset="-122"/>
              </a:rPr>
              <a:t>求增加</a:t>
            </a:r>
            <a:r>
              <a:rPr lang="en-US" altLang="zh-CN" sz="2800">
                <a:latin typeface="楷体"/>
                <a:cs typeface="楷体" panose="02010609060101010101" charset="-122"/>
              </a:rPr>
              <a:t>/</a:t>
            </a:r>
            <a:r>
              <a:rPr lang="zh-CN" altLang="en-US" sz="2800">
                <a:latin typeface="楷体"/>
                <a:cs typeface="楷体" panose="02010609060101010101" charset="-122"/>
              </a:rPr>
              <a:t>减少几成后是多少？</a:t>
            </a:r>
            <a:endParaRPr lang="zh-CN" altLang="en-US" sz="2800">
              <a:latin typeface="楷体"/>
              <a:cs typeface="楷体" panose="02010609060101010101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单位“</a:t>
            </a:r>
            <a:r>
              <a:rPr lang="en-US" altLang="zh-CN" sz="2800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1”</a:t>
            </a:r>
            <a:r>
              <a:rPr lang="zh-CN" altLang="en-US" sz="2800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的量</a:t>
            </a:r>
            <a:r>
              <a:rPr lang="en-US" altLang="zh-CN" sz="2800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×</a:t>
            </a:r>
            <a:r>
              <a:rPr lang="zh-CN" altLang="en-US" sz="2800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（</a:t>
            </a:r>
            <a:r>
              <a:rPr lang="en-US" altLang="zh-CN" sz="2800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1  </a:t>
            </a:r>
            <a:r>
              <a:rPr lang="en-US" altLang="zh-CN" sz="2800" u="sng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+</a:t>
            </a:r>
            <a:r>
              <a:rPr lang="en-US" altLang="zh-CN" sz="2800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  </a:t>
            </a:r>
            <a:r>
              <a:rPr lang="zh-CN" altLang="en-US" sz="2800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成数）</a:t>
            </a:r>
            <a:endParaRPr lang="zh-CN" altLang="en-US" sz="2800">
              <a:solidFill>
                <a:srgbClr val="FF3300"/>
              </a:solidFill>
              <a:latin typeface="楷体"/>
              <a:cs typeface="楷体" panose="02010609060101010101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 </a:t>
            </a:r>
            <a:r>
              <a:rPr lang="en-US" altLang="zh-CN" sz="2800">
                <a:latin typeface="楷体"/>
                <a:cs typeface="楷体" panose="02010609060101010101" charset="-122"/>
              </a:rPr>
              <a:t>3.</a:t>
            </a:r>
            <a:r>
              <a:rPr lang="zh-CN" altLang="en-US" sz="2800">
                <a:latin typeface="楷体"/>
                <a:cs typeface="楷体" panose="02010609060101010101" charset="-122"/>
              </a:rPr>
              <a:t>已知增加</a:t>
            </a:r>
            <a:r>
              <a:rPr lang="en-US" altLang="zh-CN" sz="2800">
                <a:latin typeface="楷体"/>
                <a:cs typeface="楷体" panose="02010609060101010101" charset="-122"/>
              </a:rPr>
              <a:t>/</a:t>
            </a:r>
            <a:r>
              <a:rPr lang="zh-CN" altLang="en-US" sz="2800">
                <a:latin typeface="楷体"/>
                <a:cs typeface="楷体" panose="02010609060101010101" charset="-122"/>
              </a:rPr>
              <a:t>减少后的数量，求原来的数量？</a:t>
            </a:r>
            <a:endParaRPr lang="zh-CN" altLang="en-US" sz="2800">
              <a:latin typeface="楷体"/>
              <a:cs typeface="楷体" panose="02010609060101010101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  </a:t>
            </a:r>
            <a:r>
              <a:rPr lang="zh-CN" altLang="en-US" sz="2800" b="1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后来的数量 </a:t>
            </a:r>
            <a:r>
              <a:rPr lang="en-US" altLang="zh-CN" sz="2800" b="1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÷</a:t>
            </a:r>
            <a:r>
              <a:rPr lang="zh-CN" altLang="en-US" sz="2800" b="1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 （</a:t>
            </a:r>
            <a:r>
              <a:rPr lang="en-US" altLang="zh-CN" sz="2800" b="1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1  </a:t>
            </a:r>
            <a:r>
              <a:rPr lang="en-US" altLang="zh-CN" sz="2800" b="1" u="sng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+</a:t>
            </a:r>
            <a:r>
              <a:rPr lang="en-US" altLang="zh-CN" sz="2800" b="1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  </a:t>
            </a:r>
            <a:r>
              <a:rPr lang="zh-CN" altLang="en-US" sz="2800" b="1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成数）</a:t>
            </a:r>
            <a:endParaRPr lang="zh-CN" altLang="en-US" sz="2800" b="1">
              <a:solidFill>
                <a:srgbClr val="FF3300"/>
              </a:solidFill>
              <a:latin typeface="楷体"/>
              <a:cs typeface="楷体" panose="02010609060101010101" charset="-122"/>
            </a:endParaRPr>
          </a:p>
          <a:p>
            <a:pPr>
              <a:spcBef>
                <a:spcPct val="50000"/>
              </a:spcBef>
            </a:pPr>
            <a:endParaRPr lang="zh-CN" altLang="en-US" sz="2800" b="1">
              <a:solidFill>
                <a:srgbClr val="FF3300"/>
              </a:solidFill>
              <a:latin typeface="楷体"/>
              <a:cs typeface="楷体" panose="02010609060101010101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rgbClr val="FF3300"/>
                </a:solidFill>
                <a:latin typeface="楷体"/>
                <a:cs typeface="楷体" panose="02010609060101010101" charset="-122"/>
              </a:rPr>
              <a:t>         </a:t>
            </a:r>
            <a:r>
              <a:rPr lang="zh-CN" altLang="en-US" sz="2800">
                <a:solidFill>
                  <a:srgbClr val="000000"/>
                </a:solidFill>
                <a:latin typeface="楷体"/>
                <a:ea typeface="楷体"/>
                <a:cs typeface="楷体" panose="02010609060101010101" charset="-122"/>
              </a:rPr>
              <a:t> </a:t>
            </a:r>
            <a:r>
              <a:rPr lang="zh-CN" altLang="en-US" sz="2800">
                <a:latin typeface="楷体"/>
                <a:cs typeface="楷体" panose="02010609060101010101" charset="-122"/>
              </a:rPr>
              <a:t>        </a:t>
            </a:r>
            <a:endParaRPr lang="zh-CN" altLang="en-US" sz="2800">
              <a:latin typeface="楷体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charRg st="12" end="3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5363">
                                            <p:txEl>
                                              <p:charRg st="12" end="3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5363">
                                            <p:txEl>
                                              <p:charRg st="12" end="3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5363">
                                            <p:txEl>
                                              <p:charRg st="12" end="3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dur="8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/>
              <a:buChar char="l"/>
            </a:pPr>
            <a:r>
              <a:rPr lang="zh-CN" altLang="en-US">
                <a:solidFill>
                  <a:srgbClr val="00B050"/>
                </a:solidFill>
              </a:rPr>
              <a:t>典型例题</a:t>
            </a:r>
            <a:endParaRPr lang="zh-CN" altLang="en-US">
              <a:solidFill>
                <a:srgbClr val="00B050"/>
              </a:solidFill>
            </a:endParaRPr>
          </a:p>
        </p:txBody>
      </p:sp>
      <p:sp>
        <p:nvSpPr>
          <p:cNvPr id="9" name="文本框 8"/>
          <p:cNvSpPr txBox="1"/>
          <p:nvPr>
            <p:custDataLst>
              <p:tags r:id="rId2"/>
            </p:custDataLst>
          </p:nvPr>
        </p:nvSpPr>
        <p:spPr>
          <a:xfrm>
            <a:off x="1180465" y="2489835"/>
            <a:ext cx="7695565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200" b="1">
                <a:latin typeface="Times New Roman" panose="02020603050405020304" charset="0"/>
                <a:ea typeface="楷体"/>
                <a:cs typeface="Times New Roman" panose="02020603050405020304" charset="0"/>
              </a:rPr>
              <a:t>某县前年秋粮产量为</a:t>
            </a:r>
            <a:r>
              <a:rPr lang="en-US" altLang="zh-CN" sz="3200" b="1">
                <a:latin typeface="Times New Roman" panose="02020603050405020304" charset="0"/>
                <a:ea typeface="楷体"/>
                <a:cs typeface="Times New Roman" panose="02020603050405020304" charset="0"/>
              </a:rPr>
              <a:t>2.8</a:t>
            </a:r>
            <a:r>
              <a:rPr lang="zh-CN" altLang="en-US" sz="3200" b="1">
                <a:latin typeface="Times New Roman" panose="02020603050405020304" charset="0"/>
                <a:ea typeface="楷体"/>
                <a:cs typeface="Times New Roman" panose="02020603050405020304" charset="0"/>
              </a:rPr>
              <a:t>万吨，去年比前年增产三成。去年秋粮产量是多少万吨</a:t>
            </a:r>
            <a:r>
              <a:rPr lang="en-US" altLang="zh-CN" sz="3200" b="1">
                <a:latin typeface="Times New Roman" panose="02020603050405020304" charset="0"/>
                <a:ea typeface="楷体"/>
                <a:cs typeface="Times New Roman" panose="02020603050405020304" charset="0"/>
              </a:rPr>
              <a:t>?</a:t>
            </a:r>
            <a:endParaRPr lang="en-US" altLang="zh-CN" sz="3200" b="1">
              <a:latin typeface="Times New Roman" panose="02020603050405020304" charset="0"/>
              <a:ea typeface="楷体"/>
              <a:cs typeface="Times New Roman" panose="02020603050405020304" charset="0"/>
            </a:endParaRPr>
          </a:p>
        </p:txBody>
      </p:sp>
      <p:sp>
        <p:nvSpPr>
          <p:cNvPr id="10" name="文本框 9"/>
          <p:cNvSpPr txBox="1"/>
          <p:nvPr>
            <p:custDataLst>
              <p:tags r:id="rId3"/>
            </p:custDataLst>
          </p:nvPr>
        </p:nvSpPr>
        <p:spPr>
          <a:xfrm>
            <a:off x="2103120" y="3780155"/>
            <a:ext cx="55041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2.8</a:t>
            </a:r>
            <a:r>
              <a:rPr lang="en-US" altLang="zh-CN" sz="3200" b="1">
                <a:solidFill>
                  <a:srgbClr val="FF0000"/>
                </a:solidFill>
                <a:latin typeface="楷体"/>
                <a:ea typeface="楷体"/>
                <a:cs typeface="Times New Roman" panose="02020603050405020304" charset="0"/>
              </a:rPr>
              <a:t>×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（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1+30%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）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=3.64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（万吨）</a:t>
            </a:r>
            <a:endParaRPr lang="zh-CN" altLang="en-US" sz="3200" b="1">
              <a:solidFill>
                <a:srgbClr val="FF0000"/>
              </a:solidFill>
              <a:latin typeface="Times New Roman" panose="02020603050405020304" charset="0"/>
              <a:ea typeface="楷体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/>
              <a:buChar char="l"/>
            </a:pPr>
            <a:r>
              <a:rPr lang="zh-CN" altLang="en-US">
                <a:solidFill>
                  <a:srgbClr val="DC5264"/>
                </a:solidFill>
              </a:rPr>
              <a:t>跟踪练习</a:t>
            </a:r>
            <a:endParaRPr lang="zh-CN" altLang="en-US">
              <a:solidFill>
                <a:srgbClr val="DC5264"/>
              </a:solidFill>
            </a:endParaRPr>
          </a:p>
        </p:txBody>
      </p:sp>
      <p:sp>
        <p:nvSpPr>
          <p:cNvPr id="17409" name="文本框 10243"/>
          <p:cNvSpPr txBox="1"/>
          <p:nvPr>
            <p:custDataLst>
              <p:tags r:id="rId2"/>
            </p:custDataLst>
          </p:nvPr>
        </p:nvSpPr>
        <p:spPr>
          <a:xfrm>
            <a:off x="553720" y="1701800"/>
            <a:ext cx="10201275" cy="10763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342900" algn="just" fontAlgn="auto">
              <a:spcBef>
                <a:spcPct val="0"/>
              </a:spcBef>
            </a:pPr>
            <a:r>
              <a:rPr lang="zh-CN" altLang="en-US" sz="3200" b="1">
                <a:latin typeface="楷体"/>
                <a:cs typeface="楷体" panose="02010609060101010101" charset="-122"/>
              </a:rPr>
              <a:t>小林家去年种植水稻收成为</a:t>
            </a:r>
            <a:r>
              <a:rPr lang="en-US" altLang="zh-CN" sz="3200" b="1">
                <a:latin typeface="楷体"/>
                <a:cs typeface="楷体" panose="02010609060101010101" charset="-122"/>
              </a:rPr>
              <a:t>1500kg</a:t>
            </a:r>
            <a:r>
              <a:rPr lang="zh-CN" altLang="en-US" sz="3200" b="1">
                <a:latin typeface="楷体"/>
                <a:cs typeface="楷体" panose="02010609060101010101" charset="-122"/>
              </a:rPr>
              <a:t>，今年预计比去年增产一成。今年水稻总产量预计是多少千克？</a:t>
            </a:r>
            <a:endParaRPr lang="zh-CN" altLang="en-US" sz="3200" b="1">
              <a:latin typeface="楷体"/>
              <a:cs typeface="楷体" panose="02010609060101010101" charset="-122"/>
            </a:endParaRPr>
          </a:p>
        </p:txBody>
      </p:sp>
      <p:sp>
        <p:nvSpPr>
          <p:cNvPr id="10245" name="文本框 10244"/>
          <p:cNvSpPr txBox="1"/>
          <p:nvPr>
            <p:custDataLst>
              <p:tags r:id="rId3"/>
            </p:custDataLst>
          </p:nvPr>
        </p:nvSpPr>
        <p:spPr>
          <a:xfrm>
            <a:off x="762000" y="3657600"/>
            <a:ext cx="7391400" cy="64135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solidFill>
                  <a:srgbClr val="FF0000"/>
                </a:solidFill>
                <a:latin typeface="楷体"/>
                <a:cs typeface="楷体" panose="02010609060101010101" charset="-122"/>
              </a:rPr>
              <a:t>1500×</a:t>
            </a:r>
            <a:r>
              <a:rPr lang="zh-CN" altLang="en-US" sz="3600" b="1">
                <a:solidFill>
                  <a:srgbClr val="FF0000"/>
                </a:solidFill>
                <a:latin typeface="楷体"/>
                <a:cs typeface="楷体" panose="02010609060101010101" charset="-122"/>
              </a:rPr>
              <a:t>（</a:t>
            </a:r>
            <a:r>
              <a:rPr lang="en-US" altLang="zh-CN" sz="3600" b="1">
                <a:solidFill>
                  <a:srgbClr val="FF0000"/>
                </a:solidFill>
                <a:latin typeface="楷体"/>
                <a:cs typeface="楷体" panose="02010609060101010101" charset="-122"/>
              </a:rPr>
              <a:t>1+10%</a:t>
            </a:r>
            <a:r>
              <a:rPr lang="zh-CN" altLang="en-US" sz="3600" b="1">
                <a:solidFill>
                  <a:srgbClr val="FF0000"/>
                </a:solidFill>
                <a:latin typeface="楷体"/>
                <a:cs typeface="楷体" panose="02010609060101010101" charset="-122"/>
              </a:rPr>
              <a:t>）</a:t>
            </a:r>
            <a:r>
              <a:rPr lang="en-US" altLang="zh-CN" sz="3600" b="1">
                <a:solidFill>
                  <a:srgbClr val="FF0000"/>
                </a:solidFill>
                <a:latin typeface="楷体"/>
                <a:cs typeface="楷体" panose="02010609060101010101" charset="-122"/>
              </a:rPr>
              <a:t>=1650</a:t>
            </a:r>
            <a:r>
              <a:rPr lang="zh-CN" altLang="en-US" sz="3600" b="1">
                <a:solidFill>
                  <a:srgbClr val="FF0000"/>
                </a:solidFill>
                <a:latin typeface="楷体"/>
                <a:cs typeface="楷体" panose="02010609060101010101" charset="-122"/>
              </a:rPr>
              <a:t>（千克）</a:t>
            </a:r>
            <a:endParaRPr lang="zh-CN" altLang="en-US" sz="3600" b="1">
              <a:solidFill>
                <a:srgbClr val="FF0000"/>
              </a:solidFill>
              <a:latin typeface="楷体"/>
              <a:cs typeface="楷体" panose="02010609060101010101" charset="-122"/>
            </a:endParaRPr>
          </a:p>
        </p:txBody>
      </p:sp>
      <p:sp>
        <p:nvSpPr>
          <p:cNvPr id="10246" name="文本框 10245"/>
          <p:cNvSpPr txBox="1"/>
          <p:nvPr>
            <p:custDataLst>
              <p:tags r:id="rId4"/>
            </p:custDataLst>
          </p:nvPr>
        </p:nvSpPr>
        <p:spPr>
          <a:xfrm>
            <a:off x="762000" y="4419600"/>
            <a:ext cx="7620000" cy="64135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  <a:latin typeface="楷体"/>
                <a:cs typeface="楷体" panose="02010609060101010101" charset="-122"/>
              </a:rPr>
              <a:t>答</a:t>
            </a:r>
            <a:r>
              <a:rPr lang="en-US" altLang="zh-CN" sz="3600" b="1">
                <a:solidFill>
                  <a:srgbClr val="FF0000"/>
                </a:solidFill>
                <a:latin typeface="楷体"/>
                <a:cs typeface="楷体" panose="02010609060101010101" charset="-122"/>
              </a:rPr>
              <a:t>:</a:t>
            </a:r>
            <a:r>
              <a:rPr lang="zh-CN" altLang="en-US" sz="3600" b="1">
                <a:solidFill>
                  <a:srgbClr val="FF0000"/>
                </a:solidFill>
                <a:latin typeface="楷体"/>
                <a:cs typeface="楷体" panose="02010609060101010101" charset="-122"/>
              </a:rPr>
              <a:t>今年水稻总产量预计是</a:t>
            </a:r>
            <a:r>
              <a:rPr lang="en-US" altLang="zh-CN" sz="3600" b="1">
                <a:solidFill>
                  <a:srgbClr val="FF0000"/>
                </a:solidFill>
                <a:latin typeface="楷体"/>
                <a:cs typeface="楷体" panose="02010609060101010101" charset="-122"/>
              </a:rPr>
              <a:t>1650</a:t>
            </a:r>
            <a:r>
              <a:rPr lang="zh-CN" altLang="en-US" sz="3600" b="1">
                <a:solidFill>
                  <a:srgbClr val="FF0000"/>
                </a:solidFill>
                <a:latin typeface="楷体"/>
                <a:cs typeface="楷体" panose="02010609060101010101" charset="-122"/>
              </a:rPr>
              <a:t>千克。</a:t>
            </a:r>
            <a:endParaRPr lang="zh-CN" altLang="en-US" sz="3600" b="1">
              <a:solidFill>
                <a:srgbClr val="FF0000"/>
              </a:solidFill>
              <a:latin typeface="楷体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5" grpId="0"/>
      <p:bldP spid="1024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768964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税率</a:t>
            </a:r>
            <a:endParaRPr lang="zh-CN" altLang="en-US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楷体"/>
                <a:cs typeface="Arial" pitchFamily="34" charset="0"/>
              </a:rPr>
              <a:t>/03</a:t>
            </a:r>
            <a:endParaRPr lang="zh-CN" altLang="en-US" spc="100">
              <a:solidFill>
                <a:schemeClr val="accent1"/>
              </a:solidFill>
              <a:latin typeface="楷体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https://d.book118.com/935241322213011124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5">
  <a:themeElements>
    <a:clrScheme name="房利美">
      <a:dk1>
        <a:srgbClr val="000000"/>
      </a:dk1>
      <a:lt1>
        <a:srgbClr val="FFFFFF"/>
      </a:lt1>
      <a:dk2>
        <a:srgbClr val="768394"/>
      </a:dk2>
      <a:lt2>
        <a:srgbClr val="F0F0F0"/>
      </a:lt2>
      <a:accent1>
        <a:srgbClr val="4C9BFF"/>
      </a:accent1>
      <a:accent2>
        <a:srgbClr val="E0C95D"/>
      </a:accent2>
      <a:accent3>
        <a:srgbClr val="DC5264"/>
      </a:accent3>
      <a:accent4>
        <a:srgbClr val="027AAE"/>
      </a:accent4>
      <a:accent5>
        <a:srgbClr val="818D96"/>
      </a:accent5>
      <a:accent6>
        <a:srgbClr val="525252"/>
      </a:accent6>
      <a:hlink>
        <a:srgbClr val="4276AA"/>
      </a:hlink>
      <a:folHlink>
        <a:srgbClr val="BFBFBF"/>
      </a:folHlink>
    </a:clrScheme>
    <a:fontScheme name="Temp">
      <a:majorFont>
        <a:latin typeface="楷体"/>
        <a:ea typeface="楷体"/>
        <a:cs typeface="Arial"/>
      </a:majorFont>
      <a:minorFont>
        <a:latin typeface="楷体"/>
        <a:ea typeface="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4C9BFF"/>
    </a:accent1>
    <a:accent2>
      <a:srgbClr val="E0C95D"/>
    </a:accent2>
    <a:accent3>
      <a:srgbClr val="DC5264"/>
    </a:accent3>
    <a:accent4>
      <a:srgbClr val="027AAE"/>
    </a:accent4>
    <a:accent5>
      <a:srgbClr val="818D96"/>
    </a:accent5>
    <a:accent6>
      <a:srgbClr val="525252"/>
    </a:accent6>
    <a:hlink>
      <a:srgbClr val="4276AA"/>
    </a:hlink>
    <a:folHlink>
      <a:srgbClr val="BFBFBF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4C9BFF"/>
    </a:accent1>
    <a:accent2>
      <a:srgbClr val="E0C95D"/>
    </a:accent2>
    <a:accent3>
      <a:srgbClr val="DC5264"/>
    </a:accent3>
    <a:accent4>
      <a:srgbClr val="027AAE"/>
    </a:accent4>
    <a:accent5>
      <a:srgbClr val="818D96"/>
    </a:accent5>
    <a:accent6>
      <a:srgbClr val="525252"/>
    </a:accent6>
    <a:hlink>
      <a:srgbClr val="4276AA"/>
    </a:hlink>
    <a:folHlink>
      <a:srgbClr val="BFBFBF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楷体</vt:lpstr>
      <vt:lpstr>Times New Roman</vt:lpstr>
      <vt:lpstr>Office Theme</vt:lpstr>
      <vt:lpstr>期中专项考点复习</vt:lpstr>
      <vt:lpstr>单元知识框架</vt:lpstr>
      <vt:lpstr>PowerPoint Presentation</vt:lpstr>
      <vt:lpstr>折扣</vt:lpstr>
      <vt:lpstr>知识梳理</vt:lpstr>
      <vt:lpstr>知识梳理</vt:lpstr>
      <vt:lpstr>典型例题</vt:lpstr>
      <vt:lpstr>跟踪练习</vt:lpstr>
      <vt:lpstr>成数</vt:lpstr>
      <vt:lpstr>知识梳理</vt:lpstr>
      <vt:lpstr>知识梳理</vt:lpstr>
      <vt:lpstr>典型例题</vt:lpstr>
      <vt:lpstr>跟踪练习</vt:lpstr>
      <vt:lpstr>税率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2024-09-28T22:13:38.615</cp:lastPrinted>
  <dcterms:created xsi:type="dcterms:W3CDTF">2024-09-28T14:13:38Z</dcterms:created>
  <dcterms:modified xsi:type="dcterms:W3CDTF">2024-09-28T14:13:40Z</dcterms:modified>
</cp:coreProperties>
</file>