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454970F-2BF3-473A-A9C2-B012E8F922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15F5094-3510-424F-B93E-AB4E760A4D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35EC521-D6C2-4B59-8ABD-2409BCE037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38153D8-ED0A-47F8-9735-D4674B350E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FD5A95B-AD54-4FFB-8FD4-DF1FDB5554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616D7C1-17C9-45B4-B907-5DB3C4AF3B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7C4D530-65D5-413A-9F45-D127A0FAFD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E5F8088-74F7-429C-9B07-9969D083D5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08AACA9-7B33-4360-BDE2-DB42AD4506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37CF617-EF8F-4EC8-8617-04BD25B92B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73E836E-DB7E-465D-8A1D-01898C6E8C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9.jpeg" /><Relationship Id="rId6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3524402122401111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55091" y="1771650"/>
            <a:ext cx="8281818" cy="195022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2024年度医院儿童生长发育科绩效报告课件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000750" y="4095750"/>
            <a:ext cx="4101027" cy="52487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汇报时间：19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14375" y="4095750"/>
            <a:ext cx="4956128" cy="52487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汇报人：小无名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2336170" y="682396"/>
            <a:ext cx="1539079" cy="82369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2024年度工作概况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医疗服务质量评估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科研与教学成果展示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运营效率与财务分析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合作交流与团队建设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未来发展规划与目标设定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63014" y="1906186"/>
            <a:ext cx="5065972" cy="823690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了解医院儿童生长发育科2024年度绩效情况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通过对医院儿童生长发育科2024年度的工作绩效进行全面、客观、准确的评估，了解其工作成果和存在的问题。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促进医院儿童生长发育科发展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通过绩效报告，发现医院儿童生长发育科的优点和不足，提出改进措施和建议，促进医院儿童生长发育科的持续发展。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提高医院整体绩效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医院儿童生长发育科是医院的重要组成部分，其绩效情况直接影响医院整体绩效。通过对医院儿童生长发育科的绩效评估，可以促进医院整体绩效的提升。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6696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2193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497558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98420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98656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时间范围</a:t>
            </a:r>
          </a:p>
        </p:txBody>
      </p:sp>
      <p:sp>
        <p:nvSpPr>
          <p:cNvPr id="7" name="AutoShape 7"/>
          <p:cNvSpPr/>
          <p:nvPr/>
        </p:nvSpPr>
        <p:spPr>
          <a:xfrm>
            <a:off x="83032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报告覆盖2024年度全年。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513055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9" name="TextBox 9"/>
          <p:cNvSpPr txBox="1"/>
          <p:nvPr/>
        </p:nvSpPr>
        <p:spPr>
          <a:xfrm>
            <a:off x="499518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空间范围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83894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报告涉及医院儿童生长发育科各个部门和工作环节。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913917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2" name="TextBox 12"/>
          <p:cNvSpPr txBox="1"/>
          <p:nvPr/>
        </p:nvSpPr>
        <p:spPr>
          <a:xfrm>
            <a:off x="900380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内容范围</a:t>
            </a:r>
          </a:p>
        </p:txBody>
      </p:sp>
      <p:sp>
        <p:nvSpPr>
          <p:cNvPr id="13" name="AutoShape 13"/>
          <p:cNvSpPr/>
          <p:nvPr/>
        </p:nvSpPr>
        <p:spPr>
          <a:xfrm>
            <a:off x="884756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报告包括医院儿童生长发育科的工作量、工作质量、工作效率、患者满意度等多个方面。</a:t>
            </a:r>
            <a:endParaRPr lang="en-US" sz="1100"/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2024年度工作概况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63014" y="1906186"/>
            <a:ext cx="5065972" cy="823690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046" r="1046"/>
          <a:stretch>
            <a:fillRect/>
          </a:stretch>
        </p:blipFill>
        <p:spPr>
          <a:xfrm>
            <a:off x="3466721" y="3854863"/>
            <a:ext cx="2566605" cy="2621472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891" r="1891"/>
          <a:stretch>
            <a:fillRect/>
          </a:stretch>
        </p:blipFill>
        <p:spPr>
          <a:xfrm>
            <a:off x="6221730" y="1144815"/>
            <a:ext cx="2495455" cy="2593557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201" r="1201"/>
          <a:stretch>
            <a:fillRect/>
          </a:stretch>
        </p:blipFill>
        <p:spPr>
          <a:xfrm>
            <a:off x="8842438" y="3854863"/>
            <a:ext cx="2558510" cy="2621472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484" r="484"/>
          <a:stretch>
            <a:fillRect/>
          </a:stretch>
        </p:blipFill>
        <p:spPr>
          <a:xfrm>
            <a:off x="791051" y="1144815"/>
            <a:ext cx="2621496" cy="2647106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791051" y="3854863"/>
            <a:ext cx="2621496" cy="262147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1194244" y="4394835"/>
            <a:ext cx="1754505" cy="7391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4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5149911" y="4014126"/>
            <a:ext cx="951111" cy="0"/>
          </a:xfrm>
          <a:prstGeom prst="line">
            <a:avLst/>
          </a:prstGeom>
          <a:ln w="6350">
            <a:solidFill>
              <a:schemeClr val="lt1"/>
            </a:solidFill>
            <a:prstDash val="dash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8842439" y="1144815"/>
            <a:ext cx="2558510" cy="259355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9245632" y="1719834"/>
            <a:ext cx="1754505" cy="7391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4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5149911" y="4014126"/>
            <a:ext cx="951111" cy="0"/>
          </a:xfrm>
          <a:prstGeom prst="line">
            <a:avLst/>
          </a:prstGeom>
          <a:ln w="6350">
            <a:solidFill>
              <a:schemeClr val="lt1"/>
            </a:solidFill>
            <a:prstDash val="dash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12" name="AutoShape 12"/>
          <p:cNvSpPr/>
          <p:nvPr/>
        </p:nvSpPr>
        <p:spPr>
          <a:xfrm>
            <a:off x="3521636" y="1144815"/>
            <a:ext cx="2511690" cy="259355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4270010" y="1499797"/>
            <a:ext cx="968121" cy="1047340"/>
          </a:xfrm>
          <a:custGeom>
            <a:rect l="l" t="t" r="r" b="b"/>
            <a:pathLst>
              <a:path w="312" h="303">
                <a:moveTo>
                  <a:pt x="244" y="0"/>
                </a:moveTo>
                <a:cubicBezTo>
                  <a:pt x="231" y="0"/>
                  <a:pt x="219" y="4"/>
                  <a:pt x="209" y="12"/>
                </a:cubicBezTo>
                <a:cubicBezTo>
                  <a:pt x="197" y="22"/>
                  <a:pt x="185" y="34"/>
                  <a:pt x="181" y="49"/>
                </a:cubicBezTo>
                <a:cubicBezTo>
                  <a:pt x="175" y="72"/>
                  <a:pt x="184" y="94"/>
                  <a:pt x="198" y="112"/>
                </a:cubicBezTo>
                <a:cubicBezTo>
                  <a:pt x="197" y="112"/>
                  <a:pt x="196" y="112"/>
                  <a:pt x="195" y="112"/>
                </a:cubicBezTo>
                <a:cubicBezTo>
                  <a:pt x="185" y="112"/>
                  <a:pt x="181" y="101"/>
                  <a:pt x="177" y="92"/>
                </a:cubicBezTo>
                <a:cubicBezTo>
                  <a:pt x="148" y="120"/>
                  <a:pt x="121" y="150"/>
                  <a:pt x="92" y="177"/>
                </a:cubicBezTo>
                <a:cubicBezTo>
                  <a:pt x="85" y="175"/>
                  <a:pt x="78" y="174"/>
                  <a:pt x="71" y="174"/>
                </a:cubicBezTo>
                <a:cubicBezTo>
                  <a:pt x="55" y="174"/>
                  <a:pt x="39" y="180"/>
                  <a:pt x="29" y="192"/>
                </a:cubicBezTo>
                <a:cubicBezTo>
                  <a:pt x="11" y="207"/>
                  <a:pt x="0" y="232"/>
                  <a:pt x="7" y="255"/>
                </a:cubicBezTo>
                <a:cubicBezTo>
                  <a:pt x="9" y="258"/>
                  <a:pt x="9" y="266"/>
                  <a:pt x="14" y="266"/>
                </a:cubicBezTo>
                <a:cubicBezTo>
                  <a:pt x="14" y="266"/>
                  <a:pt x="14" y="266"/>
                  <a:pt x="14" y="266"/>
                </a:cubicBezTo>
                <a:cubicBezTo>
                  <a:pt x="28" y="254"/>
                  <a:pt x="40" y="240"/>
                  <a:pt x="53" y="228"/>
                </a:cubicBezTo>
                <a:cubicBezTo>
                  <a:pt x="62" y="236"/>
                  <a:pt x="71" y="246"/>
                  <a:pt x="80" y="255"/>
                </a:cubicBezTo>
                <a:cubicBezTo>
                  <a:pt x="67" y="269"/>
                  <a:pt x="53" y="282"/>
                  <a:pt x="40" y="296"/>
                </a:cubicBezTo>
                <a:cubicBezTo>
                  <a:pt x="49" y="300"/>
                  <a:pt x="60" y="303"/>
                  <a:pt x="70" y="303"/>
                </a:cubicBezTo>
                <a:cubicBezTo>
                  <a:pt x="81" y="303"/>
                  <a:pt x="91" y="300"/>
                  <a:pt x="100" y="295"/>
                </a:cubicBezTo>
                <a:cubicBezTo>
                  <a:pt x="117" y="282"/>
                  <a:pt x="133" y="265"/>
                  <a:pt x="134" y="244"/>
                </a:cubicBezTo>
                <a:cubicBezTo>
                  <a:pt x="137" y="224"/>
                  <a:pt x="127" y="206"/>
                  <a:pt x="116" y="191"/>
                </a:cubicBezTo>
                <a:cubicBezTo>
                  <a:pt x="117" y="190"/>
                  <a:pt x="117" y="190"/>
                  <a:pt x="118" y="190"/>
                </a:cubicBezTo>
                <a:cubicBezTo>
                  <a:pt x="128" y="190"/>
                  <a:pt x="133" y="202"/>
                  <a:pt x="138" y="209"/>
                </a:cubicBezTo>
                <a:cubicBezTo>
                  <a:pt x="166" y="182"/>
                  <a:pt x="194" y="153"/>
                  <a:pt x="222" y="126"/>
                </a:cubicBezTo>
                <a:cubicBezTo>
                  <a:pt x="230" y="127"/>
                  <a:pt x="237" y="129"/>
                  <a:pt x="245" y="129"/>
                </a:cubicBezTo>
                <a:cubicBezTo>
                  <a:pt x="249" y="129"/>
                  <a:pt x="252" y="128"/>
                  <a:pt x="256" y="127"/>
                </a:cubicBezTo>
                <a:cubicBezTo>
                  <a:pt x="274" y="125"/>
                  <a:pt x="286" y="110"/>
                  <a:pt x="298" y="97"/>
                </a:cubicBezTo>
                <a:cubicBezTo>
                  <a:pt x="312" y="79"/>
                  <a:pt x="311" y="54"/>
                  <a:pt x="302" y="34"/>
                </a:cubicBezTo>
                <a:cubicBezTo>
                  <a:pt x="287" y="47"/>
                  <a:pt x="274" y="62"/>
                  <a:pt x="260" y="75"/>
                </a:cubicBezTo>
                <a:cubicBezTo>
                  <a:pt x="251" y="66"/>
                  <a:pt x="242" y="57"/>
                  <a:pt x="234" y="48"/>
                </a:cubicBezTo>
                <a:cubicBezTo>
                  <a:pt x="247" y="34"/>
                  <a:pt x="261" y="20"/>
                  <a:pt x="274" y="7"/>
                </a:cubicBezTo>
                <a:cubicBezTo>
                  <a:pt x="265" y="2"/>
                  <a:pt x="255" y="0"/>
                  <a:pt x="244" y="0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3616000" y="2615731"/>
            <a:ext cx="2245023" cy="100698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2024年度，本科室共接诊患者XX人次，较去年同期增长XX%。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6158675" y="3854863"/>
            <a:ext cx="2558510" cy="262147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6906577" y="4324921"/>
            <a:ext cx="1062610" cy="887826"/>
            <a:chOff x="6906577" y="4324921"/>
            <a:chExt cx="1062610" cy="887826"/>
          </a:xfrm>
        </p:grpSpPr>
        <p:sp>
          <p:nvSpPr>
            <p:cNvPr id="17" name="Freeform 17"/>
            <p:cNvSpPr/>
            <p:nvPr/>
          </p:nvSpPr>
          <p:spPr>
            <a:xfrm>
              <a:off x="6906577" y="4602766"/>
              <a:ext cx="832294" cy="609981"/>
            </a:xfrm>
            <a:custGeom>
              <a:rect l="l" t="t" r="r" b="b"/>
              <a:pathLst>
                <a:path w="4433135" h="3249065">
                  <a:moveTo>
                    <a:pt x="1383752" y="867104"/>
                  </a:moveTo>
                  <a:cubicBezTo>
                    <a:pt x="1340842" y="867128"/>
                    <a:pt x="1298245" y="867404"/>
                    <a:pt x="1258108" y="868142"/>
                  </a:cubicBezTo>
                  <a:cubicBezTo>
                    <a:pt x="1226200" y="868728"/>
                    <a:pt x="1200798" y="897345"/>
                    <a:pt x="1210263" y="944893"/>
                  </a:cubicBezTo>
                  <a:cubicBezTo>
                    <a:pt x="1255501" y="1172141"/>
                    <a:pt x="1399244" y="1917234"/>
                    <a:pt x="1459057" y="2196531"/>
                  </a:cubicBezTo>
                  <a:cubicBezTo>
                    <a:pt x="1517533" y="2469589"/>
                    <a:pt x="1583985" y="2577827"/>
                    <a:pt x="1733368" y="2583239"/>
                  </a:cubicBezTo>
                  <a:cubicBezTo>
                    <a:pt x="1882751" y="2588652"/>
                    <a:pt x="1965151" y="2586683"/>
                    <a:pt x="2049146" y="2583239"/>
                  </a:cubicBezTo>
                  <a:cubicBezTo>
                    <a:pt x="2114849" y="2580546"/>
                    <a:pt x="2126761" y="2578319"/>
                    <a:pt x="2103371" y="2456304"/>
                  </a:cubicBezTo>
                  <a:cubicBezTo>
                    <a:pt x="2054855" y="2203216"/>
                    <a:pt x="1887410" y="1326877"/>
                    <a:pt x="1832248" y="1054116"/>
                  </a:cubicBezTo>
                  <a:cubicBezTo>
                    <a:pt x="1820648" y="996757"/>
                    <a:pt x="1822680" y="866667"/>
                    <a:pt x="1720610" y="868142"/>
                  </a:cubicBezTo>
                  <a:cubicBezTo>
                    <a:pt x="1669576" y="868880"/>
                    <a:pt x="1594087" y="868142"/>
                    <a:pt x="1511289" y="867589"/>
                  </a:cubicBezTo>
                  <a:cubicBezTo>
                    <a:pt x="1469890" y="867313"/>
                    <a:pt x="1426663" y="867082"/>
                    <a:pt x="1383752" y="867104"/>
                  </a:cubicBezTo>
                  <a:close/>
                  <a:moveTo>
                    <a:pt x="146071" y="0"/>
                  </a:moveTo>
                  <a:lnTo>
                    <a:pt x="882914" y="0"/>
                  </a:lnTo>
                  <a:lnTo>
                    <a:pt x="880954" y="74488"/>
                  </a:lnTo>
                  <a:cubicBezTo>
                    <a:pt x="891949" y="230061"/>
                    <a:pt x="977510" y="377571"/>
                    <a:pt x="1122741" y="461420"/>
                  </a:cubicBezTo>
                  <a:cubicBezTo>
                    <a:pt x="1355110" y="595579"/>
                    <a:pt x="1652240" y="515962"/>
                    <a:pt x="1786399" y="283593"/>
                  </a:cubicBezTo>
                  <a:lnTo>
                    <a:pt x="1950131" y="0"/>
                  </a:lnTo>
                  <a:lnTo>
                    <a:pt x="2992123" y="0"/>
                  </a:lnTo>
                  <a:lnTo>
                    <a:pt x="2975391" y="34734"/>
                  </a:lnTo>
                  <a:cubicBezTo>
                    <a:pt x="2896672" y="220847"/>
                    <a:pt x="2853142" y="425466"/>
                    <a:pt x="2853142" y="640253"/>
                  </a:cubicBezTo>
                  <a:cubicBezTo>
                    <a:pt x="2853142" y="693950"/>
                    <a:pt x="2855863" y="747011"/>
                    <a:pt x="2861174" y="799307"/>
                  </a:cubicBezTo>
                  <a:lnTo>
                    <a:pt x="2870542" y="860687"/>
                  </a:lnTo>
                  <a:lnTo>
                    <a:pt x="2849298" y="859746"/>
                  </a:lnTo>
                  <a:cubicBezTo>
                    <a:pt x="2785069" y="857540"/>
                    <a:pt x="2699546" y="856201"/>
                    <a:pt x="2617108" y="855875"/>
                  </a:cubicBezTo>
                  <a:cubicBezTo>
                    <a:pt x="2580470" y="855730"/>
                    <a:pt x="2544440" y="855786"/>
                    <a:pt x="2511161" y="856055"/>
                  </a:cubicBezTo>
                  <a:cubicBezTo>
                    <a:pt x="2466789" y="856415"/>
                    <a:pt x="2427307" y="857152"/>
                    <a:pt x="2397787" y="858300"/>
                  </a:cubicBezTo>
                  <a:cubicBezTo>
                    <a:pt x="2279708" y="862892"/>
                    <a:pt x="2261098" y="953733"/>
                    <a:pt x="2267900" y="1007867"/>
                  </a:cubicBezTo>
                  <a:cubicBezTo>
                    <a:pt x="2330617" y="1506995"/>
                    <a:pt x="2441738" y="2400541"/>
                    <a:pt x="2452890" y="2491724"/>
                  </a:cubicBezTo>
                  <a:cubicBezTo>
                    <a:pt x="2464042" y="2582907"/>
                    <a:pt x="2468634" y="2577660"/>
                    <a:pt x="2523737" y="2594059"/>
                  </a:cubicBezTo>
                  <a:lnTo>
                    <a:pt x="2783511" y="2590123"/>
                  </a:lnTo>
                  <a:cubicBezTo>
                    <a:pt x="2840561" y="2589259"/>
                    <a:pt x="2834023" y="2573068"/>
                    <a:pt x="2846486" y="2479916"/>
                  </a:cubicBezTo>
                  <a:cubicBezTo>
                    <a:pt x="2855055" y="2415875"/>
                    <a:pt x="2930735" y="1783074"/>
                    <a:pt x="2980514" y="1369603"/>
                  </a:cubicBezTo>
                  <a:lnTo>
                    <a:pt x="2991426" y="1279059"/>
                  </a:lnTo>
                  <a:lnTo>
                    <a:pt x="3040898" y="1381756"/>
                  </a:lnTo>
                  <a:cubicBezTo>
                    <a:pt x="3112742" y="1514009"/>
                    <a:pt x="3203207" y="1634678"/>
                    <a:pt x="3308774" y="1740245"/>
                  </a:cubicBezTo>
                  <a:lnTo>
                    <a:pt x="3336412" y="1765365"/>
                  </a:lnTo>
                  <a:lnTo>
                    <a:pt x="3296438" y="1973342"/>
                  </a:lnTo>
                  <a:cubicBezTo>
                    <a:pt x="3256989" y="2178844"/>
                    <a:pt x="3222071" y="2361396"/>
                    <a:pt x="3203877" y="2456304"/>
                  </a:cubicBezTo>
                  <a:cubicBezTo>
                    <a:pt x="3180486" y="2578319"/>
                    <a:pt x="3192398" y="2580546"/>
                    <a:pt x="3258102" y="2583239"/>
                  </a:cubicBezTo>
                  <a:cubicBezTo>
                    <a:pt x="3342096" y="2586683"/>
                    <a:pt x="3424497" y="2588652"/>
                    <a:pt x="3573880" y="2583239"/>
                  </a:cubicBezTo>
                  <a:cubicBezTo>
                    <a:pt x="3723264" y="2577827"/>
                    <a:pt x="3789714" y="2469589"/>
                    <a:pt x="3848192" y="2196531"/>
                  </a:cubicBezTo>
                  <a:cubicBezTo>
                    <a:pt x="3851930" y="2179075"/>
                    <a:pt x="3855996" y="2159800"/>
                    <a:pt x="3860345" y="2138945"/>
                  </a:cubicBezTo>
                  <a:lnTo>
                    <a:pt x="3868876" y="2097649"/>
                  </a:lnTo>
                  <a:lnTo>
                    <a:pt x="3946171" y="2125939"/>
                  </a:lnTo>
                  <a:cubicBezTo>
                    <a:pt x="4092305" y="2171392"/>
                    <a:pt x="4247676" y="2195877"/>
                    <a:pt x="4408766" y="2195877"/>
                  </a:cubicBezTo>
                  <a:lnTo>
                    <a:pt x="4433135" y="2194647"/>
                  </a:lnTo>
                  <a:lnTo>
                    <a:pt x="4229977" y="2999465"/>
                  </a:lnTo>
                  <a:cubicBezTo>
                    <a:pt x="4192585" y="3135255"/>
                    <a:pt x="4084504" y="3248248"/>
                    <a:pt x="3976107" y="3247430"/>
                  </a:cubicBezTo>
                  <a:cubicBezTo>
                    <a:pt x="3103632" y="3240841"/>
                    <a:pt x="1474260" y="3253335"/>
                    <a:pt x="1337046" y="3247430"/>
                  </a:cubicBezTo>
                  <a:cubicBezTo>
                    <a:pt x="1199831" y="3241526"/>
                    <a:pt x="1075123" y="3182143"/>
                    <a:pt x="1035944" y="3023080"/>
                  </a:cubicBezTo>
                  <a:cubicBezTo>
                    <a:pt x="943259" y="2646780"/>
                    <a:pt x="638350" y="1461446"/>
                    <a:pt x="507540" y="904676"/>
                  </a:cubicBezTo>
                  <a:lnTo>
                    <a:pt x="501007" y="876408"/>
                  </a:lnTo>
                  <a:lnTo>
                    <a:pt x="146071" y="876408"/>
                  </a:lnTo>
                  <a:cubicBezTo>
                    <a:pt x="65398" y="876408"/>
                    <a:pt x="0" y="811010"/>
                    <a:pt x="0" y="730337"/>
                  </a:cubicBezTo>
                  <a:lnTo>
                    <a:pt x="0" y="146071"/>
                  </a:lnTo>
                  <a:cubicBezTo>
                    <a:pt x="0" y="65398"/>
                    <a:pt x="65398" y="0"/>
                    <a:pt x="146071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 rot="18000000">
              <a:off x="7035165" y="4412837"/>
              <a:ext cx="403955" cy="124778"/>
            </a:xfrm>
            <a:prstGeom prst="roundRect">
              <a:avLst>
                <a:gd name="adj" fmla="val 50000"/>
              </a:avLst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 rot="3600000" flipH="1">
              <a:off x="7446073" y="4324921"/>
              <a:ext cx="200978" cy="124778"/>
            </a:xfrm>
            <a:custGeom>
              <a:rect l="l" t="t" r="r" b="b"/>
              <a:pathLst>
                <a:path w="1070472" h="664814">
                  <a:moveTo>
                    <a:pt x="1013702" y="146555"/>
                  </a:moveTo>
                  <a:cubicBezTo>
                    <a:pt x="953966" y="58134"/>
                    <a:pt x="852804" y="0"/>
                    <a:pt x="738065" y="0"/>
                  </a:cubicBezTo>
                  <a:lnTo>
                    <a:pt x="0" y="0"/>
                  </a:lnTo>
                  <a:lnTo>
                    <a:pt x="4980" y="17857"/>
                  </a:lnTo>
                  <a:cubicBezTo>
                    <a:pt x="49918" y="216899"/>
                    <a:pt x="54365" y="420356"/>
                    <a:pt x="21373" y="616834"/>
                  </a:cubicBezTo>
                  <a:lnTo>
                    <a:pt x="10941" y="664814"/>
                  </a:lnTo>
                  <a:lnTo>
                    <a:pt x="738065" y="664814"/>
                  </a:lnTo>
                  <a:cubicBezTo>
                    <a:pt x="921648" y="664814"/>
                    <a:pt x="1070472" y="515990"/>
                    <a:pt x="1070472" y="332407"/>
                  </a:cubicBezTo>
                  <a:cubicBezTo>
                    <a:pt x="1070472" y="263563"/>
                    <a:pt x="1049544" y="199608"/>
                    <a:pt x="1013702" y="146555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7499509" y="4488180"/>
              <a:ext cx="469678" cy="469678"/>
            </a:xfrm>
            <a:custGeom>
              <a:rect l="l" t="t" r="r" b="b"/>
              <a:pathLst>
                <a:path w="2501616" h="2501616">
                  <a:moveTo>
                    <a:pt x="1250808" y="432015"/>
                  </a:moveTo>
                  <a:cubicBezTo>
                    <a:pt x="1142318" y="432015"/>
                    <a:pt x="1054370" y="519963"/>
                    <a:pt x="1054370" y="628453"/>
                  </a:cubicBezTo>
                  <a:lnTo>
                    <a:pt x="1054370" y="1086456"/>
                  </a:lnTo>
                  <a:lnTo>
                    <a:pt x="628453" y="1086456"/>
                  </a:lnTo>
                  <a:cubicBezTo>
                    <a:pt x="519963" y="1086456"/>
                    <a:pt x="432015" y="1174404"/>
                    <a:pt x="432015" y="1282894"/>
                  </a:cubicBezTo>
                  <a:cubicBezTo>
                    <a:pt x="432015" y="1391384"/>
                    <a:pt x="519963" y="1479332"/>
                    <a:pt x="628453" y="1479332"/>
                  </a:cubicBezTo>
                  <a:lnTo>
                    <a:pt x="1054370" y="1479332"/>
                  </a:lnTo>
                  <a:lnTo>
                    <a:pt x="1054370" y="1873163"/>
                  </a:lnTo>
                  <a:cubicBezTo>
                    <a:pt x="1054370" y="1981653"/>
                    <a:pt x="1142318" y="2069601"/>
                    <a:pt x="1250808" y="2069601"/>
                  </a:cubicBezTo>
                  <a:cubicBezTo>
                    <a:pt x="1359298" y="2069601"/>
                    <a:pt x="1447246" y="1981653"/>
                    <a:pt x="1447246" y="1873163"/>
                  </a:cubicBezTo>
                  <a:lnTo>
                    <a:pt x="1447246" y="1479332"/>
                  </a:lnTo>
                  <a:lnTo>
                    <a:pt x="1873163" y="1479332"/>
                  </a:lnTo>
                  <a:cubicBezTo>
                    <a:pt x="1981653" y="1479332"/>
                    <a:pt x="2069601" y="1391384"/>
                    <a:pt x="2069601" y="1282894"/>
                  </a:cubicBezTo>
                  <a:cubicBezTo>
                    <a:pt x="2069601" y="1174404"/>
                    <a:pt x="1981653" y="1086456"/>
                    <a:pt x="1873163" y="1086456"/>
                  </a:cubicBezTo>
                  <a:lnTo>
                    <a:pt x="1447246" y="1086456"/>
                  </a:lnTo>
                  <a:lnTo>
                    <a:pt x="1447246" y="628453"/>
                  </a:lnTo>
                  <a:cubicBezTo>
                    <a:pt x="1447246" y="519963"/>
                    <a:pt x="1359298" y="432015"/>
                    <a:pt x="1250808" y="432015"/>
                  </a:cubicBezTo>
                  <a:close/>
                  <a:moveTo>
                    <a:pt x="1250808" y="0"/>
                  </a:moveTo>
                  <a:cubicBezTo>
                    <a:pt x="1941610" y="0"/>
                    <a:pt x="2501616" y="560006"/>
                    <a:pt x="2501616" y="1250808"/>
                  </a:cubicBezTo>
                  <a:cubicBezTo>
                    <a:pt x="2501616" y="1941610"/>
                    <a:pt x="1941610" y="2501616"/>
                    <a:pt x="1250808" y="2501616"/>
                  </a:cubicBezTo>
                  <a:cubicBezTo>
                    <a:pt x="560006" y="2501616"/>
                    <a:pt x="0" y="1941610"/>
                    <a:pt x="0" y="1250808"/>
                  </a:cubicBezTo>
                  <a:cubicBezTo>
                    <a:pt x="0" y="560006"/>
                    <a:pt x="560006" y="0"/>
                    <a:pt x="1250808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AutoShape 21"/>
          <p:cNvSpPr/>
          <p:nvPr/>
        </p:nvSpPr>
        <p:spPr>
          <a:xfrm>
            <a:off x="6221730" y="5263039"/>
            <a:ext cx="2432304" cy="88668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患者就诊率稳定，平均每位患者就诊次数为XX次，患者满意度达XX%。</a:t>
            </a:r>
            <a:endParaRPr lang="en-US" sz="1100"/>
          </a:p>
        </p:txBody>
      </p:sp>
      <p:sp>
        <p:nvSpPr>
          <p:cNvPr id="22" name="TextBox 22"/>
          <p:cNvSpPr txBox="1"/>
          <p:nvPr/>
        </p:nvSpPr>
        <p:spPr>
          <a:xfrm>
            <a:off x="791051" y="5326124"/>
            <a:ext cx="2554605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患者数量</a:t>
            </a:r>
          </a:p>
        </p:txBody>
      </p:sp>
      <p:cxnSp>
        <p:nvCxnSpPr>
          <p:cNvPr id="23" name="Connector 23"/>
          <p:cNvCxnSpPr/>
          <p:nvPr/>
        </p:nvCxnSpPr>
        <p:spPr>
          <a:xfrm>
            <a:off x="1194244" y="5191125"/>
            <a:ext cx="1754505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dash"/>
            <a:headEnd type="none"/>
            <a:tailEnd type="triangle"/>
          </a:ln>
        </p:spPr>
      </p:cxnSp>
      <p:sp>
        <p:nvSpPr>
          <p:cNvPr id="24" name="TextBox 24"/>
          <p:cNvSpPr txBox="1"/>
          <p:nvPr/>
        </p:nvSpPr>
        <p:spPr>
          <a:xfrm>
            <a:off x="8842439" y="2682135"/>
            <a:ext cx="2554605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就诊情况</a:t>
            </a:r>
          </a:p>
        </p:txBody>
      </p:sp>
      <p:cxnSp>
        <p:nvCxnSpPr>
          <p:cNvPr id="25" name="Connector 25"/>
          <p:cNvCxnSpPr/>
          <p:nvPr/>
        </p:nvCxnSpPr>
        <p:spPr>
          <a:xfrm>
            <a:off x="9245632" y="2547137"/>
            <a:ext cx="1754505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dash"/>
            <a:headEnd type="none"/>
            <a:tailEnd type="triangle"/>
          </a:ln>
        </p:spPr>
      </p:cxn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患者数量和就诊情况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854583" y="1877473"/>
            <a:ext cx="563213" cy="1253299"/>
            <a:chOff x="854583" y="1877473"/>
            <a:chExt cx="563213" cy="1253299"/>
          </a:xfrm>
        </p:grpSpPr>
        <p:sp>
          <p:nvSpPr>
            <p:cNvPr id="3" name="AutoShape 3"/>
            <p:cNvSpPr/>
            <p:nvPr/>
          </p:nvSpPr>
          <p:spPr>
            <a:xfrm>
              <a:off x="962406" y="1984343"/>
              <a:ext cx="347186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457219">
              <a:off x="854583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 rot="21142780" flipH="1">
              <a:off x="1319403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 rot="21437230" flipH="1">
              <a:off x="1168241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 rot="162769">
              <a:off x="943356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874776" y="1448943"/>
            <a:ext cx="514445" cy="580739"/>
            <a:chOff x="874776" y="1448943"/>
            <a:chExt cx="514445" cy="580739"/>
          </a:xfrm>
        </p:grpSpPr>
        <p:sp>
          <p:nvSpPr>
            <p:cNvPr id="9" name="Freeform 9"/>
            <p:cNvSpPr/>
            <p:nvPr/>
          </p:nvSpPr>
          <p:spPr>
            <a:xfrm>
              <a:off x="1014698" y="1448943"/>
              <a:ext cx="234601" cy="304991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874776" y="1732788"/>
              <a:ext cx="514445" cy="296894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1102900" y="1782128"/>
              <a:ext cx="59817" cy="44482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6843332" y="1448848"/>
            <a:ext cx="536161" cy="977455"/>
            <a:chOff x="6843332" y="1448848"/>
            <a:chExt cx="536161" cy="977455"/>
          </a:xfrm>
        </p:grpSpPr>
        <p:sp>
          <p:nvSpPr>
            <p:cNvPr id="13" name="AutoShape 13"/>
            <p:cNvSpPr/>
            <p:nvPr/>
          </p:nvSpPr>
          <p:spPr>
            <a:xfrm>
              <a:off x="6942487" y="1984343"/>
              <a:ext cx="336137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 rot="457219">
              <a:off x="6843332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 rot="21142780" flipH="1">
              <a:off x="7281100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6867811" y="1448848"/>
              <a:ext cx="494824" cy="580834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6922580" y="2267521"/>
            <a:ext cx="372522" cy="866394"/>
            <a:chOff x="6922580" y="2267521"/>
            <a:chExt cx="372522" cy="866394"/>
          </a:xfrm>
        </p:grpSpPr>
        <p:sp>
          <p:nvSpPr>
            <p:cNvPr id="18" name="AutoShape 18"/>
            <p:cNvSpPr/>
            <p:nvPr/>
          </p:nvSpPr>
          <p:spPr>
            <a:xfrm rot="21437230" flipH="1">
              <a:off x="7138416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 rot="162769">
              <a:off x="6922580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1664446" y="1696307"/>
            <a:ext cx="1897380" cy="1288637"/>
            <a:chOff x="1664446" y="1696307"/>
            <a:chExt cx="1897380" cy="1288637"/>
          </a:xfrm>
        </p:grpSpPr>
        <p:sp>
          <p:nvSpPr>
            <p:cNvPr id="21" name="TextBox 21"/>
            <p:cNvSpPr txBox="1"/>
            <p:nvPr/>
          </p:nvSpPr>
          <p:spPr>
            <a:xfrm>
              <a:off x="1664446" y="1696307"/>
              <a:ext cx="1897380" cy="75819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  <p:sp>
          <p:nvSpPr>
            <p:cNvPr id="22" name="TextBox 22"/>
            <p:cNvSpPr txBox="1"/>
            <p:nvPr/>
          </p:nvSpPr>
          <p:spPr>
            <a:xfrm>
              <a:off x="1664446" y="2655379"/>
              <a:ext cx="1897380" cy="329565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人员配置</a:t>
              </a:r>
            </a:p>
          </p:txBody>
        </p:sp>
      </p:grpSp>
      <p:grpSp>
        <p:nvGrpSpPr>
          <p:cNvPr id="23" name="Group 23"/>
          <p:cNvGrpSpPr/>
          <p:nvPr/>
        </p:nvGrpSpPr>
        <p:grpSpPr>
          <a:xfrm>
            <a:off x="7583853" y="1696307"/>
            <a:ext cx="1897380" cy="1288637"/>
            <a:chOff x="7583853" y="1696307"/>
            <a:chExt cx="1897380" cy="1288637"/>
          </a:xfrm>
        </p:grpSpPr>
        <p:sp>
          <p:nvSpPr>
            <p:cNvPr id="24" name="TextBox 24"/>
            <p:cNvSpPr txBox="1"/>
            <p:nvPr/>
          </p:nvSpPr>
          <p:spPr>
            <a:xfrm>
              <a:off x="7583853" y="1696307"/>
              <a:ext cx="1897380" cy="75819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  <p:sp>
          <p:nvSpPr>
            <p:cNvPr id="25" name="TextBox 25"/>
            <p:cNvSpPr txBox="1"/>
            <p:nvPr/>
          </p:nvSpPr>
          <p:spPr>
            <a:xfrm>
              <a:off x="7583853" y="2655379"/>
              <a:ext cx="1897380" cy="329565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人员变动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854583" y="3639788"/>
            <a:ext cx="248317" cy="552641"/>
            <a:chOff x="854583" y="3639788"/>
            <a:chExt cx="248317" cy="552641"/>
          </a:xfrm>
        </p:grpSpPr>
        <p:sp>
          <p:nvSpPr>
            <p:cNvPr id="27" name="AutoShape 27"/>
            <p:cNvSpPr/>
            <p:nvPr/>
          </p:nvSpPr>
          <p:spPr>
            <a:xfrm>
              <a:off x="9021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 rot="457219">
              <a:off x="854583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 rot="21142780" flipH="1">
              <a:off x="1059561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 rot="21437230" flipH="1">
              <a:off x="99288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 rot="162769">
              <a:off x="89373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" name="Group 32"/>
          <p:cNvGrpSpPr/>
          <p:nvPr/>
        </p:nvGrpSpPr>
        <p:grpSpPr>
          <a:xfrm>
            <a:off x="863537" y="3450812"/>
            <a:ext cx="226885" cy="256032"/>
            <a:chOff x="863537" y="3450812"/>
            <a:chExt cx="226885" cy="256032"/>
          </a:xfrm>
        </p:grpSpPr>
        <p:sp>
          <p:nvSpPr>
            <p:cNvPr id="33" name="Freeform 33"/>
            <p:cNvSpPr/>
            <p:nvPr/>
          </p:nvSpPr>
          <p:spPr>
            <a:xfrm>
              <a:off x="925163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86353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96412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" name="Group 36"/>
          <p:cNvGrpSpPr/>
          <p:nvPr/>
        </p:nvGrpSpPr>
        <p:grpSpPr>
          <a:xfrm>
            <a:off x="1316450" y="3639788"/>
            <a:ext cx="248317" cy="552641"/>
            <a:chOff x="1316450" y="3639788"/>
            <a:chExt cx="248317" cy="552641"/>
          </a:xfrm>
        </p:grpSpPr>
        <p:sp>
          <p:nvSpPr>
            <p:cNvPr id="37" name="AutoShape 37"/>
            <p:cNvSpPr/>
            <p:nvPr/>
          </p:nvSpPr>
          <p:spPr>
            <a:xfrm>
              <a:off x="1363980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 rot="457219">
              <a:off x="1316450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 rot="21142780" flipH="1">
              <a:off x="1521428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 rot="21437230" flipH="1">
              <a:off x="145475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 rot="162769">
              <a:off x="135559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2" name="Group 42"/>
          <p:cNvGrpSpPr/>
          <p:nvPr/>
        </p:nvGrpSpPr>
        <p:grpSpPr>
          <a:xfrm>
            <a:off x="1325404" y="3450812"/>
            <a:ext cx="226885" cy="256032"/>
            <a:chOff x="1325404" y="3450812"/>
            <a:chExt cx="226885" cy="256032"/>
          </a:xfrm>
        </p:grpSpPr>
        <p:sp>
          <p:nvSpPr>
            <p:cNvPr id="43" name="Freeform 43"/>
            <p:cNvSpPr/>
            <p:nvPr/>
          </p:nvSpPr>
          <p:spPr>
            <a:xfrm>
              <a:off x="1387030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132540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1425988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6" name="Group 46"/>
          <p:cNvGrpSpPr/>
          <p:nvPr/>
        </p:nvGrpSpPr>
        <p:grpSpPr>
          <a:xfrm>
            <a:off x="1778317" y="3639788"/>
            <a:ext cx="248318" cy="552641"/>
            <a:chOff x="1778317" y="3639788"/>
            <a:chExt cx="248318" cy="552641"/>
          </a:xfrm>
        </p:grpSpPr>
        <p:sp>
          <p:nvSpPr>
            <p:cNvPr id="47" name="AutoShape 47"/>
            <p:cNvSpPr/>
            <p:nvPr/>
          </p:nvSpPr>
          <p:spPr>
            <a:xfrm>
              <a:off x="1825847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 rot="457219">
              <a:off x="177831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 rot="21142780" flipH="1">
              <a:off x="198329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 rot="21437230" flipH="1">
              <a:off x="191662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 rot="162769">
              <a:off x="181746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2" name="Group 52"/>
          <p:cNvGrpSpPr/>
          <p:nvPr/>
        </p:nvGrpSpPr>
        <p:grpSpPr>
          <a:xfrm>
            <a:off x="1787271" y="3450812"/>
            <a:ext cx="226885" cy="256032"/>
            <a:chOff x="1787271" y="3450812"/>
            <a:chExt cx="226885" cy="256032"/>
          </a:xfrm>
        </p:grpSpPr>
        <p:sp>
          <p:nvSpPr>
            <p:cNvPr id="53" name="Freeform 53"/>
            <p:cNvSpPr/>
            <p:nvPr/>
          </p:nvSpPr>
          <p:spPr>
            <a:xfrm>
              <a:off x="184889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1787271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1887855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6" name="Group 56"/>
          <p:cNvGrpSpPr/>
          <p:nvPr/>
        </p:nvGrpSpPr>
        <p:grpSpPr>
          <a:xfrm>
            <a:off x="2240185" y="3639788"/>
            <a:ext cx="248317" cy="552641"/>
            <a:chOff x="2240185" y="3639788"/>
            <a:chExt cx="248317" cy="552641"/>
          </a:xfrm>
        </p:grpSpPr>
        <p:sp>
          <p:nvSpPr>
            <p:cNvPr id="57" name="AutoShape 57"/>
            <p:cNvSpPr/>
            <p:nvPr/>
          </p:nvSpPr>
          <p:spPr>
            <a:xfrm>
              <a:off x="228771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 rot="457219">
              <a:off x="2240185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 rot="21142780" flipH="1">
              <a:off x="2445163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 rot="21437230" flipH="1">
              <a:off x="237848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 rot="162769">
              <a:off x="227933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2" name="Group 62"/>
          <p:cNvGrpSpPr/>
          <p:nvPr/>
        </p:nvGrpSpPr>
        <p:grpSpPr>
          <a:xfrm>
            <a:off x="2249138" y="3450812"/>
            <a:ext cx="226885" cy="256032"/>
            <a:chOff x="2249138" y="3450812"/>
            <a:chExt cx="226885" cy="256032"/>
          </a:xfrm>
        </p:grpSpPr>
        <p:sp>
          <p:nvSpPr>
            <p:cNvPr id="63" name="Freeform 63"/>
            <p:cNvSpPr/>
            <p:nvPr/>
          </p:nvSpPr>
          <p:spPr>
            <a:xfrm>
              <a:off x="231076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Freeform 64"/>
            <p:cNvSpPr/>
            <p:nvPr/>
          </p:nvSpPr>
          <p:spPr>
            <a:xfrm>
              <a:off x="2249138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Freeform 65"/>
            <p:cNvSpPr/>
            <p:nvPr/>
          </p:nvSpPr>
          <p:spPr>
            <a:xfrm>
              <a:off x="2349722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6" name="Group 66"/>
          <p:cNvGrpSpPr/>
          <p:nvPr/>
        </p:nvGrpSpPr>
        <p:grpSpPr>
          <a:xfrm>
            <a:off x="2702052" y="3639788"/>
            <a:ext cx="248317" cy="552641"/>
            <a:chOff x="2702052" y="3639788"/>
            <a:chExt cx="248317" cy="552641"/>
          </a:xfrm>
        </p:grpSpPr>
        <p:sp>
          <p:nvSpPr>
            <p:cNvPr id="67" name="AutoShape 67"/>
            <p:cNvSpPr/>
            <p:nvPr/>
          </p:nvSpPr>
          <p:spPr>
            <a:xfrm>
              <a:off x="2749582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 rot="457219">
              <a:off x="2702052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 rot="21142780" flipH="1">
              <a:off x="2907030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 rot="21437230" flipH="1">
              <a:off x="284035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 rot="162769">
              <a:off x="2741200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2" name="Group 72"/>
          <p:cNvGrpSpPr/>
          <p:nvPr/>
        </p:nvGrpSpPr>
        <p:grpSpPr>
          <a:xfrm>
            <a:off x="2711005" y="3450812"/>
            <a:ext cx="226885" cy="256032"/>
            <a:chOff x="2711005" y="3450812"/>
            <a:chExt cx="226885" cy="256032"/>
          </a:xfrm>
        </p:grpSpPr>
        <p:sp>
          <p:nvSpPr>
            <p:cNvPr id="73" name="Freeform 73"/>
            <p:cNvSpPr/>
            <p:nvPr/>
          </p:nvSpPr>
          <p:spPr>
            <a:xfrm>
              <a:off x="277272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Freeform 74"/>
            <p:cNvSpPr/>
            <p:nvPr/>
          </p:nvSpPr>
          <p:spPr>
            <a:xfrm>
              <a:off x="2711005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5" name="Freeform 75"/>
            <p:cNvSpPr/>
            <p:nvPr/>
          </p:nvSpPr>
          <p:spPr>
            <a:xfrm>
              <a:off x="281158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6" name="Group 76"/>
          <p:cNvGrpSpPr/>
          <p:nvPr/>
        </p:nvGrpSpPr>
        <p:grpSpPr>
          <a:xfrm>
            <a:off x="3163919" y="3639788"/>
            <a:ext cx="248317" cy="552641"/>
            <a:chOff x="3163919" y="3639788"/>
            <a:chExt cx="248317" cy="552641"/>
          </a:xfrm>
        </p:grpSpPr>
        <p:sp>
          <p:nvSpPr>
            <p:cNvPr id="77" name="AutoShape 77"/>
            <p:cNvSpPr/>
            <p:nvPr/>
          </p:nvSpPr>
          <p:spPr>
            <a:xfrm>
              <a:off x="3211449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 rot="457219">
              <a:off x="3163919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 rot="21142780" flipH="1">
              <a:off x="3368897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 rot="21437230" flipH="1">
              <a:off x="330222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AutoShape 81"/>
            <p:cNvSpPr/>
            <p:nvPr/>
          </p:nvSpPr>
          <p:spPr>
            <a:xfrm rot="162769">
              <a:off x="320306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2" name="Group 82"/>
          <p:cNvGrpSpPr/>
          <p:nvPr/>
        </p:nvGrpSpPr>
        <p:grpSpPr>
          <a:xfrm>
            <a:off x="3172873" y="3450812"/>
            <a:ext cx="226885" cy="256032"/>
            <a:chOff x="3172873" y="3450812"/>
            <a:chExt cx="226885" cy="256032"/>
          </a:xfrm>
        </p:grpSpPr>
        <p:sp>
          <p:nvSpPr>
            <p:cNvPr id="83" name="Freeform 83"/>
            <p:cNvSpPr/>
            <p:nvPr/>
          </p:nvSpPr>
          <p:spPr>
            <a:xfrm>
              <a:off x="323459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Freeform 84"/>
            <p:cNvSpPr/>
            <p:nvPr/>
          </p:nvSpPr>
          <p:spPr>
            <a:xfrm>
              <a:off x="3172873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Freeform 85"/>
            <p:cNvSpPr/>
            <p:nvPr/>
          </p:nvSpPr>
          <p:spPr>
            <a:xfrm>
              <a:off x="3273457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6" name="Group 86"/>
          <p:cNvGrpSpPr/>
          <p:nvPr/>
        </p:nvGrpSpPr>
        <p:grpSpPr>
          <a:xfrm>
            <a:off x="3625787" y="3639788"/>
            <a:ext cx="248316" cy="552641"/>
            <a:chOff x="3625787" y="3639788"/>
            <a:chExt cx="248316" cy="552641"/>
          </a:xfrm>
        </p:grpSpPr>
        <p:sp>
          <p:nvSpPr>
            <p:cNvPr id="87" name="AutoShape 87"/>
            <p:cNvSpPr/>
            <p:nvPr/>
          </p:nvSpPr>
          <p:spPr>
            <a:xfrm>
              <a:off x="3673316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 rot="457219">
              <a:off x="362578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 rot="21142780" flipH="1">
              <a:off x="3830764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 rot="21437230" flipH="1">
              <a:off x="376408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 rot="162769">
              <a:off x="366493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2" name="Group 92"/>
          <p:cNvGrpSpPr/>
          <p:nvPr/>
        </p:nvGrpSpPr>
        <p:grpSpPr>
          <a:xfrm>
            <a:off x="3634740" y="3450812"/>
            <a:ext cx="226885" cy="256032"/>
            <a:chOff x="3634740" y="3450812"/>
            <a:chExt cx="226885" cy="256032"/>
          </a:xfrm>
        </p:grpSpPr>
        <p:sp>
          <p:nvSpPr>
            <p:cNvPr id="93" name="Freeform 93"/>
            <p:cNvSpPr/>
            <p:nvPr/>
          </p:nvSpPr>
          <p:spPr>
            <a:xfrm>
              <a:off x="3696462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Freeform 94"/>
            <p:cNvSpPr/>
            <p:nvPr/>
          </p:nvSpPr>
          <p:spPr>
            <a:xfrm>
              <a:off x="3634740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Freeform 95"/>
            <p:cNvSpPr/>
            <p:nvPr/>
          </p:nvSpPr>
          <p:spPr>
            <a:xfrm>
              <a:off x="3735324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6" name="Group 96"/>
          <p:cNvGrpSpPr/>
          <p:nvPr/>
        </p:nvGrpSpPr>
        <p:grpSpPr>
          <a:xfrm>
            <a:off x="4087654" y="3639788"/>
            <a:ext cx="248317" cy="552641"/>
            <a:chOff x="4087654" y="3639788"/>
            <a:chExt cx="248317" cy="552641"/>
          </a:xfrm>
        </p:grpSpPr>
        <p:sp>
          <p:nvSpPr>
            <p:cNvPr id="97" name="AutoShape 97"/>
            <p:cNvSpPr/>
            <p:nvPr/>
          </p:nvSpPr>
          <p:spPr>
            <a:xfrm>
              <a:off x="413518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AutoShape 98"/>
            <p:cNvSpPr/>
            <p:nvPr/>
          </p:nvSpPr>
          <p:spPr>
            <a:xfrm rot="457219">
              <a:off x="4087654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AutoShape 99"/>
            <p:cNvSpPr/>
            <p:nvPr/>
          </p:nvSpPr>
          <p:spPr>
            <a:xfrm rot="21142780" flipH="1">
              <a:off x="4292632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AutoShape 100"/>
            <p:cNvSpPr/>
            <p:nvPr/>
          </p:nvSpPr>
          <p:spPr>
            <a:xfrm rot="21437230" flipH="1">
              <a:off x="422595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AutoShape 101"/>
            <p:cNvSpPr/>
            <p:nvPr/>
          </p:nvSpPr>
          <p:spPr>
            <a:xfrm rot="162769">
              <a:off x="412680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2" name="Group 102"/>
          <p:cNvGrpSpPr/>
          <p:nvPr/>
        </p:nvGrpSpPr>
        <p:grpSpPr>
          <a:xfrm>
            <a:off x="4096607" y="3450812"/>
            <a:ext cx="226885" cy="256032"/>
            <a:chOff x="4096607" y="3450812"/>
            <a:chExt cx="226885" cy="256032"/>
          </a:xfrm>
        </p:grpSpPr>
        <p:sp>
          <p:nvSpPr>
            <p:cNvPr id="103" name="Freeform 103"/>
            <p:cNvSpPr/>
            <p:nvPr/>
          </p:nvSpPr>
          <p:spPr>
            <a:xfrm>
              <a:off x="4158329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4" name="Freeform 104"/>
            <p:cNvSpPr/>
            <p:nvPr/>
          </p:nvSpPr>
          <p:spPr>
            <a:xfrm>
              <a:off x="409660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5" name="Freeform 105"/>
            <p:cNvSpPr/>
            <p:nvPr/>
          </p:nvSpPr>
          <p:spPr>
            <a:xfrm>
              <a:off x="419719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6" name="Group 106"/>
          <p:cNvGrpSpPr/>
          <p:nvPr/>
        </p:nvGrpSpPr>
        <p:grpSpPr>
          <a:xfrm>
            <a:off x="4549521" y="3639788"/>
            <a:ext cx="248317" cy="552641"/>
            <a:chOff x="4549521" y="3639788"/>
            <a:chExt cx="248317" cy="552641"/>
          </a:xfrm>
        </p:grpSpPr>
        <p:sp>
          <p:nvSpPr>
            <p:cNvPr id="107" name="AutoShape 107"/>
            <p:cNvSpPr/>
            <p:nvPr/>
          </p:nvSpPr>
          <p:spPr>
            <a:xfrm>
              <a:off x="4597051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8" name="AutoShape 108"/>
            <p:cNvSpPr/>
            <p:nvPr/>
          </p:nvSpPr>
          <p:spPr>
            <a:xfrm rot="457219">
              <a:off x="4549521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9" name="AutoShape 109"/>
            <p:cNvSpPr/>
            <p:nvPr/>
          </p:nvSpPr>
          <p:spPr>
            <a:xfrm rot="21142780" flipH="1">
              <a:off x="4754499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0" name="AutoShape 110"/>
            <p:cNvSpPr/>
            <p:nvPr/>
          </p:nvSpPr>
          <p:spPr>
            <a:xfrm rot="21437230" flipH="1">
              <a:off x="468782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1" name="AutoShape 111"/>
            <p:cNvSpPr/>
            <p:nvPr/>
          </p:nvSpPr>
          <p:spPr>
            <a:xfrm rot="162769">
              <a:off x="458866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2" name="Group 112"/>
          <p:cNvGrpSpPr/>
          <p:nvPr/>
        </p:nvGrpSpPr>
        <p:grpSpPr>
          <a:xfrm>
            <a:off x="4558474" y="3450812"/>
            <a:ext cx="226885" cy="256032"/>
            <a:chOff x="4558474" y="3450812"/>
            <a:chExt cx="226885" cy="256032"/>
          </a:xfrm>
        </p:grpSpPr>
        <p:sp>
          <p:nvSpPr>
            <p:cNvPr id="113" name="Freeform 113"/>
            <p:cNvSpPr/>
            <p:nvPr/>
          </p:nvSpPr>
          <p:spPr>
            <a:xfrm>
              <a:off x="4620196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4" name="Freeform 114"/>
            <p:cNvSpPr/>
            <p:nvPr/>
          </p:nvSpPr>
          <p:spPr>
            <a:xfrm>
              <a:off x="455847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5" name="Freeform 115"/>
            <p:cNvSpPr/>
            <p:nvPr/>
          </p:nvSpPr>
          <p:spPr>
            <a:xfrm>
              <a:off x="465905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6" name="Group 116"/>
          <p:cNvGrpSpPr/>
          <p:nvPr/>
        </p:nvGrpSpPr>
        <p:grpSpPr>
          <a:xfrm>
            <a:off x="5011388" y="3639788"/>
            <a:ext cx="248317" cy="552641"/>
            <a:chOff x="5011388" y="3639788"/>
            <a:chExt cx="248317" cy="552641"/>
          </a:xfrm>
        </p:grpSpPr>
        <p:sp>
          <p:nvSpPr>
            <p:cNvPr id="117" name="AutoShape 117"/>
            <p:cNvSpPr/>
            <p:nvPr/>
          </p:nvSpPr>
          <p:spPr>
            <a:xfrm>
              <a:off x="50590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8" name="AutoShape 118"/>
            <p:cNvSpPr/>
            <p:nvPr/>
          </p:nvSpPr>
          <p:spPr>
            <a:xfrm rot="457219">
              <a:off x="5011388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9" name="AutoShape 119"/>
            <p:cNvSpPr/>
            <p:nvPr/>
          </p:nvSpPr>
          <p:spPr>
            <a:xfrm rot="21142780" flipH="1">
              <a:off x="521636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0" name="AutoShape 120"/>
            <p:cNvSpPr/>
            <p:nvPr/>
          </p:nvSpPr>
          <p:spPr>
            <a:xfrm rot="21437230" flipH="1">
              <a:off x="514969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1" name="AutoShape 121"/>
            <p:cNvSpPr/>
            <p:nvPr/>
          </p:nvSpPr>
          <p:spPr>
            <a:xfrm rot="162769">
              <a:off x="505053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2" name="Group 122"/>
          <p:cNvGrpSpPr/>
          <p:nvPr/>
        </p:nvGrpSpPr>
        <p:grpSpPr>
          <a:xfrm>
            <a:off x="5020342" y="3450812"/>
            <a:ext cx="226885" cy="256032"/>
            <a:chOff x="5020342" y="3450812"/>
            <a:chExt cx="226885" cy="256032"/>
          </a:xfrm>
        </p:grpSpPr>
        <p:sp>
          <p:nvSpPr>
            <p:cNvPr id="123" name="Freeform 123"/>
            <p:cNvSpPr/>
            <p:nvPr/>
          </p:nvSpPr>
          <p:spPr>
            <a:xfrm>
              <a:off x="5082064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4" name="Freeform 124"/>
            <p:cNvSpPr/>
            <p:nvPr/>
          </p:nvSpPr>
          <p:spPr>
            <a:xfrm>
              <a:off x="5020342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5" name="Freeform 125"/>
            <p:cNvSpPr/>
            <p:nvPr/>
          </p:nvSpPr>
          <p:spPr>
            <a:xfrm>
              <a:off x="5120926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6" name="Group 126"/>
          <p:cNvGrpSpPr/>
          <p:nvPr/>
        </p:nvGrpSpPr>
        <p:grpSpPr>
          <a:xfrm>
            <a:off x="854583" y="4613529"/>
            <a:ext cx="248317" cy="552641"/>
            <a:chOff x="854583" y="4613529"/>
            <a:chExt cx="248317" cy="552641"/>
          </a:xfrm>
        </p:grpSpPr>
        <p:sp>
          <p:nvSpPr>
            <p:cNvPr id="127" name="AutoShape 127"/>
            <p:cNvSpPr/>
            <p:nvPr/>
          </p:nvSpPr>
          <p:spPr>
            <a:xfrm>
              <a:off x="9021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8" name="AutoShape 128"/>
            <p:cNvSpPr/>
            <p:nvPr/>
          </p:nvSpPr>
          <p:spPr>
            <a:xfrm rot="457219">
              <a:off x="854583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9" name="AutoShape 129"/>
            <p:cNvSpPr/>
            <p:nvPr/>
          </p:nvSpPr>
          <p:spPr>
            <a:xfrm rot="21142780" flipH="1">
              <a:off x="1059561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0" name="AutoShape 130"/>
            <p:cNvSpPr/>
            <p:nvPr/>
          </p:nvSpPr>
          <p:spPr>
            <a:xfrm rot="21437230" flipH="1">
              <a:off x="99288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1" name="AutoShape 131"/>
            <p:cNvSpPr/>
            <p:nvPr/>
          </p:nvSpPr>
          <p:spPr>
            <a:xfrm rot="162769">
              <a:off x="89373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2" name="Group 132"/>
          <p:cNvGrpSpPr/>
          <p:nvPr/>
        </p:nvGrpSpPr>
        <p:grpSpPr>
          <a:xfrm>
            <a:off x="863537" y="4424553"/>
            <a:ext cx="226885" cy="256032"/>
            <a:chOff x="863537" y="4424553"/>
            <a:chExt cx="226885" cy="256032"/>
          </a:xfrm>
        </p:grpSpPr>
        <p:sp>
          <p:nvSpPr>
            <p:cNvPr id="133" name="Freeform 133"/>
            <p:cNvSpPr/>
            <p:nvPr/>
          </p:nvSpPr>
          <p:spPr>
            <a:xfrm>
              <a:off x="925163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4" name="Freeform 134"/>
            <p:cNvSpPr/>
            <p:nvPr/>
          </p:nvSpPr>
          <p:spPr>
            <a:xfrm>
              <a:off x="86353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5" name="Freeform 135"/>
            <p:cNvSpPr/>
            <p:nvPr/>
          </p:nvSpPr>
          <p:spPr>
            <a:xfrm>
              <a:off x="96412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6" name="Group 136"/>
          <p:cNvGrpSpPr/>
          <p:nvPr/>
        </p:nvGrpSpPr>
        <p:grpSpPr>
          <a:xfrm>
            <a:off x="1316450" y="4613529"/>
            <a:ext cx="248317" cy="552641"/>
            <a:chOff x="1316450" y="4613529"/>
            <a:chExt cx="248317" cy="552641"/>
          </a:xfrm>
        </p:grpSpPr>
        <p:sp>
          <p:nvSpPr>
            <p:cNvPr id="137" name="AutoShape 137"/>
            <p:cNvSpPr/>
            <p:nvPr/>
          </p:nvSpPr>
          <p:spPr>
            <a:xfrm>
              <a:off x="1363980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8" name="AutoShape 138"/>
            <p:cNvSpPr/>
            <p:nvPr/>
          </p:nvSpPr>
          <p:spPr>
            <a:xfrm rot="457219">
              <a:off x="1316450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9" name="AutoShape 139"/>
            <p:cNvSpPr/>
            <p:nvPr/>
          </p:nvSpPr>
          <p:spPr>
            <a:xfrm rot="21142780" flipH="1">
              <a:off x="1521428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0" name="AutoShape 140"/>
            <p:cNvSpPr/>
            <p:nvPr/>
          </p:nvSpPr>
          <p:spPr>
            <a:xfrm rot="21437230" flipH="1">
              <a:off x="145475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1" name="AutoShape 141"/>
            <p:cNvSpPr/>
            <p:nvPr/>
          </p:nvSpPr>
          <p:spPr>
            <a:xfrm rot="162769">
              <a:off x="135559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2" name="Group 142"/>
          <p:cNvGrpSpPr/>
          <p:nvPr/>
        </p:nvGrpSpPr>
        <p:grpSpPr>
          <a:xfrm>
            <a:off x="1325404" y="4424553"/>
            <a:ext cx="226885" cy="256032"/>
            <a:chOff x="1325404" y="4424553"/>
            <a:chExt cx="226885" cy="256032"/>
          </a:xfrm>
        </p:grpSpPr>
        <p:sp>
          <p:nvSpPr>
            <p:cNvPr id="143" name="Freeform 143"/>
            <p:cNvSpPr/>
            <p:nvPr/>
          </p:nvSpPr>
          <p:spPr>
            <a:xfrm>
              <a:off x="1387030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4" name="Freeform 144"/>
            <p:cNvSpPr/>
            <p:nvPr/>
          </p:nvSpPr>
          <p:spPr>
            <a:xfrm>
              <a:off x="132540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5" name="Freeform 145"/>
            <p:cNvSpPr/>
            <p:nvPr/>
          </p:nvSpPr>
          <p:spPr>
            <a:xfrm>
              <a:off x="1425988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6" name="Group 146"/>
          <p:cNvGrpSpPr/>
          <p:nvPr/>
        </p:nvGrpSpPr>
        <p:grpSpPr>
          <a:xfrm>
            <a:off x="1778317" y="4613529"/>
            <a:ext cx="248318" cy="552641"/>
            <a:chOff x="1778317" y="4613529"/>
            <a:chExt cx="248318" cy="552641"/>
          </a:xfrm>
        </p:grpSpPr>
        <p:sp>
          <p:nvSpPr>
            <p:cNvPr id="147" name="AutoShape 147"/>
            <p:cNvSpPr/>
            <p:nvPr/>
          </p:nvSpPr>
          <p:spPr>
            <a:xfrm>
              <a:off x="1825847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8" name="AutoShape 148"/>
            <p:cNvSpPr/>
            <p:nvPr/>
          </p:nvSpPr>
          <p:spPr>
            <a:xfrm rot="457219">
              <a:off x="177831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9" name="AutoShape 149"/>
            <p:cNvSpPr/>
            <p:nvPr/>
          </p:nvSpPr>
          <p:spPr>
            <a:xfrm rot="21142780" flipH="1">
              <a:off x="198329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0" name="AutoShape 150"/>
            <p:cNvSpPr/>
            <p:nvPr/>
          </p:nvSpPr>
          <p:spPr>
            <a:xfrm rot="21437230" flipH="1">
              <a:off x="191662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1" name="AutoShape 151"/>
            <p:cNvSpPr/>
            <p:nvPr/>
          </p:nvSpPr>
          <p:spPr>
            <a:xfrm rot="162769">
              <a:off x="181746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2" name="Group 152"/>
          <p:cNvGrpSpPr/>
          <p:nvPr/>
        </p:nvGrpSpPr>
        <p:grpSpPr>
          <a:xfrm>
            <a:off x="1787271" y="4424553"/>
            <a:ext cx="226885" cy="256032"/>
            <a:chOff x="1787271" y="4424553"/>
            <a:chExt cx="226885" cy="256032"/>
          </a:xfrm>
        </p:grpSpPr>
        <p:sp>
          <p:nvSpPr>
            <p:cNvPr id="153" name="Freeform 153"/>
            <p:cNvSpPr/>
            <p:nvPr/>
          </p:nvSpPr>
          <p:spPr>
            <a:xfrm>
              <a:off x="184889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4" name="Freeform 154"/>
            <p:cNvSpPr/>
            <p:nvPr/>
          </p:nvSpPr>
          <p:spPr>
            <a:xfrm>
              <a:off x="1787271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5" name="Freeform 155"/>
            <p:cNvSpPr/>
            <p:nvPr/>
          </p:nvSpPr>
          <p:spPr>
            <a:xfrm>
              <a:off x="1887855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6" name="Group 156"/>
          <p:cNvGrpSpPr/>
          <p:nvPr/>
        </p:nvGrpSpPr>
        <p:grpSpPr>
          <a:xfrm>
            <a:off x="2240185" y="4613529"/>
            <a:ext cx="248317" cy="552641"/>
            <a:chOff x="2240185" y="4613529"/>
            <a:chExt cx="248317" cy="552641"/>
          </a:xfrm>
        </p:grpSpPr>
        <p:sp>
          <p:nvSpPr>
            <p:cNvPr id="157" name="AutoShape 157"/>
            <p:cNvSpPr/>
            <p:nvPr/>
          </p:nvSpPr>
          <p:spPr>
            <a:xfrm>
              <a:off x="228771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8" name="AutoShape 158"/>
            <p:cNvSpPr/>
            <p:nvPr/>
          </p:nvSpPr>
          <p:spPr>
            <a:xfrm rot="457219">
              <a:off x="2240185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9" name="AutoShape 159"/>
            <p:cNvSpPr/>
            <p:nvPr/>
          </p:nvSpPr>
          <p:spPr>
            <a:xfrm rot="21142780" flipH="1">
              <a:off x="2445163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0" name="AutoShape 160"/>
            <p:cNvSpPr/>
            <p:nvPr/>
          </p:nvSpPr>
          <p:spPr>
            <a:xfrm rot="21437230" flipH="1">
              <a:off x="237848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1" name="AutoShape 161"/>
            <p:cNvSpPr/>
            <p:nvPr/>
          </p:nvSpPr>
          <p:spPr>
            <a:xfrm rot="162769">
              <a:off x="227933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2" name="Group 162"/>
          <p:cNvGrpSpPr/>
          <p:nvPr/>
        </p:nvGrpSpPr>
        <p:grpSpPr>
          <a:xfrm>
            <a:off x="2249138" y="4424553"/>
            <a:ext cx="226885" cy="256032"/>
            <a:chOff x="2249138" y="4424553"/>
            <a:chExt cx="226885" cy="256032"/>
          </a:xfrm>
        </p:grpSpPr>
        <p:sp>
          <p:nvSpPr>
            <p:cNvPr id="163" name="Freeform 163"/>
            <p:cNvSpPr/>
            <p:nvPr/>
          </p:nvSpPr>
          <p:spPr>
            <a:xfrm>
              <a:off x="231076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4" name="Freeform 164"/>
            <p:cNvSpPr/>
            <p:nvPr/>
          </p:nvSpPr>
          <p:spPr>
            <a:xfrm>
              <a:off x="2249138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5" name="Freeform 165"/>
            <p:cNvSpPr/>
            <p:nvPr/>
          </p:nvSpPr>
          <p:spPr>
            <a:xfrm>
              <a:off x="2349722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6" name="Group 166"/>
          <p:cNvGrpSpPr/>
          <p:nvPr/>
        </p:nvGrpSpPr>
        <p:grpSpPr>
          <a:xfrm>
            <a:off x="2702052" y="4613529"/>
            <a:ext cx="248317" cy="552641"/>
            <a:chOff x="2702052" y="4613529"/>
            <a:chExt cx="248317" cy="552641"/>
          </a:xfrm>
        </p:grpSpPr>
        <p:sp>
          <p:nvSpPr>
            <p:cNvPr id="167" name="AutoShape 167"/>
            <p:cNvSpPr/>
            <p:nvPr/>
          </p:nvSpPr>
          <p:spPr>
            <a:xfrm>
              <a:off x="2749582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8" name="AutoShape 168"/>
            <p:cNvSpPr/>
            <p:nvPr/>
          </p:nvSpPr>
          <p:spPr>
            <a:xfrm rot="457219">
              <a:off x="2702052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9" name="AutoShape 169"/>
            <p:cNvSpPr/>
            <p:nvPr/>
          </p:nvSpPr>
          <p:spPr>
            <a:xfrm rot="21142780" flipH="1">
              <a:off x="2907030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0" name="AutoShape 170"/>
            <p:cNvSpPr/>
            <p:nvPr/>
          </p:nvSpPr>
          <p:spPr>
            <a:xfrm rot="21437230" flipH="1">
              <a:off x="284035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1" name="AutoShape 171"/>
            <p:cNvSpPr/>
            <p:nvPr/>
          </p:nvSpPr>
          <p:spPr>
            <a:xfrm rot="162769">
              <a:off x="2741200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2" name="Group 172"/>
          <p:cNvGrpSpPr/>
          <p:nvPr/>
        </p:nvGrpSpPr>
        <p:grpSpPr>
          <a:xfrm>
            <a:off x="2711005" y="4424553"/>
            <a:ext cx="226885" cy="256032"/>
            <a:chOff x="2711005" y="4424553"/>
            <a:chExt cx="226885" cy="256032"/>
          </a:xfrm>
        </p:grpSpPr>
        <p:sp>
          <p:nvSpPr>
            <p:cNvPr id="173" name="Freeform 173"/>
            <p:cNvSpPr/>
            <p:nvPr/>
          </p:nvSpPr>
          <p:spPr>
            <a:xfrm>
              <a:off x="277272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4" name="Freeform 174"/>
            <p:cNvSpPr/>
            <p:nvPr/>
          </p:nvSpPr>
          <p:spPr>
            <a:xfrm>
              <a:off x="2711005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5" name="Freeform 175"/>
            <p:cNvSpPr/>
            <p:nvPr/>
          </p:nvSpPr>
          <p:spPr>
            <a:xfrm>
              <a:off x="281158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6" name="Group 176"/>
          <p:cNvGrpSpPr/>
          <p:nvPr/>
        </p:nvGrpSpPr>
        <p:grpSpPr>
          <a:xfrm>
            <a:off x="3163919" y="4613529"/>
            <a:ext cx="248317" cy="552641"/>
            <a:chOff x="3163919" y="4613529"/>
            <a:chExt cx="248317" cy="552641"/>
          </a:xfrm>
        </p:grpSpPr>
        <p:sp>
          <p:nvSpPr>
            <p:cNvPr id="177" name="AutoShape 177"/>
            <p:cNvSpPr/>
            <p:nvPr/>
          </p:nvSpPr>
          <p:spPr>
            <a:xfrm>
              <a:off x="3211449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8" name="AutoShape 178"/>
            <p:cNvSpPr/>
            <p:nvPr/>
          </p:nvSpPr>
          <p:spPr>
            <a:xfrm rot="457219">
              <a:off x="3163919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9" name="AutoShape 179"/>
            <p:cNvSpPr/>
            <p:nvPr/>
          </p:nvSpPr>
          <p:spPr>
            <a:xfrm rot="21142780" flipH="1">
              <a:off x="3368897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0" name="AutoShape 180"/>
            <p:cNvSpPr/>
            <p:nvPr/>
          </p:nvSpPr>
          <p:spPr>
            <a:xfrm rot="21437230" flipH="1">
              <a:off x="330222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1" name="AutoShape 181"/>
            <p:cNvSpPr/>
            <p:nvPr/>
          </p:nvSpPr>
          <p:spPr>
            <a:xfrm rot="162769">
              <a:off x="320306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2" name="Group 182"/>
          <p:cNvGrpSpPr/>
          <p:nvPr/>
        </p:nvGrpSpPr>
        <p:grpSpPr>
          <a:xfrm>
            <a:off x="3172873" y="4424553"/>
            <a:ext cx="226885" cy="256032"/>
            <a:chOff x="3172873" y="4424553"/>
            <a:chExt cx="226885" cy="256032"/>
          </a:xfrm>
        </p:grpSpPr>
        <p:sp>
          <p:nvSpPr>
            <p:cNvPr id="183" name="Freeform 183"/>
            <p:cNvSpPr/>
            <p:nvPr/>
          </p:nvSpPr>
          <p:spPr>
            <a:xfrm>
              <a:off x="323459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4" name="Freeform 184"/>
            <p:cNvSpPr/>
            <p:nvPr/>
          </p:nvSpPr>
          <p:spPr>
            <a:xfrm>
              <a:off x="3172873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5" name="Freeform 185"/>
            <p:cNvSpPr/>
            <p:nvPr/>
          </p:nvSpPr>
          <p:spPr>
            <a:xfrm>
              <a:off x="3273457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6" name="Group 186"/>
          <p:cNvGrpSpPr/>
          <p:nvPr/>
        </p:nvGrpSpPr>
        <p:grpSpPr>
          <a:xfrm>
            <a:off x="3625787" y="4613529"/>
            <a:ext cx="248316" cy="552641"/>
            <a:chOff x="3625787" y="4613529"/>
            <a:chExt cx="248316" cy="552641"/>
          </a:xfrm>
        </p:grpSpPr>
        <p:sp>
          <p:nvSpPr>
            <p:cNvPr id="187" name="AutoShape 187"/>
            <p:cNvSpPr/>
            <p:nvPr/>
          </p:nvSpPr>
          <p:spPr>
            <a:xfrm>
              <a:off x="3673316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8" name="AutoShape 188"/>
            <p:cNvSpPr/>
            <p:nvPr/>
          </p:nvSpPr>
          <p:spPr>
            <a:xfrm rot="457219">
              <a:off x="362578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9" name="AutoShape 189"/>
            <p:cNvSpPr/>
            <p:nvPr/>
          </p:nvSpPr>
          <p:spPr>
            <a:xfrm rot="21142780" flipH="1">
              <a:off x="3830764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0" name="AutoShape 190"/>
            <p:cNvSpPr/>
            <p:nvPr/>
          </p:nvSpPr>
          <p:spPr>
            <a:xfrm rot="21437230" flipH="1">
              <a:off x="376408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1" name="AutoShape 191"/>
            <p:cNvSpPr/>
            <p:nvPr/>
          </p:nvSpPr>
          <p:spPr>
            <a:xfrm rot="162769">
              <a:off x="366493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2" name="Group 192"/>
          <p:cNvGrpSpPr/>
          <p:nvPr/>
        </p:nvGrpSpPr>
        <p:grpSpPr>
          <a:xfrm>
            <a:off x="3634740" y="4424553"/>
            <a:ext cx="226885" cy="256032"/>
            <a:chOff x="3634740" y="4424553"/>
            <a:chExt cx="226885" cy="256032"/>
          </a:xfrm>
        </p:grpSpPr>
        <p:sp>
          <p:nvSpPr>
            <p:cNvPr id="193" name="Freeform 193"/>
            <p:cNvSpPr/>
            <p:nvPr/>
          </p:nvSpPr>
          <p:spPr>
            <a:xfrm>
              <a:off x="3696462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4" name="Freeform 194"/>
            <p:cNvSpPr/>
            <p:nvPr/>
          </p:nvSpPr>
          <p:spPr>
            <a:xfrm>
              <a:off x="3634740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5" name="Freeform 195"/>
            <p:cNvSpPr/>
            <p:nvPr/>
          </p:nvSpPr>
          <p:spPr>
            <a:xfrm>
              <a:off x="3735324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6" name="Group 196"/>
          <p:cNvGrpSpPr/>
          <p:nvPr/>
        </p:nvGrpSpPr>
        <p:grpSpPr>
          <a:xfrm>
            <a:off x="4087654" y="4613529"/>
            <a:ext cx="248317" cy="552641"/>
            <a:chOff x="4087654" y="4613529"/>
            <a:chExt cx="248317" cy="552641"/>
          </a:xfrm>
        </p:grpSpPr>
        <p:sp>
          <p:nvSpPr>
            <p:cNvPr id="197" name="AutoShape 197"/>
            <p:cNvSpPr/>
            <p:nvPr/>
          </p:nvSpPr>
          <p:spPr>
            <a:xfrm>
              <a:off x="413518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8" name="AutoShape 198"/>
            <p:cNvSpPr/>
            <p:nvPr/>
          </p:nvSpPr>
          <p:spPr>
            <a:xfrm rot="457219">
              <a:off x="4087654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9" name="AutoShape 199"/>
            <p:cNvSpPr/>
            <p:nvPr/>
          </p:nvSpPr>
          <p:spPr>
            <a:xfrm rot="21142780" flipH="1">
              <a:off x="4292632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0" name="AutoShape 200"/>
            <p:cNvSpPr/>
            <p:nvPr/>
          </p:nvSpPr>
          <p:spPr>
            <a:xfrm rot="21437230" flipH="1">
              <a:off x="422595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1" name="AutoShape 201"/>
            <p:cNvSpPr/>
            <p:nvPr/>
          </p:nvSpPr>
          <p:spPr>
            <a:xfrm rot="162769">
              <a:off x="412680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2" name="Group 202"/>
          <p:cNvGrpSpPr/>
          <p:nvPr/>
        </p:nvGrpSpPr>
        <p:grpSpPr>
          <a:xfrm>
            <a:off x="4096607" y="4424553"/>
            <a:ext cx="226885" cy="256032"/>
            <a:chOff x="4096607" y="4424553"/>
            <a:chExt cx="226885" cy="256032"/>
          </a:xfrm>
        </p:grpSpPr>
        <p:sp>
          <p:nvSpPr>
            <p:cNvPr id="203" name="Freeform 203"/>
            <p:cNvSpPr/>
            <p:nvPr/>
          </p:nvSpPr>
          <p:spPr>
            <a:xfrm>
              <a:off x="4158329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4" name="Freeform 204"/>
            <p:cNvSpPr/>
            <p:nvPr/>
          </p:nvSpPr>
          <p:spPr>
            <a:xfrm>
              <a:off x="409660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5" name="Freeform 205"/>
            <p:cNvSpPr/>
            <p:nvPr/>
          </p:nvSpPr>
          <p:spPr>
            <a:xfrm>
              <a:off x="419719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6" name="Group 206"/>
          <p:cNvGrpSpPr/>
          <p:nvPr/>
        </p:nvGrpSpPr>
        <p:grpSpPr>
          <a:xfrm>
            <a:off x="4549521" y="4613529"/>
            <a:ext cx="248317" cy="552641"/>
            <a:chOff x="4549521" y="4613529"/>
            <a:chExt cx="248317" cy="552641"/>
          </a:xfrm>
        </p:grpSpPr>
        <p:sp>
          <p:nvSpPr>
            <p:cNvPr id="207" name="AutoShape 207"/>
            <p:cNvSpPr/>
            <p:nvPr/>
          </p:nvSpPr>
          <p:spPr>
            <a:xfrm>
              <a:off x="4597051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8" name="AutoShape 208"/>
            <p:cNvSpPr/>
            <p:nvPr/>
          </p:nvSpPr>
          <p:spPr>
            <a:xfrm rot="457219">
              <a:off x="4549521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9" name="AutoShape 209"/>
            <p:cNvSpPr/>
            <p:nvPr/>
          </p:nvSpPr>
          <p:spPr>
            <a:xfrm rot="21142780" flipH="1">
              <a:off x="4754499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0" name="AutoShape 210"/>
            <p:cNvSpPr/>
            <p:nvPr/>
          </p:nvSpPr>
          <p:spPr>
            <a:xfrm rot="21437230" flipH="1">
              <a:off x="468782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1" name="AutoShape 211"/>
            <p:cNvSpPr/>
            <p:nvPr/>
          </p:nvSpPr>
          <p:spPr>
            <a:xfrm rot="162769">
              <a:off x="458866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2" name="Group 212"/>
          <p:cNvGrpSpPr/>
          <p:nvPr/>
        </p:nvGrpSpPr>
        <p:grpSpPr>
          <a:xfrm>
            <a:off x="4558474" y="4424553"/>
            <a:ext cx="226885" cy="256032"/>
            <a:chOff x="4558474" y="4424553"/>
            <a:chExt cx="226885" cy="256032"/>
          </a:xfrm>
        </p:grpSpPr>
        <p:sp>
          <p:nvSpPr>
            <p:cNvPr id="213" name="Freeform 213"/>
            <p:cNvSpPr/>
            <p:nvPr/>
          </p:nvSpPr>
          <p:spPr>
            <a:xfrm>
              <a:off x="4620196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4" name="Freeform 214"/>
            <p:cNvSpPr/>
            <p:nvPr/>
          </p:nvSpPr>
          <p:spPr>
            <a:xfrm>
              <a:off x="455847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5" name="Freeform 215"/>
            <p:cNvSpPr/>
            <p:nvPr/>
          </p:nvSpPr>
          <p:spPr>
            <a:xfrm>
              <a:off x="465905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6" name="Group 216"/>
          <p:cNvGrpSpPr/>
          <p:nvPr/>
        </p:nvGrpSpPr>
        <p:grpSpPr>
          <a:xfrm>
            <a:off x="5011388" y="4613529"/>
            <a:ext cx="248317" cy="552641"/>
            <a:chOff x="5011388" y="4613529"/>
            <a:chExt cx="248317" cy="552641"/>
          </a:xfrm>
        </p:grpSpPr>
        <p:sp>
          <p:nvSpPr>
            <p:cNvPr id="217" name="AutoShape 217"/>
            <p:cNvSpPr/>
            <p:nvPr/>
          </p:nvSpPr>
          <p:spPr>
            <a:xfrm>
              <a:off x="50590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8" name="AutoShape 218"/>
            <p:cNvSpPr/>
            <p:nvPr/>
          </p:nvSpPr>
          <p:spPr>
            <a:xfrm rot="457219">
              <a:off x="5011388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9" name="AutoShape 219"/>
            <p:cNvSpPr/>
            <p:nvPr/>
          </p:nvSpPr>
          <p:spPr>
            <a:xfrm rot="21142780" flipH="1">
              <a:off x="521636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0" name="AutoShape 220"/>
            <p:cNvSpPr/>
            <p:nvPr/>
          </p:nvSpPr>
          <p:spPr>
            <a:xfrm rot="21437230" flipH="1">
              <a:off x="514969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1" name="AutoShape 221"/>
            <p:cNvSpPr/>
            <p:nvPr/>
          </p:nvSpPr>
          <p:spPr>
            <a:xfrm rot="162769">
              <a:off x="505053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2" name="Group 222"/>
          <p:cNvGrpSpPr/>
          <p:nvPr/>
        </p:nvGrpSpPr>
        <p:grpSpPr>
          <a:xfrm>
            <a:off x="5020342" y="4424553"/>
            <a:ext cx="226885" cy="256032"/>
            <a:chOff x="5020342" y="4424553"/>
            <a:chExt cx="226885" cy="256032"/>
          </a:xfrm>
        </p:grpSpPr>
        <p:sp>
          <p:nvSpPr>
            <p:cNvPr id="223" name="Freeform 223"/>
            <p:cNvSpPr/>
            <p:nvPr/>
          </p:nvSpPr>
          <p:spPr>
            <a:xfrm>
              <a:off x="5082064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4" name="Freeform 224"/>
            <p:cNvSpPr/>
            <p:nvPr/>
          </p:nvSpPr>
          <p:spPr>
            <a:xfrm>
              <a:off x="5020342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5" name="Freeform 225"/>
            <p:cNvSpPr/>
            <p:nvPr/>
          </p:nvSpPr>
          <p:spPr>
            <a:xfrm>
              <a:off x="5120926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6" name="Group 226"/>
          <p:cNvGrpSpPr/>
          <p:nvPr/>
        </p:nvGrpSpPr>
        <p:grpSpPr>
          <a:xfrm>
            <a:off x="6807708" y="3451003"/>
            <a:ext cx="236315" cy="430816"/>
            <a:chOff x="6807708" y="3451003"/>
            <a:chExt cx="236315" cy="430816"/>
          </a:xfrm>
        </p:grpSpPr>
        <p:sp>
          <p:nvSpPr>
            <p:cNvPr id="227" name="AutoShape 227"/>
            <p:cNvSpPr/>
            <p:nvPr/>
          </p:nvSpPr>
          <p:spPr>
            <a:xfrm>
              <a:off x="6851428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8" name="AutoShape 228"/>
            <p:cNvSpPr/>
            <p:nvPr/>
          </p:nvSpPr>
          <p:spPr>
            <a:xfrm rot="457219">
              <a:off x="6807708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9" name="AutoShape 229"/>
            <p:cNvSpPr/>
            <p:nvPr/>
          </p:nvSpPr>
          <p:spPr>
            <a:xfrm rot="21142780" flipH="1">
              <a:off x="7000684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0" name="Freeform 230"/>
            <p:cNvSpPr/>
            <p:nvPr/>
          </p:nvSpPr>
          <p:spPr>
            <a:xfrm>
              <a:off x="68184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1" name="Group 231"/>
          <p:cNvGrpSpPr/>
          <p:nvPr/>
        </p:nvGrpSpPr>
        <p:grpSpPr>
          <a:xfrm>
            <a:off x="6842665" y="3811905"/>
            <a:ext cx="164211" cy="381952"/>
            <a:chOff x="6842665" y="3811905"/>
            <a:chExt cx="164211" cy="381952"/>
          </a:xfrm>
        </p:grpSpPr>
        <p:sp>
          <p:nvSpPr>
            <p:cNvPr id="232" name="AutoShape 232"/>
            <p:cNvSpPr/>
            <p:nvPr/>
          </p:nvSpPr>
          <p:spPr>
            <a:xfrm rot="21437230" flipH="1">
              <a:off x="69378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3" name="AutoShape 233"/>
            <p:cNvSpPr/>
            <p:nvPr/>
          </p:nvSpPr>
          <p:spPr>
            <a:xfrm rot="162769">
              <a:off x="684266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4" name="Group 234"/>
          <p:cNvGrpSpPr/>
          <p:nvPr/>
        </p:nvGrpSpPr>
        <p:grpSpPr>
          <a:xfrm>
            <a:off x="7270909" y="3451003"/>
            <a:ext cx="236315" cy="430816"/>
            <a:chOff x="7270909" y="3451003"/>
            <a:chExt cx="236315" cy="430816"/>
          </a:xfrm>
        </p:grpSpPr>
        <p:sp>
          <p:nvSpPr>
            <p:cNvPr id="235" name="AutoShape 235"/>
            <p:cNvSpPr/>
            <p:nvPr/>
          </p:nvSpPr>
          <p:spPr>
            <a:xfrm>
              <a:off x="73146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6" name="AutoShape 236"/>
            <p:cNvSpPr/>
            <p:nvPr/>
          </p:nvSpPr>
          <p:spPr>
            <a:xfrm rot="457219">
              <a:off x="72709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7" name="AutoShape 237"/>
            <p:cNvSpPr/>
            <p:nvPr/>
          </p:nvSpPr>
          <p:spPr>
            <a:xfrm rot="21142780" flipH="1">
              <a:off x="7463885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8" name="Freeform 238"/>
            <p:cNvSpPr/>
            <p:nvPr/>
          </p:nvSpPr>
          <p:spPr>
            <a:xfrm>
              <a:off x="72816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9" name="Group 239"/>
          <p:cNvGrpSpPr/>
          <p:nvPr/>
        </p:nvGrpSpPr>
        <p:grpSpPr>
          <a:xfrm>
            <a:off x="7305866" y="3811905"/>
            <a:ext cx="164210" cy="381952"/>
            <a:chOff x="7305866" y="3811905"/>
            <a:chExt cx="164210" cy="381952"/>
          </a:xfrm>
        </p:grpSpPr>
        <p:sp>
          <p:nvSpPr>
            <p:cNvPr id="240" name="AutoShape 240"/>
            <p:cNvSpPr/>
            <p:nvPr/>
          </p:nvSpPr>
          <p:spPr>
            <a:xfrm rot="21437230" flipH="1">
              <a:off x="74010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1" name="AutoShape 241"/>
            <p:cNvSpPr/>
            <p:nvPr/>
          </p:nvSpPr>
          <p:spPr>
            <a:xfrm rot="162769">
              <a:off x="73058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2" name="Group 242"/>
          <p:cNvGrpSpPr/>
          <p:nvPr/>
        </p:nvGrpSpPr>
        <p:grpSpPr>
          <a:xfrm>
            <a:off x="7734109" y="3451003"/>
            <a:ext cx="236316" cy="430816"/>
            <a:chOff x="7734109" y="3451003"/>
            <a:chExt cx="236316" cy="430816"/>
          </a:xfrm>
        </p:grpSpPr>
        <p:sp>
          <p:nvSpPr>
            <p:cNvPr id="243" name="AutoShape 243"/>
            <p:cNvSpPr/>
            <p:nvPr/>
          </p:nvSpPr>
          <p:spPr>
            <a:xfrm>
              <a:off x="77778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4" name="AutoShape 244"/>
            <p:cNvSpPr/>
            <p:nvPr/>
          </p:nvSpPr>
          <p:spPr>
            <a:xfrm rot="457219">
              <a:off x="77341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5" name="AutoShape 245"/>
            <p:cNvSpPr/>
            <p:nvPr/>
          </p:nvSpPr>
          <p:spPr>
            <a:xfrm rot="21142780" flipH="1">
              <a:off x="7927086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6" name="Freeform 246"/>
            <p:cNvSpPr/>
            <p:nvPr/>
          </p:nvSpPr>
          <p:spPr>
            <a:xfrm>
              <a:off x="77448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7" name="Group 247"/>
          <p:cNvGrpSpPr/>
          <p:nvPr/>
        </p:nvGrpSpPr>
        <p:grpSpPr>
          <a:xfrm>
            <a:off x="7769066" y="3811905"/>
            <a:ext cx="164211" cy="381952"/>
            <a:chOff x="7769066" y="3811905"/>
            <a:chExt cx="164211" cy="381952"/>
          </a:xfrm>
        </p:grpSpPr>
        <p:sp>
          <p:nvSpPr>
            <p:cNvPr id="248" name="AutoShape 248"/>
            <p:cNvSpPr/>
            <p:nvPr/>
          </p:nvSpPr>
          <p:spPr>
            <a:xfrm rot="21437230" flipH="1">
              <a:off x="786422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9" name="AutoShape 249"/>
            <p:cNvSpPr/>
            <p:nvPr/>
          </p:nvSpPr>
          <p:spPr>
            <a:xfrm rot="162769">
              <a:off x="77690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0" name="Group 250"/>
          <p:cNvGrpSpPr/>
          <p:nvPr/>
        </p:nvGrpSpPr>
        <p:grpSpPr>
          <a:xfrm>
            <a:off x="8197310" y="3451003"/>
            <a:ext cx="236316" cy="430816"/>
            <a:chOff x="8197310" y="3451003"/>
            <a:chExt cx="236316" cy="430816"/>
          </a:xfrm>
        </p:grpSpPr>
        <p:sp>
          <p:nvSpPr>
            <p:cNvPr id="251" name="AutoShape 251"/>
            <p:cNvSpPr/>
            <p:nvPr/>
          </p:nvSpPr>
          <p:spPr>
            <a:xfrm>
              <a:off x="8241030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2" name="AutoShape 252"/>
            <p:cNvSpPr/>
            <p:nvPr/>
          </p:nvSpPr>
          <p:spPr>
            <a:xfrm rot="457219">
              <a:off x="81973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3" name="AutoShape 253"/>
            <p:cNvSpPr/>
            <p:nvPr/>
          </p:nvSpPr>
          <p:spPr>
            <a:xfrm rot="21142780" flipH="1">
              <a:off x="8390287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4" name="Freeform 254"/>
            <p:cNvSpPr/>
            <p:nvPr/>
          </p:nvSpPr>
          <p:spPr>
            <a:xfrm>
              <a:off x="82080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5" name="Group 255"/>
          <p:cNvGrpSpPr/>
          <p:nvPr/>
        </p:nvGrpSpPr>
        <p:grpSpPr>
          <a:xfrm>
            <a:off x="8232267" y="3811905"/>
            <a:ext cx="164211" cy="381952"/>
            <a:chOff x="8232267" y="3811905"/>
            <a:chExt cx="164211" cy="381952"/>
          </a:xfrm>
        </p:grpSpPr>
        <p:sp>
          <p:nvSpPr>
            <p:cNvPr id="256" name="AutoShape 256"/>
            <p:cNvSpPr/>
            <p:nvPr/>
          </p:nvSpPr>
          <p:spPr>
            <a:xfrm rot="21437230" flipH="1">
              <a:off x="832742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7" name="AutoShape 257"/>
            <p:cNvSpPr/>
            <p:nvPr/>
          </p:nvSpPr>
          <p:spPr>
            <a:xfrm rot="162769">
              <a:off x="82322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8" name="Group 258"/>
          <p:cNvGrpSpPr/>
          <p:nvPr/>
        </p:nvGrpSpPr>
        <p:grpSpPr>
          <a:xfrm>
            <a:off x="8660511" y="3451003"/>
            <a:ext cx="236316" cy="430816"/>
            <a:chOff x="8660511" y="3451003"/>
            <a:chExt cx="236316" cy="430816"/>
          </a:xfrm>
        </p:grpSpPr>
        <p:sp>
          <p:nvSpPr>
            <p:cNvPr id="259" name="AutoShape 259"/>
            <p:cNvSpPr/>
            <p:nvPr/>
          </p:nvSpPr>
          <p:spPr>
            <a:xfrm>
              <a:off x="8704231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0" name="AutoShape 260"/>
            <p:cNvSpPr/>
            <p:nvPr/>
          </p:nvSpPr>
          <p:spPr>
            <a:xfrm rot="457219">
              <a:off x="8660511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1" name="AutoShape 261"/>
            <p:cNvSpPr/>
            <p:nvPr/>
          </p:nvSpPr>
          <p:spPr>
            <a:xfrm rot="21142780" flipH="1">
              <a:off x="88534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2" name="Freeform 262"/>
            <p:cNvSpPr/>
            <p:nvPr/>
          </p:nvSpPr>
          <p:spPr>
            <a:xfrm>
              <a:off x="86712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3" name="Group 263"/>
          <p:cNvGrpSpPr/>
          <p:nvPr/>
        </p:nvGrpSpPr>
        <p:grpSpPr>
          <a:xfrm>
            <a:off x="8695467" y="3811905"/>
            <a:ext cx="164212" cy="381952"/>
            <a:chOff x="8695467" y="3811905"/>
            <a:chExt cx="164212" cy="381952"/>
          </a:xfrm>
        </p:grpSpPr>
        <p:sp>
          <p:nvSpPr>
            <p:cNvPr id="264" name="AutoShape 264"/>
            <p:cNvSpPr/>
            <p:nvPr/>
          </p:nvSpPr>
          <p:spPr>
            <a:xfrm rot="21437230" flipH="1">
              <a:off x="8790623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5" name="AutoShape 265"/>
            <p:cNvSpPr/>
            <p:nvPr/>
          </p:nvSpPr>
          <p:spPr>
            <a:xfrm rot="162769">
              <a:off x="86954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6" name="Group 266"/>
          <p:cNvGrpSpPr/>
          <p:nvPr/>
        </p:nvGrpSpPr>
        <p:grpSpPr>
          <a:xfrm>
            <a:off x="9123712" y="3451003"/>
            <a:ext cx="236315" cy="430816"/>
            <a:chOff x="9123712" y="3451003"/>
            <a:chExt cx="236315" cy="430816"/>
          </a:xfrm>
        </p:grpSpPr>
        <p:sp>
          <p:nvSpPr>
            <p:cNvPr id="267" name="AutoShape 267"/>
            <p:cNvSpPr/>
            <p:nvPr/>
          </p:nvSpPr>
          <p:spPr>
            <a:xfrm>
              <a:off x="9167432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8" name="AutoShape 268"/>
            <p:cNvSpPr/>
            <p:nvPr/>
          </p:nvSpPr>
          <p:spPr>
            <a:xfrm rot="457219">
              <a:off x="9123712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9" name="AutoShape 269"/>
            <p:cNvSpPr/>
            <p:nvPr/>
          </p:nvSpPr>
          <p:spPr>
            <a:xfrm rot="21142780" flipH="1">
              <a:off x="93166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0" name="Freeform 270"/>
            <p:cNvSpPr/>
            <p:nvPr/>
          </p:nvSpPr>
          <p:spPr>
            <a:xfrm>
              <a:off x="9134475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1" name="Group 271"/>
          <p:cNvGrpSpPr/>
          <p:nvPr/>
        </p:nvGrpSpPr>
        <p:grpSpPr>
          <a:xfrm>
            <a:off x="9158668" y="3811905"/>
            <a:ext cx="164212" cy="381952"/>
            <a:chOff x="9158668" y="3811905"/>
            <a:chExt cx="164212" cy="381952"/>
          </a:xfrm>
        </p:grpSpPr>
        <p:sp>
          <p:nvSpPr>
            <p:cNvPr id="272" name="AutoShape 272"/>
            <p:cNvSpPr/>
            <p:nvPr/>
          </p:nvSpPr>
          <p:spPr>
            <a:xfrm rot="21437230" flipH="1">
              <a:off x="92538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3" name="AutoShape 273"/>
            <p:cNvSpPr/>
            <p:nvPr/>
          </p:nvSpPr>
          <p:spPr>
            <a:xfrm rot="162769">
              <a:off x="9158668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4" name="Group 274"/>
          <p:cNvGrpSpPr/>
          <p:nvPr/>
        </p:nvGrpSpPr>
        <p:grpSpPr>
          <a:xfrm>
            <a:off x="9586913" y="3451003"/>
            <a:ext cx="236315" cy="430816"/>
            <a:chOff x="9586913" y="3451003"/>
            <a:chExt cx="236315" cy="430816"/>
          </a:xfrm>
        </p:grpSpPr>
        <p:sp>
          <p:nvSpPr>
            <p:cNvPr id="275" name="AutoShape 275"/>
            <p:cNvSpPr/>
            <p:nvPr/>
          </p:nvSpPr>
          <p:spPr>
            <a:xfrm>
              <a:off x="96306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6" name="AutoShape 276"/>
            <p:cNvSpPr/>
            <p:nvPr/>
          </p:nvSpPr>
          <p:spPr>
            <a:xfrm rot="457219">
              <a:off x="95869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7" name="AutoShape 277"/>
            <p:cNvSpPr/>
            <p:nvPr/>
          </p:nvSpPr>
          <p:spPr>
            <a:xfrm rot="21142780" flipH="1">
              <a:off x="9779889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8" name="Freeform 278"/>
            <p:cNvSpPr/>
            <p:nvPr/>
          </p:nvSpPr>
          <p:spPr>
            <a:xfrm>
              <a:off x="95977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9" name="Group 279"/>
          <p:cNvGrpSpPr/>
          <p:nvPr/>
        </p:nvGrpSpPr>
        <p:grpSpPr>
          <a:xfrm>
            <a:off x="9621869" y="3811905"/>
            <a:ext cx="164211" cy="381952"/>
            <a:chOff x="9621869" y="3811905"/>
            <a:chExt cx="164211" cy="381952"/>
          </a:xfrm>
        </p:grpSpPr>
        <p:sp>
          <p:nvSpPr>
            <p:cNvPr id="280" name="AutoShape 280"/>
            <p:cNvSpPr/>
            <p:nvPr/>
          </p:nvSpPr>
          <p:spPr>
            <a:xfrm rot="21437230" flipH="1">
              <a:off x="97170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1" name="AutoShape 281"/>
            <p:cNvSpPr/>
            <p:nvPr/>
          </p:nvSpPr>
          <p:spPr>
            <a:xfrm rot="162769">
              <a:off x="9621869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2" name="Group 282"/>
          <p:cNvGrpSpPr/>
          <p:nvPr/>
        </p:nvGrpSpPr>
        <p:grpSpPr>
          <a:xfrm>
            <a:off x="10050113" y="3451003"/>
            <a:ext cx="236316" cy="430816"/>
            <a:chOff x="10050113" y="3451003"/>
            <a:chExt cx="236316" cy="430816"/>
          </a:xfrm>
        </p:grpSpPr>
        <p:sp>
          <p:nvSpPr>
            <p:cNvPr id="283" name="AutoShape 283"/>
            <p:cNvSpPr/>
            <p:nvPr/>
          </p:nvSpPr>
          <p:spPr>
            <a:xfrm>
              <a:off x="100938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4" name="AutoShape 284"/>
            <p:cNvSpPr/>
            <p:nvPr/>
          </p:nvSpPr>
          <p:spPr>
            <a:xfrm rot="457219">
              <a:off x="100501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5" name="AutoShape 285"/>
            <p:cNvSpPr/>
            <p:nvPr/>
          </p:nvSpPr>
          <p:spPr>
            <a:xfrm rot="21142780" flipH="1">
              <a:off x="10243090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6" name="Freeform 286"/>
            <p:cNvSpPr/>
            <p:nvPr/>
          </p:nvSpPr>
          <p:spPr>
            <a:xfrm>
              <a:off x="100609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7" name="Group 287"/>
          <p:cNvGrpSpPr/>
          <p:nvPr/>
        </p:nvGrpSpPr>
        <p:grpSpPr>
          <a:xfrm>
            <a:off x="10085070" y="3811905"/>
            <a:ext cx="164211" cy="381952"/>
            <a:chOff x="10085070" y="3811905"/>
            <a:chExt cx="164211" cy="381952"/>
          </a:xfrm>
        </p:grpSpPr>
        <p:sp>
          <p:nvSpPr>
            <p:cNvPr id="288" name="AutoShape 288"/>
            <p:cNvSpPr/>
            <p:nvPr/>
          </p:nvSpPr>
          <p:spPr>
            <a:xfrm rot="21437230" flipH="1">
              <a:off x="1018022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9" name="AutoShape 289"/>
            <p:cNvSpPr/>
            <p:nvPr/>
          </p:nvSpPr>
          <p:spPr>
            <a:xfrm rot="162769">
              <a:off x="1008507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0" name="Group 290"/>
          <p:cNvGrpSpPr/>
          <p:nvPr/>
        </p:nvGrpSpPr>
        <p:grpSpPr>
          <a:xfrm>
            <a:off x="10513409" y="3451003"/>
            <a:ext cx="236221" cy="430816"/>
            <a:chOff x="10513409" y="3451003"/>
            <a:chExt cx="236221" cy="430816"/>
          </a:xfrm>
        </p:grpSpPr>
        <p:sp>
          <p:nvSpPr>
            <p:cNvPr id="291" name="AutoShape 291"/>
            <p:cNvSpPr/>
            <p:nvPr/>
          </p:nvSpPr>
          <p:spPr>
            <a:xfrm>
              <a:off x="105570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2" name="AutoShape 292"/>
            <p:cNvSpPr/>
            <p:nvPr/>
          </p:nvSpPr>
          <p:spPr>
            <a:xfrm rot="457219">
              <a:off x="105134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3" name="AutoShape 293"/>
            <p:cNvSpPr/>
            <p:nvPr/>
          </p:nvSpPr>
          <p:spPr>
            <a:xfrm rot="21142780" flipH="1">
              <a:off x="107062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4" name="Freeform 294"/>
            <p:cNvSpPr/>
            <p:nvPr/>
          </p:nvSpPr>
          <p:spPr>
            <a:xfrm>
              <a:off x="105241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5" name="Group 295"/>
          <p:cNvGrpSpPr/>
          <p:nvPr/>
        </p:nvGrpSpPr>
        <p:grpSpPr>
          <a:xfrm>
            <a:off x="10548271" y="3811905"/>
            <a:ext cx="164211" cy="381952"/>
            <a:chOff x="10548271" y="3811905"/>
            <a:chExt cx="164211" cy="381952"/>
          </a:xfrm>
        </p:grpSpPr>
        <p:sp>
          <p:nvSpPr>
            <p:cNvPr id="296" name="AutoShape 296"/>
            <p:cNvSpPr/>
            <p:nvPr/>
          </p:nvSpPr>
          <p:spPr>
            <a:xfrm rot="21437230" flipH="1">
              <a:off x="1064342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7" name="AutoShape 297"/>
            <p:cNvSpPr/>
            <p:nvPr/>
          </p:nvSpPr>
          <p:spPr>
            <a:xfrm rot="162769">
              <a:off x="1054827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8" name="Group 298"/>
          <p:cNvGrpSpPr/>
          <p:nvPr/>
        </p:nvGrpSpPr>
        <p:grpSpPr>
          <a:xfrm>
            <a:off x="10976610" y="3451003"/>
            <a:ext cx="236220" cy="430816"/>
            <a:chOff x="10976610" y="3451003"/>
            <a:chExt cx="236220" cy="430816"/>
          </a:xfrm>
        </p:grpSpPr>
        <p:sp>
          <p:nvSpPr>
            <p:cNvPr id="299" name="AutoShape 299"/>
            <p:cNvSpPr/>
            <p:nvPr/>
          </p:nvSpPr>
          <p:spPr>
            <a:xfrm>
              <a:off x="110202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0" name="AutoShape 300"/>
            <p:cNvSpPr/>
            <p:nvPr/>
          </p:nvSpPr>
          <p:spPr>
            <a:xfrm rot="457219">
              <a:off x="109766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1" name="AutoShape 301"/>
            <p:cNvSpPr/>
            <p:nvPr/>
          </p:nvSpPr>
          <p:spPr>
            <a:xfrm rot="21142780" flipH="1">
              <a:off x="111694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2" name="Freeform 302"/>
            <p:cNvSpPr/>
            <p:nvPr/>
          </p:nvSpPr>
          <p:spPr>
            <a:xfrm>
              <a:off x="109873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3" name="Group 303"/>
          <p:cNvGrpSpPr/>
          <p:nvPr/>
        </p:nvGrpSpPr>
        <p:grpSpPr>
          <a:xfrm>
            <a:off x="11011472" y="3811905"/>
            <a:ext cx="164211" cy="381952"/>
            <a:chOff x="11011472" y="3811905"/>
            <a:chExt cx="164211" cy="381952"/>
          </a:xfrm>
        </p:grpSpPr>
        <p:sp>
          <p:nvSpPr>
            <p:cNvPr id="304" name="AutoShape 304"/>
            <p:cNvSpPr/>
            <p:nvPr/>
          </p:nvSpPr>
          <p:spPr>
            <a:xfrm rot="21437230" flipH="1">
              <a:off x="1110662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5" name="AutoShape 305"/>
            <p:cNvSpPr/>
            <p:nvPr/>
          </p:nvSpPr>
          <p:spPr>
            <a:xfrm rot="162769">
              <a:off x="1101147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6" name="Group 306"/>
          <p:cNvGrpSpPr/>
          <p:nvPr/>
        </p:nvGrpSpPr>
        <p:grpSpPr>
          <a:xfrm>
            <a:off x="6807708" y="4424744"/>
            <a:ext cx="236315" cy="430911"/>
            <a:chOff x="6807708" y="4424744"/>
            <a:chExt cx="236315" cy="430911"/>
          </a:xfrm>
        </p:grpSpPr>
        <p:sp>
          <p:nvSpPr>
            <p:cNvPr id="307" name="AutoShape 307"/>
            <p:cNvSpPr/>
            <p:nvPr/>
          </p:nvSpPr>
          <p:spPr>
            <a:xfrm>
              <a:off x="6851428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8" name="AutoShape 308"/>
            <p:cNvSpPr/>
            <p:nvPr/>
          </p:nvSpPr>
          <p:spPr>
            <a:xfrm rot="457219">
              <a:off x="6807708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9" name="AutoShape 309"/>
            <p:cNvSpPr/>
            <p:nvPr/>
          </p:nvSpPr>
          <p:spPr>
            <a:xfrm rot="21142780" flipH="1">
              <a:off x="7000684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0" name="Freeform 310"/>
            <p:cNvSpPr/>
            <p:nvPr/>
          </p:nvSpPr>
          <p:spPr>
            <a:xfrm>
              <a:off x="68184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1" name="Group 311"/>
          <p:cNvGrpSpPr/>
          <p:nvPr/>
        </p:nvGrpSpPr>
        <p:grpSpPr>
          <a:xfrm>
            <a:off x="6842665" y="4785646"/>
            <a:ext cx="164211" cy="381952"/>
            <a:chOff x="6842665" y="4785646"/>
            <a:chExt cx="164211" cy="381952"/>
          </a:xfrm>
        </p:grpSpPr>
        <p:sp>
          <p:nvSpPr>
            <p:cNvPr id="312" name="AutoShape 312"/>
            <p:cNvSpPr/>
            <p:nvPr/>
          </p:nvSpPr>
          <p:spPr>
            <a:xfrm rot="21437230" flipH="1">
              <a:off x="69378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3" name="AutoShape 313"/>
            <p:cNvSpPr/>
            <p:nvPr/>
          </p:nvSpPr>
          <p:spPr>
            <a:xfrm rot="162769">
              <a:off x="684266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4" name="Group 314"/>
          <p:cNvGrpSpPr/>
          <p:nvPr/>
        </p:nvGrpSpPr>
        <p:grpSpPr>
          <a:xfrm>
            <a:off x="7270909" y="4424744"/>
            <a:ext cx="236315" cy="430911"/>
            <a:chOff x="7270909" y="4424744"/>
            <a:chExt cx="236315" cy="430911"/>
          </a:xfrm>
        </p:grpSpPr>
        <p:sp>
          <p:nvSpPr>
            <p:cNvPr id="315" name="AutoShape 315"/>
            <p:cNvSpPr/>
            <p:nvPr/>
          </p:nvSpPr>
          <p:spPr>
            <a:xfrm>
              <a:off x="73146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6" name="AutoShape 316"/>
            <p:cNvSpPr/>
            <p:nvPr/>
          </p:nvSpPr>
          <p:spPr>
            <a:xfrm rot="457219">
              <a:off x="72709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7" name="AutoShape 317"/>
            <p:cNvSpPr/>
            <p:nvPr/>
          </p:nvSpPr>
          <p:spPr>
            <a:xfrm rot="21142780" flipH="1">
              <a:off x="7463885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8" name="Freeform 318"/>
            <p:cNvSpPr/>
            <p:nvPr/>
          </p:nvSpPr>
          <p:spPr>
            <a:xfrm>
              <a:off x="72816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9" name="Group 319"/>
          <p:cNvGrpSpPr/>
          <p:nvPr/>
        </p:nvGrpSpPr>
        <p:grpSpPr>
          <a:xfrm>
            <a:off x="7305866" y="4785646"/>
            <a:ext cx="164210" cy="381952"/>
            <a:chOff x="7305866" y="4785646"/>
            <a:chExt cx="164210" cy="381952"/>
          </a:xfrm>
        </p:grpSpPr>
        <p:sp>
          <p:nvSpPr>
            <p:cNvPr id="320" name="AutoShape 320"/>
            <p:cNvSpPr/>
            <p:nvPr/>
          </p:nvSpPr>
          <p:spPr>
            <a:xfrm rot="21437230" flipH="1">
              <a:off x="74010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1" name="AutoShape 321"/>
            <p:cNvSpPr/>
            <p:nvPr/>
          </p:nvSpPr>
          <p:spPr>
            <a:xfrm rot="162769">
              <a:off x="73058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2" name="Group 322"/>
          <p:cNvGrpSpPr/>
          <p:nvPr/>
        </p:nvGrpSpPr>
        <p:grpSpPr>
          <a:xfrm>
            <a:off x="7734109" y="4424744"/>
            <a:ext cx="236316" cy="430911"/>
            <a:chOff x="7734109" y="4424744"/>
            <a:chExt cx="236316" cy="430911"/>
          </a:xfrm>
        </p:grpSpPr>
        <p:sp>
          <p:nvSpPr>
            <p:cNvPr id="323" name="AutoShape 323"/>
            <p:cNvSpPr/>
            <p:nvPr/>
          </p:nvSpPr>
          <p:spPr>
            <a:xfrm>
              <a:off x="77778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4" name="AutoShape 324"/>
            <p:cNvSpPr/>
            <p:nvPr/>
          </p:nvSpPr>
          <p:spPr>
            <a:xfrm rot="457219">
              <a:off x="77341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5" name="AutoShape 325"/>
            <p:cNvSpPr/>
            <p:nvPr/>
          </p:nvSpPr>
          <p:spPr>
            <a:xfrm rot="21142780" flipH="1">
              <a:off x="7927086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6" name="Freeform 326"/>
            <p:cNvSpPr/>
            <p:nvPr/>
          </p:nvSpPr>
          <p:spPr>
            <a:xfrm>
              <a:off x="77448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7" name="Group 327"/>
          <p:cNvGrpSpPr/>
          <p:nvPr/>
        </p:nvGrpSpPr>
        <p:grpSpPr>
          <a:xfrm>
            <a:off x="7769066" y="4785646"/>
            <a:ext cx="164211" cy="381952"/>
            <a:chOff x="7769066" y="4785646"/>
            <a:chExt cx="164211" cy="381952"/>
          </a:xfrm>
        </p:grpSpPr>
        <p:sp>
          <p:nvSpPr>
            <p:cNvPr id="328" name="AutoShape 328"/>
            <p:cNvSpPr/>
            <p:nvPr/>
          </p:nvSpPr>
          <p:spPr>
            <a:xfrm rot="21437230" flipH="1">
              <a:off x="786422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9" name="AutoShape 329"/>
            <p:cNvSpPr/>
            <p:nvPr/>
          </p:nvSpPr>
          <p:spPr>
            <a:xfrm rot="162769">
              <a:off x="77690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0" name="Group 330"/>
          <p:cNvGrpSpPr/>
          <p:nvPr/>
        </p:nvGrpSpPr>
        <p:grpSpPr>
          <a:xfrm>
            <a:off x="8197310" y="4424744"/>
            <a:ext cx="236316" cy="430911"/>
            <a:chOff x="8197310" y="4424744"/>
            <a:chExt cx="236316" cy="430911"/>
          </a:xfrm>
        </p:grpSpPr>
        <p:sp>
          <p:nvSpPr>
            <p:cNvPr id="331" name="AutoShape 331"/>
            <p:cNvSpPr/>
            <p:nvPr/>
          </p:nvSpPr>
          <p:spPr>
            <a:xfrm>
              <a:off x="8241030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2" name="AutoShape 332"/>
            <p:cNvSpPr/>
            <p:nvPr/>
          </p:nvSpPr>
          <p:spPr>
            <a:xfrm rot="457219">
              <a:off x="81973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3" name="AutoShape 333"/>
            <p:cNvSpPr/>
            <p:nvPr/>
          </p:nvSpPr>
          <p:spPr>
            <a:xfrm rot="21142780" flipH="1">
              <a:off x="8390287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4" name="Freeform 334"/>
            <p:cNvSpPr/>
            <p:nvPr/>
          </p:nvSpPr>
          <p:spPr>
            <a:xfrm>
              <a:off x="82080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5" name="Group 335"/>
          <p:cNvGrpSpPr/>
          <p:nvPr/>
        </p:nvGrpSpPr>
        <p:grpSpPr>
          <a:xfrm>
            <a:off x="8232267" y="4785646"/>
            <a:ext cx="164211" cy="381952"/>
            <a:chOff x="8232267" y="4785646"/>
            <a:chExt cx="164211" cy="381952"/>
          </a:xfrm>
        </p:grpSpPr>
        <p:sp>
          <p:nvSpPr>
            <p:cNvPr id="336" name="AutoShape 336"/>
            <p:cNvSpPr/>
            <p:nvPr/>
          </p:nvSpPr>
          <p:spPr>
            <a:xfrm rot="21437230" flipH="1">
              <a:off x="832742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7" name="AutoShape 337"/>
            <p:cNvSpPr/>
            <p:nvPr/>
          </p:nvSpPr>
          <p:spPr>
            <a:xfrm rot="162769">
              <a:off x="82322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8" name="Group 338"/>
          <p:cNvGrpSpPr/>
          <p:nvPr/>
        </p:nvGrpSpPr>
        <p:grpSpPr>
          <a:xfrm>
            <a:off x="8660511" y="4424744"/>
            <a:ext cx="236316" cy="430911"/>
            <a:chOff x="8660511" y="4424744"/>
            <a:chExt cx="236316" cy="430911"/>
          </a:xfrm>
        </p:grpSpPr>
        <p:sp>
          <p:nvSpPr>
            <p:cNvPr id="339" name="AutoShape 339"/>
            <p:cNvSpPr/>
            <p:nvPr/>
          </p:nvSpPr>
          <p:spPr>
            <a:xfrm>
              <a:off x="8704231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0" name="AutoShape 340"/>
            <p:cNvSpPr/>
            <p:nvPr/>
          </p:nvSpPr>
          <p:spPr>
            <a:xfrm rot="457219">
              <a:off x="8660511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1" name="AutoShape 341"/>
            <p:cNvSpPr/>
            <p:nvPr/>
          </p:nvSpPr>
          <p:spPr>
            <a:xfrm rot="21142780" flipH="1">
              <a:off x="88534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2" name="Freeform 342"/>
            <p:cNvSpPr/>
            <p:nvPr/>
          </p:nvSpPr>
          <p:spPr>
            <a:xfrm>
              <a:off x="86712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3" name="Group 343"/>
          <p:cNvGrpSpPr/>
          <p:nvPr/>
        </p:nvGrpSpPr>
        <p:grpSpPr>
          <a:xfrm>
            <a:off x="8695467" y="4785646"/>
            <a:ext cx="164212" cy="381952"/>
            <a:chOff x="8695467" y="4785646"/>
            <a:chExt cx="164212" cy="381952"/>
          </a:xfrm>
        </p:grpSpPr>
        <p:sp>
          <p:nvSpPr>
            <p:cNvPr id="344" name="AutoShape 344"/>
            <p:cNvSpPr/>
            <p:nvPr/>
          </p:nvSpPr>
          <p:spPr>
            <a:xfrm rot="21437230" flipH="1">
              <a:off x="8790623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5" name="AutoShape 345"/>
            <p:cNvSpPr/>
            <p:nvPr/>
          </p:nvSpPr>
          <p:spPr>
            <a:xfrm rot="162769">
              <a:off x="86954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6" name="Group 346"/>
          <p:cNvGrpSpPr/>
          <p:nvPr/>
        </p:nvGrpSpPr>
        <p:grpSpPr>
          <a:xfrm>
            <a:off x="9123712" y="4424744"/>
            <a:ext cx="236315" cy="430911"/>
            <a:chOff x="9123712" y="4424744"/>
            <a:chExt cx="236315" cy="430911"/>
          </a:xfrm>
        </p:grpSpPr>
        <p:sp>
          <p:nvSpPr>
            <p:cNvPr id="347" name="AutoShape 347"/>
            <p:cNvSpPr/>
            <p:nvPr/>
          </p:nvSpPr>
          <p:spPr>
            <a:xfrm>
              <a:off x="9167432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8" name="AutoShape 348"/>
            <p:cNvSpPr/>
            <p:nvPr/>
          </p:nvSpPr>
          <p:spPr>
            <a:xfrm rot="457219">
              <a:off x="9123712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9" name="AutoShape 349"/>
            <p:cNvSpPr/>
            <p:nvPr/>
          </p:nvSpPr>
          <p:spPr>
            <a:xfrm rot="21142780" flipH="1">
              <a:off x="93166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0" name="Freeform 350"/>
            <p:cNvSpPr/>
            <p:nvPr/>
          </p:nvSpPr>
          <p:spPr>
            <a:xfrm>
              <a:off x="9134475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1" name="Group 351"/>
          <p:cNvGrpSpPr/>
          <p:nvPr/>
        </p:nvGrpSpPr>
        <p:grpSpPr>
          <a:xfrm>
            <a:off x="9158668" y="4785646"/>
            <a:ext cx="164212" cy="381952"/>
            <a:chOff x="9158668" y="4785646"/>
            <a:chExt cx="164212" cy="381952"/>
          </a:xfrm>
        </p:grpSpPr>
        <p:sp>
          <p:nvSpPr>
            <p:cNvPr id="352" name="AutoShape 352"/>
            <p:cNvSpPr/>
            <p:nvPr/>
          </p:nvSpPr>
          <p:spPr>
            <a:xfrm rot="21437230" flipH="1">
              <a:off x="92538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3" name="AutoShape 353"/>
            <p:cNvSpPr/>
            <p:nvPr/>
          </p:nvSpPr>
          <p:spPr>
            <a:xfrm rot="162769">
              <a:off x="9158668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4" name="Group 354"/>
          <p:cNvGrpSpPr/>
          <p:nvPr/>
        </p:nvGrpSpPr>
        <p:grpSpPr>
          <a:xfrm>
            <a:off x="9586913" y="4424744"/>
            <a:ext cx="236315" cy="430911"/>
            <a:chOff x="9586913" y="4424744"/>
            <a:chExt cx="236315" cy="430911"/>
          </a:xfrm>
        </p:grpSpPr>
        <p:sp>
          <p:nvSpPr>
            <p:cNvPr id="355" name="AutoShape 355"/>
            <p:cNvSpPr/>
            <p:nvPr/>
          </p:nvSpPr>
          <p:spPr>
            <a:xfrm>
              <a:off x="96306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6" name="AutoShape 356"/>
            <p:cNvSpPr/>
            <p:nvPr/>
          </p:nvSpPr>
          <p:spPr>
            <a:xfrm rot="457219">
              <a:off x="95869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7" name="AutoShape 357"/>
            <p:cNvSpPr/>
            <p:nvPr/>
          </p:nvSpPr>
          <p:spPr>
            <a:xfrm rot="21142780" flipH="1">
              <a:off x="9779889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8" name="Freeform 358"/>
            <p:cNvSpPr/>
            <p:nvPr/>
          </p:nvSpPr>
          <p:spPr>
            <a:xfrm>
              <a:off x="95977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9" name="Group 359"/>
          <p:cNvGrpSpPr/>
          <p:nvPr/>
        </p:nvGrpSpPr>
        <p:grpSpPr>
          <a:xfrm>
            <a:off x="9621869" y="4785646"/>
            <a:ext cx="164211" cy="381952"/>
            <a:chOff x="9621869" y="4785646"/>
            <a:chExt cx="164211" cy="381952"/>
          </a:xfrm>
        </p:grpSpPr>
        <p:sp>
          <p:nvSpPr>
            <p:cNvPr id="360" name="AutoShape 360"/>
            <p:cNvSpPr/>
            <p:nvPr/>
          </p:nvSpPr>
          <p:spPr>
            <a:xfrm rot="21437230" flipH="1">
              <a:off x="97170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1" name="AutoShape 361"/>
            <p:cNvSpPr/>
            <p:nvPr/>
          </p:nvSpPr>
          <p:spPr>
            <a:xfrm rot="162769">
              <a:off x="9621869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2" name="Group 362"/>
          <p:cNvGrpSpPr/>
          <p:nvPr/>
        </p:nvGrpSpPr>
        <p:grpSpPr>
          <a:xfrm>
            <a:off x="10050113" y="4424744"/>
            <a:ext cx="236316" cy="430911"/>
            <a:chOff x="10050113" y="4424744"/>
            <a:chExt cx="236316" cy="430911"/>
          </a:xfrm>
        </p:grpSpPr>
        <p:sp>
          <p:nvSpPr>
            <p:cNvPr id="363" name="AutoShape 363"/>
            <p:cNvSpPr/>
            <p:nvPr/>
          </p:nvSpPr>
          <p:spPr>
            <a:xfrm>
              <a:off x="100938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4" name="AutoShape 364"/>
            <p:cNvSpPr/>
            <p:nvPr/>
          </p:nvSpPr>
          <p:spPr>
            <a:xfrm rot="457219">
              <a:off x="100501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5" name="AutoShape 365"/>
            <p:cNvSpPr/>
            <p:nvPr/>
          </p:nvSpPr>
          <p:spPr>
            <a:xfrm rot="21142780" flipH="1">
              <a:off x="10243090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6" name="Freeform 366"/>
            <p:cNvSpPr/>
            <p:nvPr/>
          </p:nvSpPr>
          <p:spPr>
            <a:xfrm>
              <a:off x="100609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7" name="Group 367"/>
          <p:cNvGrpSpPr/>
          <p:nvPr/>
        </p:nvGrpSpPr>
        <p:grpSpPr>
          <a:xfrm>
            <a:off x="10085070" y="4785646"/>
            <a:ext cx="164211" cy="381952"/>
            <a:chOff x="10085070" y="4785646"/>
            <a:chExt cx="164211" cy="381952"/>
          </a:xfrm>
        </p:grpSpPr>
        <p:sp>
          <p:nvSpPr>
            <p:cNvPr id="368" name="AutoShape 368"/>
            <p:cNvSpPr/>
            <p:nvPr/>
          </p:nvSpPr>
          <p:spPr>
            <a:xfrm rot="21437230" flipH="1">
              <a:off x="1018022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9" name="AutoShape 369"/>
            <p:cNvSpPr/>
            <p:nvPr/>
          </p:nvSpPr>
          <p:spPr>
            <a:xfrm rot="162769">
              <a:off x="1008507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0" name="Group 370"/>
          <p:cNvGrpSpPr/>
          <p:nvPr/>
        </p:nvGrpSpPr>
        <p:grpSpPr>
          <a:xfrm>
            <a:off x="10513409" y="4424744"/>
            <a:ext cx="236221" cy="430911"/>
            <a:chOff x="10513409" y="4424744"/>
            <a:chExt cx="236221" cy="430911"/>
          </a:xfrm>
        </p:grpSpPr>
        <p:sp>
          <p:nvSpPr>
            <p:cNvPr id="371" name="AutoShape 371"/>
            <p:cNvSpPr/>
            <p:nvPr/>
          </p:nvSpPr>
          <p:spPr>
            <a:xfrm>
              <a:off x="105570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2" name="AutoShape 372"/>
            <p:cNvSpPr/>
            <p:nvPr/>
          </p:nvSpPr>
          <p:spPr>
            <a:xfrm rot="457219">
              <a:off x="105134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3" name="AutoShape 373"/>
            <p:cNvSpPr/>
            <p:nvPr/>
          </p:nvSpPr>
          <p:spPr>
            <a:xfrm rot="21142780" flipH="1">
              <a:off x="107062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4" name="Freeform 374"/>
            <p:cNvSpPr/>
            <p:nvPr/>
          </p:nvSpPr>
          <p:spPr>
            <a:xfrm>
              <a:off x="105241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5" name="Group 375"/>
          <p:cNvGrpSpPr/>
          <p:nvPr/>
        </p:nvGrpSpPr>
        <p:grpSpPr>
          <a:xfrm>
            <a:off x="10548271" y="4785646"/>
            <a:ext cx="164211" cy="381952"/>
            <a:chOff x="10548271" y="4785646"/>
            <a:chExt cx="164211" cy="381952"/>
          </a:xfrm>
        </p:grpSpPr>
        <p:sp>
          <p:nvSpPr>
            <p:cNvPr id="376" name="AutoShape 376"/>
            <p:cNvSpPr/>
            <p:nvPr/>
          </p:nvSpPr>
          <p:spPr>
            <a:xfrm rot="21437230" flipH="1">
              <a:off x="1064342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7" name="AutoShape 377"/>
            <p:cNvSpPr/>
            <p:nvPr/>
          </p:nvSpPr>
          <p:spPr>
            <a:xfrm rot="162769">
              <a:off x="1054827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8" name="Group 378"/>
          <p:cNvGrpSpPr/>
          <p:nvPr/>
        </p:nvGrpSpPr>
        <p:grpSpPr>
          <a:xfrm>
            <a:off x="10976610" y="4424744"/>
            <a:ext cx="236220" cy="430911"/>
            <a:chOff x="10976610" y="4424744"/>
            <a:chExt cx="236220" cy="430911"/>
          </a:xfrm>
        </p:grpSpPr>
        <p:sp>
          <p:nvSpPr>
            <p:cNvPr id="379" name="AutoShape 379"/>
            <p:cNvSpPr/>
            <p:nvPr/>
          </p:nvSpPr>
          <p:spPr>
            <a:xfrm>
              <a:off x="110202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0" name="AutoShape 380"/>
            <p:cNvSpPr/>
            <p:nvPr/>
          </p:nvSpPr>
          <p:spPr>
            <a:xfrm rot="457219">
              <a:off x="109766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1" name="AutoShape 381"/>
            <p:cNvSpPr/>
            <p:nvPr/>
          </p:nvSpPr>
          <p:spPr>
            <a:xfrm rot="21142780" flipH="1">
              <a:off x="111694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2" name="Freeform 382"/>
            <p:cNvSpPr/>
            <p:nvPr/>
          </p:nvSpPr>
          <p:spPr>
            <a:xfrm>
              <a:off x="109873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83" name="Group 383"/>
          <p:cNvGrpSpPr/>
          <p:nvPr/>
        </p:nvGrpSpPr>
        <p:grpSpPr>
          <a:xfrm>
            <a:off x="11011472" y="4785646"/>
            <a:ext cx="164211" cy="381952"/>
            <a:chOff x="11011472" y="4785646"/>
            <a:chExt cx="164211" cy="381952"/>
          </a:xfrm>
        </p:grpSpPr>
        <p:sp>
          <p:nvSpPr>
            <p:cNvPr id="384" name="AutoShape 384"/>
            <p:cNvSpPr/>
            <p:nvPr/>
          </p:nvSpPr>
          <p:spPr>
            <a:xfrm rot="21437230" flipH="1">
              <a:off x="1110662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5" name="AutoShape 385"/>
            <p:cNvSpPr/>
            <p:nvPr/>
          </p:nvSpPr>
          <p:spPr>
            <a:xfrm rot="162769">
              <a:off x="1101147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86" name="AutoShape 386"/>
          <p:cNvSpPr/>
          <p:nvPr/>
        </p:nvSpPr>
        <p:spPr>
          <a:xfrm>
            <a:off x="692334" y="5368319"/>
            <a:ext cx="4775817" cy="9828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本科室现有医生XX名，护士XX名，其他医技人员XX名，共计XX人。</a:t>
            </a:r>
            <a:endParaRPr lang="en-US" sz="1100"/>
          </a:p>
        </p:txBody>
      </p:sp>
      <p:sp>
        <p:nvSpPr>
          <p:cNvPr id="387" name="AutoShape 387"/>
          <p:cNvSpPr/>
          <p:nvPr/>
        </p:nvSpPr>
        <p:spPr>
          <a:xfrm>
            <a:off x="6723849" y="5368319"/>
            <a:ext cx="4775817" cy="90486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2024年度，本科室新增医生XX名，护士XX名，离职医生XX名，护士XX名。</a:t>
            </a:r>
            <a:endParaRPr lang="en-US" sz="1100"/>
          </a:p>
        </p:txBody>
      </p:sp>
      <p:grpSp>
        <p:nvGrpSpPr>
          <p:cNvPr id="388" name="Group 38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89" name="AutoShape 38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0" name="AutoShape 39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1" name="AutoShape 39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2" name="AutoShape 39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3" name="AutoShape 39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4" name="AutoShape 39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5" name="AutoShape 39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6" name="AutoShape 39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7" name="AutoShape 39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8" name="AutoShape 39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9" name="AutoShape 39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0" name="AutoShape 40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1" name="AutoShape 40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2" name="AutoShape 40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3" name="AutoShape 40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4" name="AutoShape 40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5" name="AutoShape 40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6" name="AutoShape 40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7" name="AutoShape 40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8" name="AutoShape 40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9" name="TextBox 40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科室人员配置及变动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业务拓展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2024年度，本科室新增了儿童生长发育评估、儿童营养指导等业务，进一步满足了患者的需求。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新技术应用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本科室引进了先进的生长发育评估系统、营养分析软件等新技术，提高了诊疗效率和准确性。同时，积极开展科研合作，与国内外知名专家进行学术交流，不断提升科室整体实力。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业务拓展与新技术应用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医疗服务质量评估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63014" y="1906186"/>
            <a:ext cx="5065972" cy="823690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9358" y="2191992"/>
            <a:ext cx="1600605" cy="731803"/>
          </a:xfrm>
          <a:prstGeom prst="rect">
            <a:avLst/>
          </a:prstGeom>
          <a:solidFill>
            <a:schemeClr val="accent1">
              <a:alpha val="67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67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2219963" y="2191992"/>
            <a:ext cx="5479433" cy="731803"/>
          </a:xfrm>
          <a:prstGeom prst="rect">
            <a:avLst/>
          </a:prstGeom>
          <a:solidFill>
            <a:schemeClr val="accent1">
              <a:alpha val="84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84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699396" y="2191992"/>
            <a:ext cx="3873249" cy="73180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19358" y="4213754"/>
            <a:ext cx="3464154" cy="155501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确保儿童生长发育科诊疗流程符合医疗规范，包括病史采集、体格检查、辅助检查、诊断、治疗及随访等环节。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19358" y="3627301"/>
            <a:ext cx="3358143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诊疗流程规范化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363925" y="4213754"/>
            <a:ext cx="3464154" cy="1271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对儿童生长发育科常见疾病的诊疗操作进行标准化管理，提高操作规范性和安全性。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4363925" y="3627301"/>
            <a:ext cx="3335471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诊疗操作标准化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108491" y="4213754"/>
            <a:ext cx="3464154" cy="144585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定期对儿童生长发育科的诊疗质量进行监控和评估，发现问题及时整改，确保医疗安全。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108491" y="3627301"/>
            <a:ext cx="3373750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诊疗质量监控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诊疗规范执行情况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定期开展患者满意度调查，了解患者对儿童生长发育科医疗服务的评价和需求。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患者满意度调查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调查结果分析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服务质量改进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对患者满意度调查结果进行深入分析，找出服务中存在的问题和不足。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根据调查结果，制定针对性的改进措施，提高儿童生长发育科的医疗服务质量。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患者满意度调查结果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不良事件分析及改进措施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不良事件报告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建立儿童生长发育科不良事件报告制度，鼓励医护人员积极上报不良事件。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原因分析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对上报的不良事件进行深入分析，找出根本原因和影响因素。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改进措施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根据分析结果，制定针对性的改进措施，包括完善制度、加强培训、优化流程等，降低不良事件发生率。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科研与教学成果展示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63014" y="1906186"/>
            <a:ext cx="5065972" cy="823690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成功申请到2项国家自然科学基金面上项目，研究儿童生长发育的新机制和治疗策略。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国家级项目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获得5项省部级科研项目的资助，涉及儿童营养、生长发育迟缓、肥胖等领域的研究。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省部级项目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与国内外知名医学院校和科研机构建立合作关系，共同推进儿童生长发育领域的研究。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合作项目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科研项目立项及进展情况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https://d.book118.com/935244021224011110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1C7EBD"/>
      </a:dk1>
      <a:lt1>
        <a:srgbClr val="F4FBFF"/>
      </a:lt1>
      <a:dk2>
        <a:srgbClr val="5CACDF"/>
      </a:dk2>
      <a:lt2>
        <a:srgbClr val="E0F4FF"/>
      </a:lt2>
      <a:accent1>
        <a:srgbClr val="43AEF2"/>
      </a:accent1>
      <a:accent2>
        <a:srgbClr val="64BDF5"/>
      </a:accent2>
      <a:accent3>
        <a:srgbClr val="84CDFA"/>
      </a:accent3>
      <a:accent4>
        <a:srgbClr val="87DDF1"/>
      </a:accent4>
      <a:accent5>
        <a:srgbClr val="7AAED5"/>
      </a:accent5>
      <a:accent6>
        <a:srgbClr val="C7E1F0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91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2024-09-16T01:07:13.539</cp:lastPrinted>
  <dcterms:created xsi:type="dcterms:W3CDTF">2024-09-15T17:07:13Z</dcterms:created>
  <dcterms:modified xsi:type="dcterms:W3CDTF">2024-09-15T17:07:16Z</dcterms:modified>
</cp:coreProperties>
</file>