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157018D-F0D4-47FA-BD34-4F4FF1F140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610E79-3544-40BB-A83A-41F85A0B6A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AAF9909-86A4-462E-812B-7FAFB1EEBF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D30360B-358E-499F-90DB-7B37F24FD5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09D83C7-CABD-498A-A908-1A9999DF1D6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5FC8F74-1E7C-4FB1-935F-275A3F60707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7BE6B99-8407-4F5C-8FD9-B4D2C080AFC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F0F2F0-869D-4C47-AC56-4F902D911F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27CE43-A9DC-4509-BE8E-B027D132BD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6243BC-2A16-41AC-9BBB-64F93252B8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AB3003-D6AA-4171-B312-14FBEAAF0C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530024234301111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专业服务行业中的职业发展与人才培养</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汇报人：PPT可修改</a:t>
            </a:r>
          </a:p>
        </p:txBody>
      </p:sp>
      <p:sp>
        <p:nvSpPr>
          <p:cNvPr id="4" name="TextBox 4"/>
          <p:cNvSpPr txBox="1"/>
          <p:nvPr/>
        </p:nvSpPr>
        <p:spPr>
          <a:xfrm>
            <a:off x="750406" y="5697617"/>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2024-02-02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行业背景与专业服务概述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职业发展规划与路径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人才培养体系构建与实践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专业技能提升与知识更新策略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团队建设与领导力培养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企业文化塑造和价值观传递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总结：未来趋势预测及挑战应对</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行业背景与专业服务概述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专业服务行业现状及趋势</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行业规模与增长</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专业服务行业近年来保持稳健增长，包括咨询、法律、会计、工程等领域，预计未来将继续保持增长态势。</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技术创新与应用</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随着科技的不断进步，专业服务行业正经历着数字化转型，人工智能、大数据、云计算等技术得到广泛应用。</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全球化与国际化</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专业服务行业日益全球化，跨国公司和国际合作项目不断增多，对专业人才的国际视野和跨文化沟通能力提出更高要求。</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高知识密度</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专业服务行业要求从业人员具备深厚的专业知识和丰富的实践经验，以提供高质量的服务。</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服务范围广泛</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专业服务行业涵盖多个领域，如企业管理咨询、法律服务、会计审计、工程技术服务等，为客户提供全方位的专业支持。</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定制化与个性化</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专业服务往往需要根据客户的具体需求和情况提供定制化的解决方案，要求从业人员具备较强的分析和解决问题的能力。</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25" r="1662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500" r="125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6625" r="1662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专业服务范围与特点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专业服务行业需要不同领域、不同层次的人才，包括专家型人才、复合型人才等，以满足客户多样化的需求。</a:t>
            </a:r>
          </a:p>
        </p:txBody>
      </p:sp>
      <p:pic>
        <p:nvPicPr>
          <p:cNvPr id="6" name="Picture 6"/>
          <p:cNvPicPr>
            <a:picLocks noChangeAspect="1"/>
          </p:cNvPicPr>
          <p:nvPr/>
        </p:nvPicPr>
        <p:blipFill>
          <a:blip r:embed="rId2"/>
          <a:srcRect l="19556" r="19556"/>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多元化人才需求</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随着行业的不断发展，对人才的专业素质、综合素质和创新能力的要求越来越高。</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高素质要求</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750" r="1675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专业服务行业的人才竞争日益激烈，同时人才流动也较为频繁，企业需要建立完善的人才培养和留任机制。</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人才竞争与流动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行业对人才需求及挑战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职业发展规划与路径</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实现自我价值</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通过职业规划，个人可以更好地发挥自己的优势和潜能，实现自我价值的最大化。</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提升职业满意度</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通过规划个人职业目标和发展路径，可以使个人在职业发展中更加有方向感和成就感，从而提升职业满意度。</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增强职场竞争力</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明确的职业规划有助于个人在职场中不断提升自己的专业技能和综合素质，增强职场竞争力。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个人职业规划重要性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6299" r="6299"/>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根据个人职业规划和当前职业发展阶段，设定短期内的职业发展目标，如提升技能、拓展业务领域等。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短期目标</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在短期目标的基础上，设定更长时间范围内的职业发展目标，如晋升职位、成为行业专家等。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中期目标</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结合个人职业规划和长远发展规划，设定长期内的职业发展目标，如成为企业高管、行业领袖等。</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长期目标</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不同阶段职业发展目标设定</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13535" r="13535"/>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根据个人兴趣、能力和市场需求等因素，选择适合自己的职业发展路径，如专业技术路径、管理路径等。</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路径选择</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通过不断学习、培训和实践等方式，提升自己的专业技能和综合素质，为职业发展打下坚实基础。</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学习提升</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积极参加各类社交活动，拓展人脉资源，建立良好的人际关系网络，为职业发展提供有力支持。</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拓展人脉</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密切关注市场动态和行业发展趋势，把握职业发展中的机遇和挑战，及时调整自己的职业规划和发展策略。</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把握机遇</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实现职业发展路径选择及策略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人才培养体系构建与实践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821867" y="3896294"/>
            <a:ext cx="2573020" cy="2567940"/>
          </a:xfrm>
          <a:custGeom>
            <a:rect l="l" t="t" r="r" b="b"/>
            <a:pathLst>
              <a:path w="110" h="110">
                <a:moveTo>
                  <a:pt x="56" y="0"/>
                </a:moveTo>
                <a:cubicBezTo>
                  <a:pt x="71" y="0"/>
                  <a:pt x="85" y="6"/>
                  <a:pt x="95" y="16"/>
                </a:cubicBezTo>
                <a:cubicBezTo>
                  <a:pt x="105" y="26"/>
                  <a:pt x="111" y="40"/>
                  <a:pt x="111" y="55"/>
                </a:cubicBezTo>
                <a:cubicBezTo>
                  <a:pt x="111" y="71"/>
                  <a:pt x="105" y="84"/>
                  <a:pt x="95" y="94"/>
                </a:cubicBezTo>
                <a:cubicBezTo>
                  <a:pt x="85" y="104"/>
                  <a:pt x="71" y="111"/>
                  <a:pt x="56" y="111"/>
                </a:cubicBezTo>
                <a:cubicBezTo>
                  <a:pt x="40" y="111"/>
                  <a:pt x="27" y="104"/>
                  <a:pt x="16" y="94"/>
                </a:cubicBezTo>
                <a:cubicBezTo>
                  <a:pt x="6" y="84"/>
                  <a:pt x="0" y="71"/>
                  <a:pt x="0" y="55"/>
                </a:cubicBezTo>
                <a:cubicBezTo>
                  <a:pt x="0" y="40"/>
                  <a:pt x="6" y="26"/>
                  <a:pt x="16" y="16"/>
                </a:cubicBezTo>
                <a:cubicBezTo>
                  <a:pt x="27" y="6"/>
                  <a:pt x="40" y="0"/>
                  <a:pt x="56" y="0"/>
                </a:cubicBezTo>
                <a:close/>
                <a:moveTo>
                  <a:pt x="51" y="100"/>
                </a:moveTo>
                <a:cubicBezTo>
                  <a:pt x="51" y="87"/>
                  <a:pt x="51" y="87"/>
                  <a:pt x="51" y="87"/>
                </a:cubicBezTo>
                <a:cubicBezTo>
                  <a:pt x="47" y="87"/>
                  <a:pt x="42" y="86"/>
                  <a:pt x="38" y="85"/>
                </a:cubicBezTo>
                <a:cubicBezTo>
                  <a:pt x="39" y="87"/>
                  <a:pt x="40" y="88"/>
                  <a:pt x="40" y="89"/>
                </a:cubicBezTo>
                <a:cubicBezTo>
                  <a:pt x="43" y="94"/>
                  <a:pt x="47" y="98"/>
                  <a:pt x="51" y="100"/>
                </a:cubicBezTo>
                <a:close/>
                <a:moveTo>
                  <a:pt x="51" y="77"/>
                </a:moveTo>
                <a:cubicBezTo>
                  <a:pt x="51" y="60"/>
                  <a:pt x="51" y="60"/>
                  <a:pt x="51" y="60"/>
                </a:cubicBezTo>
                <a:cubicBezTo>
                  <a:pt x="33" y="60"/>
                  <a:pt x="33" y="60"/>
                  <a:pt x="33" y="60"/>
                </a:cubicBezTo>
                <a:cubicBezTo>
                  <a:pt x="33" y="65"/>
                  <a:pt x="34" y="70"/>
                  <a:pt x="35" y="75"/>
                </a:cubicBezTo>
                <a:cubicBezTo>
                  <a:pt x="40" y="76"/>
                  <a:pt x="45" y="77"/>
                  <a:pt x="51" y="77"/>
                </a:cubicBezTo>
                <a:close/>
                <a:moveTo>
                  <a:pt x="51" y="50"/>
                </a:moveTo>
                <a:cubicBezTo>
                  <a:pt x="51" y="33"/>
                  <a:pt x="51" y="33"/>
                  <a:pt x="51" y="33"/>
                </a:cubicBezTo>
                <a:cubicBezTo>
                  <a:pt x="45" y="34"/>
                  <a:pt x="40" y="34"/>
                  <a:pt x="35" y="36"/>
                </a:cubicBezTo>
                <a:cubicBezTo>
                  <a:pt x="34" y="40"/>
                  <a:pt x="33" y="45"/>
                  <a:pt x="33" y="50"/>
                </a:cubicBezTo>
                <a:cubicBezTo>
                  <a:pt x="51" y="50"/>
                  <a:pt x="51" y="50"/>
                  <a:pt x="51" y="50"/>
                </a:cubicBezTo>
                <a:close/>
                <a:moveTo>
                  <a:pt x="51" y="24"/>
                </a:moveTo>
                <a:cubicBezTo>
                  <a:pt x="51" y="10"/>
                  <a:pt x="51" y="10"/>
                  <a:pt x="51" y="10"/>
                </a:cubicBezTo>
                <a:cubicBezTo>
                  <a:pt x="47" y="12"/>
                  <a:pt x="43" y="16"/>
                  <a:pt x="40" y="22"/>
                </a:cubicBezTo>
                <a:cubicBezTo>
                  <a:pt x="40" y="23"/>
                  <a:pt x="39" y="24"/>
                  <a:pt x="38" y="25"/>
                </a:cubicBezTo>
                <a:cubicBezTo>
                  <a:pt x="42" y="24"/>
                  <a:pt x="47" y="24"/>
                  <a:pt x="51" y="24"/>
                </a:cubicBezTo>
                <a:close/>
                <a:moveTo>
                  <a:pt x="61" y="10"/>
                </a:moveTo>
                <a:cubicBezTo>
                  <a:pt x="61" y="24"/>
                  <a:pt x="61" y="24"/>
                  <a:pt x="61" y="24"/>
                </a:cubicBezTo>
                <a:cubicBezTo>
                  <a:pt x="65" y="24"/>
                  <a:pt x="69" y="24"/>
                  <a:pt x="73" y="25"/>
                </a:cubicBezTo>
                <a:cubicBezTo>
                  <a:pt x="72" y="24"/>
                  <a:pt x="72" y="23"/>
                  <a:pt x="71" y="22"/>
                </a:cubicBezTo>
                <a:cubicBezTo>
                  <a:pt x="68" y="16"/>
                  <a:pt x="65" y="12"/>
                  <a:pt x="61" y="10"/>
                </a:cubicBezTo>
                <a:close/>
                <a:moveTo>
                  <a:pt x="61" y="33"/>
                </a:moveTo>
                <a:cubicBezTo>
                  <a:pt x="61" y="50"/>
                  <a:pt x="61" y="50"/>
                  <a:pt x="61" y="50"/>
                </a:cubicBezTo>
                <a:cubicBezTo>
                  <a:pt x="79" y="50"/>
                  <a:pt x="79" y="50"/>
                  <a:pt x="79" y="50"/>
                </a:cubicBezTo>
                <a:cubicBezTo>
                  <a:pt x="78" y="45"/>
                  <a:pt x="78" y="40"/>
                  <a:pt x="77" y="36"/>
                </a:cubicBezTo>
                <a:cubicBezTo>
                  <a:pt x="72" y="34"/>
                  <a:pt x="66" y="34"/>
                  <a:pt x="61" y="33"/>
                </a:cubicBezTo>
                <a:close/>
                <a:moveTo>
                  <a:pt x="61" y="60"/>
                </a:moveTo>
                <a:cubicBezTo>
                  <a:pt x="61" y="77"/>
                  <a:pt x="61" y="77"/>
                  <a:pt x="61" y="77"/>
                </a:cubicBezTo>
                <a:cubicBezTo>
                  <a:pt x="66" y="77"/>
                  <a:pt x="72" y="76"/>
                  <a:pt x="77" y="75"/>
                </a:cubicBezTo>
                <a:cubicBezTo>
                  <a:pt x="78" y="70"/>
                  <a:pt x="78" y="65"/>
                  <a:pt x="79" y="60"/>
                </a:cubicBezTo>
                <a:cubicBezTo>
                  <a:pt x="61" y="60"/>
                  <a:pt x="61" y="60"/>
                  <a:pt x="61" y="60"/>
                </a:cubicBezTo>
                <a:close/>
                <a:moveTo>
                  <a:pt x="61" y="87"/>
                </a:moveTo>
                <a:cubicBezTo>
                  <a:pt x="61" y="100"/>
                  <a:pt x="61" y="100"/>
                  <a:pt x="61" y="100"/>
                </a:cubicBezTo>
                <a:cubicBezTo>
                  <a:pt x="65" y="98"/>
                  <a:pt x="68" y="94"/>
                  <a:pt x="71" y="89"/>
                </a:cubicBezTo>
                <a:cubicBezTo>
                  <a:pt x="72" y="88"/>
                  <a:pt x="72" y="87"/>
                  <a:pt x="73" y="85"/>
                </a:cubicBezTo>
                <a:cubicBezTo>
                  <a:pt x="69" y="86"/>
                  <a:pt x="65" y="87"/>
                  <a:pt x="61" y="87"/>
                </a:cubicBezTo>
                <a:close/>
                <a:moveTo>
                  <a:pt x="11" y="50"/>
                </a:moveTo>
                <a:cubicBezTo>
                  <a:pt x="23" y="50"/>
                  <a:pt x="23" y="50"/>
                  <a:pt x="23" y="50"/>
                </a:cubicBezTo>
                <a:cubicBezTo>
                  <a:pt x="23" y="47"/>
                  <a:pt x="24" y="43"/>
                  <a:pt x="24" y="39"/>
                </a:cubicBezTo>
                <a:cubicBezTo>
                  <a:pt x="24" y="40"/>
                  <a:pt x="23" y="40"/>
                  <a:pt x="22" y="40"/>
                </a:cubicBezTo>
                <a:cubicBezTo>
                  <a:pt x="17" y="43"/>
                  <a:pt x="13" y="47"/>
                  <a:pt x="11" y="50"/>
                </a:cubicBezTo>
                <a:close/>
                <a:moveTo>
                  <a:pt x="88" y="50"/>
                </a:moveTo>
                <a:cubicBezTo>
                  <a:pt x="100" y="50"/>
                  <a:pt x="100" y="50"/>
                  <a:pt x="100" y="50"/>
                </a:cubicBezTo>
                <a:cubicBezTo>
                  <a:pt x="99" y="47"/>
                  <a:pt x="95" y="43"/>
                  <a:pt x="89" y="40"/>
                </a:cubicBezTo>
                <a:cubicBezTo>
                  <a:pt x="89" y="40"/>
                  <a:pt x="88" y="40"/>
                  <a:pt x="87" y="39"/>
                </a:cubicBezTo>
                <a:cubicBezTo>
                  <a:pt x="88" y="43"/>
                  <a:pt x="88" y="47"/>
                  <a:pt x="88" y="50"/>
                </a:cubicBezTo>
                <a:close/>
                <a:moveTo>
                  <a:pt x="100" y="60"/>
                </a:moveTo>
                <a:cubicBezTo>
                  <a:pt x="88" y="60"/>
                  <a:pt x="88" y="60"/>
                  <a:pt x="88" y="60"/>
                </a:cubicBezTo>
                <a:cubicBezTo>
                  <a:pt x="88" y="64"/>
                  <a:pt x="88" y="67"/>
                  <a:pt x="87" y="71"/>
                </a:cubicBezTo>
                <a:cubicBezTo>
                  <a:pt x="88" y="71"/>
                  <a:pt x="89" y="70"/>
                  <a:pt x="89" y="70"/>
                </a:cubicBezTo>
                <a:cubicBezTo>
                  <a:pt x="95" y="67"/>
                  <a:pt x="99" y="64"/>
                  <a:pt x="100" y="60"/>
                </a:cubicBezTo>
                <a:close/>
                <a:moveTo>
                  <a:pt x="23" y="60"/>
                </a:moveTo>
                <a:cubicBezTo>
                  <a:pt x="11" y="60"/>
                  <a:pt x="11" y="60"/>
                  <a:pt x="11" y="60"/>
                </a:cubicBezTo>
                <a:cubicBezTo>
                  <a:pt x="13" y="64"/>
                  <a:pt x="17" y="67"/>
                  <a:pt x="22" y="70"/>
                </a:cubicBezTo>
                <a:cubicBezTo>
                  <a:pt x="23" y="70"/>
                  <a:pt x="24" y="71"/>
                  <a:pt x="24" y="71"/>
                </a:cubicBezTo>
                <a:cubicBezTo>
                  <a:pt x="24" y="67"/>
                  <a:pt x="23" y="64"/>
                  <a:pt x="23" y="60"/>
                </a:cubicBezTo>
                <a:close/>
                <a:moveTo>
                  <a:pt x="96" y="77"/>
                </a:moveTo>
                <a:cubicBezTo>
                  <a:pt x="95" y="78"/>
                  <a:pt x="95" y="78"/>
                  <a:pt x="94" y="78"/>
                </a:cubicBezTo>
                <a:cubicBezTo>
                  <a:pt x="91" y="80"/>
                  <a:pt x="88" y="81"/>
                  <a:pt x="84" y="82"/>
                </a:cubicBezTo>
                <a:cubicBezTo>
                  <a:pt x="83" y="86"/>
                  <a:pt x="81" y="90"/>
                  <a:pt x="80" y="93"/>
                </a:cubicBezTo>
                <a:cubicBezTo>
                  <a:pt x="79" y="94"/>
                  <a:pt x="79" y="94"/>
                  <a:pt x="79" y="95"/>
                </a:cubicBezTo>
                <a:cubicBezTo>
                  <a:pt x="82" y="93"/>
                  <a:pt x="85" y="90"/>
                  <a:pt x="88" y="88"/>
                </a:cubicBezTo>
                <a:cubicBezTo>
                  <a:pt x="91" y="85"/>
                  <a:pt x="94" y="81"/>
                  <a:pt x="96" y="77"/>
                </a:cubicBezTo>
                <a:close/>
                <a:moveTo>
                  <a:pt x="27" y="82"/>
                </a:moveTo>
                <a:cubicBezTo>
                  <a:pt x="24" y="81"/>
                  <a:pt x="20" y="80"/>
                  <a:pt x="18" y="78"/>
                </a:cubicBezTo>
                <a:cubicBezTo>
                  <a:pt x="17" y="78"/>
                  <a:pt x="16" y="78"/>
                  <a:pt x="15" y="77"/>
                </a:cubicBezTo>
                <a:cubicBezTo>
                  <a:pt x="18" y="81"/>
                  <a:pt x="20" y="85"/>
                  <a:pt x="23" y="88"/>
                </a:cubicBezTo>
                <a:cubicBezTo>
                  <a:pt x="26" y="90"/>
                  <a:pt x="29" y="93"/>
                  <a:pt x="33" y="95"/>
                </a:cubicBezTo>
                <a:cubicBezTo>
                  <a:pt x="32" y="94"/>
                  <a:pt x="32" y="94"/>
                  <a:pt x="32" y="93"/>
                </a:cubicBezTo>
                <a:cubicBezTo>
                  <a:pt x="30" y="90"/>
                  <a:pt x="28" y="86"/>
                  <a:pt x="27" y="82"/>
                </a:cubicBezTo>
                <a:close/>
                <a:moveTo>
                  <a:pt x="15" y="33"/>
                </a:moveTo>
                <a:cubicBezTo>
                  <a:pt x="16" y="33"/>
                  <a:pt x="17" y="32"/>
                  <a:pt x="18" y="32"/>
                </a:cubicBezTo>
                <a:cubicBezTo>
                  <a:pt x="20" y="30"/>
                  <a:pt x="24" y="29"/>
                  <a:pt x="27" y="28"/>
                </a:cubicBezTo>
                <a:cubicBezTo>
                  <a:pt x="28" y="24"/>
                  <a:pt x="30" y="20"/>
                  <a:pt x="32" y="17"/>
                </a:cubicBezTo>
                <a:cubicBezTo>
                  <a:pt x="32" y="17"/>
                  <a:pt x="32" y="16"/>
                  <a:pt x="33" y="16"/>
                </a:cubicBezTo>
                <a:cubicBezTo>
                  <a:pt x="29" y="18"/>
                  <a:pt x="26" y="20"/>
                  <a:pt x="23" y="23"/>
                </a:cubicBezTo>
                <a:cubicBezTo>
                  <a:pt x="20" y="26"/>
                  <a:pt x="18" y="29"/>
                  <a:pt x="15" y="33"/>
                </a:cubicBezTo>
                <a:close/>
                <a:moveTo>
                  <a:pt x="84" y="28"/>
                </a:moveTo>
                <a:cubicBezTo>
                  <a:pt x="88" y="29"/>
                  <a:pt x="91" y="30"/>
                  <a:pt x="94" y="32"/>
                </a:cubicBezTo>
                <a:cubicBezTo>
                  <a:pt x="95" y="32"/>
                  <a:pt x="95" y="33"/>
                  <a:pt x="96" y="33"/>
                </a:cubicBezTo>
                <a:cubicBezTo>
                  <a:pt x="94" y="29"/>
                  <a:pt x="91" y="26"/>
                  <a:pt x="88" y="23"/>
                </a:cubicBezTo>
                <a:cubicBezTo>
                  <a:pt x="85" y="20"/>
                  <a:pt x="82" y="18"/>
                  <a:pt x="79" y="16"/>
                </a:cubicBezTo>
                <a:cubicBezTo>
                  <a:pt x="79" y="16"/>
                  <a:pt x="79" y="17"/>
                  <a:pt x="80" y="17"/>
                </a:cubicBezTo>
                <a:cubicBezTo>
                  <a:pt x="81" y="20"/>
                  <a:pt x="83" y="24"/>
                  <a:pt x="84" y="2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4362496" y="5185660"/>
            <a:ext cx="908728" cy="0"/>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6118543" y="5185660"/>
            <a:ext cx="1756048" cy="0"/>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flipH="1" flipV="1">
            <a:off x="6101402" y="3472461"/>
            <a:ext cx="0" cy="654844"/>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flipV="1">
            <a:off x="4912508" y="3912538"/>
            <a:ext cx="494998" cy="363089"/>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V="1">
            <a:off x="6740069" y="3998248"/>
            <a:ext cx="501771" cy="242369"/>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3160139" y="4638125"/>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820875" y="292107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594450" y="226884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192587" y="292107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339" y="4638125"/>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378325" y="4638125"/>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采用多种培训方式，如面授、在线学习、案例分析、角色扮演等。</a:t>
            </a:r>
          </a:p>
        </p:txBody>
      </p:sp>
      <p:sp>
        <p:nvSpPr>
          <p:cNvPr id="14" name="TextBox 14"/>
          <p:cNvSpPr txBox="1"/>
          <p:nvPr/>
        </p:nvSpPr>
        <p:spPr>
          <a:xfrm>
            <a:off x="971766" y="2377910"/>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制定详细的培训计划，包括培训内容、时间、地点、参与人员等。</a:t>
            </a:r>
          </a:p>
        </p:txBody>
      </p:sp>
      <p:sp>
        <p:nvSpPr>
          <p:cNvPr id="15" name="TextBox 15"/>
          <p:cNvSpPr txBox="1"/>
          <p:nvPr/>
        </p:nvSpPr>
        <p:spPr>
          <a:xfrm>
            <a:off x="4807262" y="1101076"/>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设立专门培训机构或部门，负责内部培训的组织和实施。</a:t>
            </a:r>
          </a:p>
        </p:txBody>
      </p:sp>
      <p:sp>
        <p:nvSpPr>
          <p:cNvPr id="16" name="TextBox 16"/>
          <p:cNvSpPr txBox="1"/>
          <p:nvPr/>
        </p:nvSpPr>
        <p:spPr>
          <a:xfrm>
            <a:off x="8445647" y="2446258"/>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针对不同岗位和职级，设计差异化的培训课程和体系。</a:t>
            </a:r>
          </a:p>
        </p:txBody>
      </p:sp>
      <p:sp>
        <p:nvSpPr>
          <p:cNvPr id="17" name="TextBox 17"/>
          <p:cNvSpPr txBox="1"/>
          <p:nvPr/>
        </p:nvSpPr>
        <p:spPr>
          <a:xfrm>
            <a:off x="9210378" y="4554638"/>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建立培训效果评估机制，对培训成果进行跟踪和评估。</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企业内部培训体系搭建</a:t>
              </a:r>
            </a:p>
          </p:txBody>
        </p:sp>
      </p:grpSp>
      <p:sp>
        <p:nvSpPr>
          <p:cNvPr id="40" name="TextBox 40"/>
          <p:cNvSpPr txBox="1"/>
          <p:nvPr/>
        </p:nvSpPr>
        <p:spPr>
          <a:xfrm>
            <a:off x="5654863" y="251761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01</a:t>
            </a:r>
          </a:p>
        </p:txBody>
      </p:sp>
      <p:sp>
        <p:nvSpPr>
          <p:cNvPr id="41" name="TextBox 41"/>
          <p:cNvSpPr txBox="1"/>
          <p:nvPr/>
        </p:nvSpPr>
        <p:spPr>
          <a:xfrm>
            <a:off x="7272801" y="316984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03</a:t>
            </a:r>
          </a:p>
        </p:txBody>
      </p:sp>
      <p:sp>
        <p:nvSpPr>
          <p:cNvPr id="42" name="TextBox 42"/>
          <p:cNvSpPr txBox="1"/>
          <p:nvPr/>
        </p:nvSpPr>
        <p:spPr>
          <a:xfrm>
            <a:off x="3901089" y="316984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02</a:t>
            </a:r>
          </a:p>
        </p:txBody>
      </p:sp>
      <p:sp>
        <p:nvSpPr>
          <p:cNvPr id="43" name="TextBox 43"/>
          <p:cNvSpPr txBox="1"/>
          <p:nvPr/>
        </p:nvSpPr>
        <p:spPr>
          <a:xfrm>
            <a:off x="3240353" y="4886894"/>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04</a:t>
            </a:r>
          </a:p>
        </p:txBody>
      </p:sp>
      <p:sp>
        <p:nvSpPr>
          <p:cNvPr id="44" name="TextBox 44"/>
          <p:cNvSpPr txBox="1"/>
          <p:nvPr/>
        </p:nvSpPr>
        <p:spPr>
          <a:xfrm>
            <a:off x="8077553" y="4886894"/>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05</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560834" y="4130676"/>
            <a:ext cx="143933" cy="14393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校企合作与产学研结合模式探索</a:t>
              </a:r>
            </a:p>
          </p:txBody>
        </p:sp>
      </p:grpSp>
      <p:sp>
        <p:nvSpPr>
          <p:cNvPr id="25" name="TextBox 25"/>
          <p:cNvSpPr txBox="1"/>
          <p:nvPr/>
        </p:nvSpPr>
        <p:spPr>
          <a:xfrm>
            <a:off x="763829" y="2541248"/>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与高校和职业院校建立合作关系，共同开展人才培养。</a:t>
            </a:r>
          </a:p>
        </p:txBody>
      </p:sp>
      <p:sp>
        <p:nvSpPr>
          <p:cNvPr id="26" name="TextBox 26"/>
          <p:cNvSpPr txBox="1"/>
          <p:nvPr/>
        </p:nvSpPr>
        <p:spPr>
          <a:xfrm>
            <a:off x="3095436" y="4987041"/>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邀请业界专家参与课程设计和教学，增强课程的实用性和针对性。</a:t>
            </a:r>
          </a:p>
        </p:txBody>
      </p:sp>
      <p:sp>
        <p:nvSpPr>
          <p:cNvPr id="27" name="TextBox 27"/>
          <p:cNvSpPr txBox="1"/>
          <p:nvPr/>
        </p:nvSpPr>
        <p:spPr>
          <a:xfrm>
            <a:off x="7054044" y="4987041"/>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开展科研项目合作，推动产学研一体化发展。</a:t>
            </a:r>
          </a:p>
        </p:txBody>
      </p:sp>
      <p:sp>
        <p:nvSpPr>
          <p:cNvPr id="28" name="TextBox 28"/>
          <p:cNvSpPr txBox="1"/>
          <p:nvPr/>
        </p:nvSpPr>
        <p:spPr>
          <a:xfrm>
            <a:off x="8972595" y="2757148"/>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设立实习基地或实验室，为学生提供实践机会。</a:t>
            </a:r>
          </a:p>
        </p:txBody>
      </p:sp>
      <p:sp>
        <p:nvSpPr>
          <p:cNvPr id="29" name="Freeform 29"/>
          <p:cNvSpPr/>
          <p:nvPr/>
        </p:nvSpPr>
        <p:spPr>
          <a:xfrm>
            <a:off x="3095436" y="2932359"/>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186361" y="1337322"/>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5685709" y="2892389"/>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7185067" y="1745822"/>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7802444" y="2287786"/>
            <a:ext cx="461677" cy="550831"/>
            <a:chOff x="7802444" y="2287786"/>
            <a:chExt cx="461677" cy="550831"/>
          </a:xfrm>
        </p:grpSpPr>
        <p:sp>
          <p:nvSpPr>
            <p:cNvPr id="34" name="Freeform 34"/>
            <p:cNvSpPr/>
            <p:nvPr/>
          </p:nvSpPr>
          <p:spPr>
            <a:xfrm>
              <a:off x="7968655" y="2393704"/>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7802444" y="2287786"/>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3614276" y="3475144"/>
            <a:ext cx="664559" cy="579787"/>
            <a:chOff x="3614276" y="3475144"/>
            <a:chExt cx="664559" cy="579787"/>
          </a:xfrm>
        </p:grpSpPr>
        <p:sp>
          <p:nvSpPr>
            <p:cNvPr id="37" name="Freeform 37"/>
            <p:cNvSpPr/>
            <p:nvPr/>
          </p:nvSpPr>
          <p:spPr>
            <a:xfrm>
              <a:off x="3614276" y="3614495"/>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3959938" y="3475144"/>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9" name="Group 39"/>
          <p:cNvGrpSpPr/>
          <p:nvPr/>
        </p:nvGrpSpPr>
        <p:grpSpPr>
          <a:xfrm>
            <a:off x="6455230" y="3620596"/>
            <a:ext cx="577692" cy="614458"/>
            <a:chOff x="6455230" y="3620596"/>
            <a:chExt cx="577692" cy="614458"/>
          </a:xfrm>
        </p:grpSpPr>
        <p:sp>
          <p:nvSpPr>
            <p:cNvPr id="40" name="Freeform 40"/>
            <p:cNvSpPr/>
            <p:nvPr/>
          </p:nvSpPr>
          <p:spPr>
            <a:xfrm>
              <a:off x="6793178" y="3620596"/>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6455230" y="3805762"/>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6594677" y="3921682"/>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6702786" y="3871485"/>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4" name="Group 44"/>
          <p:cNvGrpSpPr/>
          <p:nvPr/>
        </p:nvGrpSpPr>
        <p:grpSpPr>
          <a:xfrm>
            <a:off x="5009105" y="2064915"/>
            <a:ext cx="559445" cy="701973"/>
            <a:chOff x="5009105" y="2064915"/>
            <a:chExt cx="559445" cy="701973"/>
          </a:xfrm>
        </p:grpSpPr>
        <p:sp>
          <p:nvSpPr>
            <p:cNvPr id="45" name="Freeform 45"/>
            <p:cNvSpPr/>
            <p:nvPr/>
          </p:nvSpPr>
          <p:spPr>
            <a:xfrm>
              <a:off x="5400317" y="2064915"/>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5182698" y="2160634"/>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009105" y="2421786"/>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600381" y="1179195"/>
            <a:ext cx="5566410" cy="5224145"/>
          </a:xfrm>
          <a:custGeom>
            <a:rect l="l" t="t" r="r" b="b"/>
            <a:pathLst>
              <a:path w="21600" h="21600">
                <a:moveTo>
                  <a:pt x="5778" y="21600"/>
                </a:moveTo>
                <a:lnTo>
                  <a:pt x="7938" y="21600"/>
                </a:lnTo>
                <a:lnTo>
                  <a:pt x="12785" y="12409"/>
                </a:lnTo>
                <a:lnTo>
                  <a:pt x="18360" y="12409"/>
                </a:lnTo>
                <a:cubicBezTo>
                  <a:pt x="18360" y="12409"/>
                  <a:pt x="21600" y="12409"/>
                  <a:pt x="21600" y="10800"/>
                </a:cubicBezTo>
                <a:cubicBezTo>
                  <a:pt x="21600" y="9191"/>
                  <a:pt x="18360" y="9191"/>
                  <a:pt x="18360" y="9191"/>
                </a:cubicBezTo>
                <a:lnTo>
                  <a:pt x="12785" y="9191"/>
                </a:lnTo>
                <a:lnTo>
                  <a:pt x="7938" y="0"/>
                </a:lnTo>
                <a:lnTo>
                  <a:pt x="5778" y="0"/>
                </a:lnTo>
                <a:lnTo>
                  <a:pt x="8465" y="9191"/>
                </a:lnTo>
                <a:lnTo>
                  <a:pt x="4591" y="9191"/>
                </a:lnTo>
                <a:lnTo>
                  <a:pt x="2160" y="6893"/>
                </a:lnTo>
                <a:lnTo>
                  <a:pt x="0" y="6893"/>
                </a:lnTo>
                <a:lnTo>
                  <a:pt x="1728" y="10800"/>
                </a:lnTo>
                <a:lnTo>
                  <a:pt x="0" y="14707"/>
                </a:lnTo>
                <a:lnTo>
                  <a:pt x="2160" y="14707"/>
                </a:lnTo>
                <a:lnTo>
                  <a:pt x="4591" y="12409"/>
                </a:lnTo>
                <a:lnTo>
                  <a:pt x="8465" y="12409"/>
                </a:lnTo>
                <a:cubicBezTo>
                  <a:pt x="8465" y="12409"/>
                  <a:pt x="5778" y="21600"/>
                  <a:pt x="5778" y="216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在线学习平台资源整合利用</a:t>
              </a:r>
            </a:p>
          </p:txBody>
        </p:sp>
      </p:grpSp>
      <p:sp>
        <p:nvSpPr>
          <p:cNvPr id="25" name="TextBox 25"/>
          <p:cNvSpPr txBox="1"/>
          <p:nvPr/>
        </p:nvSpPr>
        <p:spPr>
          <a:xfrm>
            <a:off x="1161234" y="1569750"/>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利用在线学习平台，整合内外部优质资源。</a:t>
            </a:r>
          </a:p>
        </p:txBody>
      </p:sp>
      <p:sp>
        <p:nvSpPr>
          <p:cNvPr id="26" name="TextBox 26"/>
          <p:cNvSpPr txBox="1"/>
          <p:nvPr/>
        </p:nvSpPr>
        <p:spPr>
          <a:xfrm>
            <a:off x="1094842" y="4158410"/>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设计在线课程体系，满足不同岗位和人员的学习需求。</a:t>
            </a:r>
          </a:p>
        </p:txBody>
      </p:sp>
      <p:sp>
        <p:nvSpPr>
          <p:cNvPr id="27" name="TextBox 27"/>
          <p:cNvSpPr txBox="1"/>
          <p:nvPr/>
        </p:nvSpPr>
        <p:spPr>
          <a:xfrm>
            <a:off x="6899028" y="1445268"/>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采用多种在线学习方式，如微课、MOOC、直播等。</a:t>
            </a:r>
          </a:p>
        </p:txBody>
      </p:sp>
      <p:sp>
        <p:nvSpPr>
          <p:cNvPr id="28" name="TextBox 28"/>
          <p:cNvSpPr txBox="1"/>
          <p:nvPr/>
        </p:nvSpPr>
        <p:spPr>
          <a:xfrm>
            <a:off x="6899028" y="4698220"/>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建立在线学习管理制度和激励机制，促进员工积极参与。</a:t>
            </a:r>
          </a:p>
        </p:txBody>
      </p:sp>
      <p:sp>
        <p:nvSpPr>
          <p:cNvPr id="29" name="TextBox 29"/>
          <p:cNvSpPr txBox="1"/>
          <p:nvPr/>
        </p:nvSpPr>
        <p:spPr>
          <a:xfrm>
            <a:off x="9482164" y="301513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利用大数据和人工智能技术，对在线学习数据进行分析和挖掘，优化课程设计和教学效果。</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04</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专业技能提升与知识更新策略</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https://d.book118.com/935300242343011113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2024-09-20T20:58:08.279</cp:lastPrinted>
  <dcterms:created xsi:type="dcterms:W3CDTF">2024-09-20T12:58:08Z</dcterms:created>
  <dcterms:modified xsi:type="dcterms:W3CDTF">2024-09-20T12:58:10Z</dcterms:modified>
</cp:coreProperties>
</file>