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4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.xml" /><Relationship Id="rId3" Type="http://schemas.openxmlformats.org/officeDocument/2006/relationships/image" Target="../media/image2.png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Relationship Id="rId7" Type="http://schemas.openxmlformats.org/officeDocument/2006/relationships/tags" Target="../tags/tag12.xml" /><Relationship Id="rId8" Type="http://schemas.openxmlformats.org/officeDocument/2006/relationships/tags" Target="../tags/tag13.xml" /><Relationship Id="rId9" Type="http://schemas.openxmlformats.org/officeDocument/2006/relationships/tags" Target="../tags/tag14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22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4.png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440EE-C373-4CF9-847A-4AC10E2C8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999C8-E8A0-4B8D-8D3A-FBAB812CF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2E8969-97B0-403B-916F-270A7D6E2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CC110-7E28-4949-815A-F2C3902DE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B5D30F-CC39-4A18-8A8F-E1D4E7D8C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58EDA5-158C-4945-B8C3-C99EF431A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FBEE30-A80A-4453-B885-1F47FBD8E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931091-4AAD-421C-BEAA-512F9B014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71DD1-CB4A-433F-B607-06CC5DE51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A953E-7628-446A-97C6-5EE16910A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48D70-76B6-417B-BFA7-0A81D4244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1_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3123" y="1490387"/>
            <a:ext cx="4947593" cy="5910160"/>
          </a:xfrm>
          <a:prstGeom prst="rect">
            <a:avLst/>
          </a:prstGeom>
        </p:spPr>
      </p:pic>
      <p:sp>
        <p:nvSpPr>
          <p:cNvPr id="7" name="任意多边形: 形状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705101" cy="2019300"/>
          </a:xfrm>
          <a:custGeom>
            <a:gdLst>
              <a:gd name="connsiteX0" fmla="*/ 0 w 2705101"/>
              <a:gd name="connsiteY0" fmla="*/ 0 h 2019300"/>
              <a:gd name="connsiteX1" fmla="*/ 2705101 w 2705101"/>
              <a:gd name="connsiteY1" fmla="*/ 0 h 2019300"/>
              <a:gd name="connsiteX2" fmla="*/ 342901 w 2705101"/>
              <a:gd name="connsiteY2" fmla="*/ 2019300 h 2019300"/>
              <a:gd name="connsiteX3" fmla="*/ 101380 w 2705101"/>
              <a:gd name="connsiteY3" fmla="*/ 2008875 h 2019300"/>
              <a:gd name="connsiteX4" fmla="*/ 0 w 2705101"/>
              <a:gd name="connsiteY4" fmla="*/ 1995648 h 20193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101" h="2019300">
                <a:moveTo>
                  <a:pt x="0" y="0"/>
                </a:moveTo>
                <a:lnTo>
                  <a:pt x="2705101" y="0"/>
                </a:lnTo>
                <a:cubicBezTo>
                  <a:pt x="2705101" y="1115229"/>
                  <a:pt x="1647508" y="2019300"/>
                  <a:pt x="342901" y="2019300"/>
                </a:cubicBezTo>
                <a:cubicBezTo>
                  <a:pt x="261363" y="2019300"/>
                  <a:pt x="180790" y="2015769"/>
                  <a:pt x="101380" y="2008875"/>
                </a:cubicBezTo>
                <a:lnTo>
                  <a:pt x="0" y="199564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1_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846571" y="763196"/>
            <a:ext cx="5270433" cy="4958383"/>
            <a:chOff x="7128606" y="1369643"/>
            <a:chExt cx="4057650" cy="3817406"/>
          </a:xfrm>
        </p:grpSpPr>
        <p:sp>
          <p:nvSpPr>
            <p:cNvPr id="10" name="椭圆 9"/>
            <p:cNvSpPr/>
            <p:nvPr>
              <p:custDataLst>
                <p:tags r:id="rId2"/>
              </p:custDataLst>
            </p:nvPr>
          </p:nvSpPr>
          <p:spPr>
            <a:xfrm>
              <a:off x="7128606" y="2045618"/>
              <a:ext cx="4057650" cy="280035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361481" y="1369643"/>
              <a:ext cx="2647950" cy="38174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7220849" y="2895708"/>
            <a:ext cx="3228426" cy="834645"/>
          </a:xfrm>
        </p:spPr>
        <p:txBody>
          <a:bodyPr lIns="90000" tIns="46800" rIns="90000" bIns="46800" anchor="t" anchorCtr="0">
            <a:normAutofit/>
          </a:bodyPr>
          <a:lstStyle>
            <a:lvl1pPr>
              <a:lnSpc>
                <a:spcPct val="120000"/>
              </a:lnSpc>
              <a:defRPr sz="4400" u="none" strike="noStrike" kern="1200" cap="none" spc="3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7220848" y="3787775"/>
            <a:ext cx="3228427" cy="5302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buNone/>
              <a:defRPr kumimoji="0" lang="zh-CN" altLang="en-US" sz="1600" b="0" i="0" u="none" strike="noStrike" kern="1200" cap="none" spc="100" normalizeH="0" baseline="0" noProof="1">
                <a:solidFill>
                  <a:schemeClr val="bg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5329"/>
          <a:stretch>
            <a:fillRect/>
          </a:stretch>
        </p:blipFill>
        <p:spPr>
          <a:xfrm>
            <a:off x="6275007" y="1911569"/>
            <a:ext cx="5916993" cy="49464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3" t="21879" b="8782"/>
          <a:stretch>
            <a:fillRect/>
          </a:stretch>
        </p:blipFill>
        <p:spPr>
          <a:xfrm>
            <a:off x="0" y="0"/>
            <a:ext cx="7240158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064389" y="2588281"/>
            <a:ext cx="6344882" cy="1200329"/>
          </a:xfrm>
        </p:spPr>
        <p:txBody>
          <a:bodyPr lIns="90000" tIns="46800" rIns="90000" bIns="46800" anchor="b" anchorCtr="0">
            <a:normAutofit/>
            <a:scene3d>
              <a:camera prst="orthographicFront"/>
              <a:lightRig rig="threePt" dir="t"/>
            </a:scene3d>
          </a:bodyPr>
          <a:lstStyle>
            <a:lvl1pPr algn="ctr">
              <a:defRPr sz="6800" spc="300" baseline="0"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5064389" y="3841680"/>
            <a:ext cx="6344882" cy="480155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accent6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6979900" y="5702057"/>
            <a:ext cx="2393090" cy="57486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10058400" cy="11430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28800" y="1981200"/>
            <a:ext cx="10160000" cy="4114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828800" y="6248400"/>
            <a:ext cx="2235200" cy="4572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4572000" cy="4572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微软雅黑" panose="020b0503020204020204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652000" y="6248400"/>
            <a:ext cx="2540000" cy="4572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/>
            </a:fld>
            <a:endParaRPr lang="zh-CN" altLang="en-US">
              <a:latin typeface="Times New Roman" panose="02020603050405020304" pitchFamily="18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67957C-A538-4A22-BF6C-A9BA34BCB83D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fld id="{9A0DB2DC-4C9A-4742-B13C-FB6460FD3503}" type="slidenum">
              <a:rPr lang="zh-CN" altLang="en-US">
                <a:latin typeface="Calibri"/>
                <a:ea typeface="宋体" panose="02010600030101010101" pitchFamily="2" charset="-122"/>
              </a:rPr>
              <a:t/>
            </a:fld>
            <a:endParaRPr lang="zh-CN" altLang="en-US"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4"/>
          <p:cNvCxnSpPr/>
          <p:nvPr userDrawn="1"/>
        </p:nvCxnSpPr>
        <p:spPr>
          <a:xfrm>
            <a:off x="0" y="836613"/>
            <a:ext cx="12192000" cy="0"/>
          </a:xfrm>
          <a:prstGeom prst="line">
            <a:avLst/>
          </a:prstGeom>
          <a:ln>
            <a:solidFill>
              <a:srgbClr val="148BD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31"/>
          <p:cNvSpPr/>
          <p:nvPr userDrawn="1"/>
        </p:nvSpPr>
        <p:spPr>
          <a:xfrm>
            <a:off x="0" y="276225"/>
            <a:ext cx="10436682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TextBox 15"/>
          <p:cNvSpPr txBox="1"/>
          <p:nvPr userDrawn="1"/>
        </p:nvSpPr>
        <p:spPr>
          <a:xfrm>
            <a:off x="5691293" y="6453188"/>
            <a:ext cx="764976" cy="33718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fld id="{2B197DEF-50E6-41B1-8BD3-F494E18079F0}" type="slidenum">
              <a:rPr lang="zh-CN" altLang="en-US" sz="1600">
                <a:solidFill>
                  <a:srgbClr val="148BDC"/>
                </a:solidFill>
                <a:latin typeface="+mn-lt"/>
                <a:ea typeface="+mn-ea"/>
              </a:rPr>
              <a:t/>
            </a:fld>
            <a:r>
              <a:rPr lang="zh-CN" altLang="en-US" sz="160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1"/>
          <p:cNvSpPr/>
          <p:nvPr userDrawn="1"/>
        </p:nvSpPr>
        <p:spPr>
          <a:xfrm>
            <a:off x="841156" y="0"/>
            <a:ext cx="1283954" cy="965200"/>
          </a:xfrm>
          <a:prstGeom prst="rect">
            <a:avLst/>
          </a:prstGeom>
          <a:solidFill>
            <a:srgbClr val="FFFFFF">
              <a:alpha val="85098"/>
            </a:srgbClr>
          </a:solidFill>
          <a:ln w="317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kern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连接符 6"/>
          <p:cNvCxnSpPr/>
          <p:nvPr userDrawn="1"/>
        </p:nvCxnSpPr>
        <p:spPr>
          <a:xfrm>
            <a:off x="841156" y="965200"/>
            <a:ext cx="1283954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8"/>
          <p:cNvCxnSpPr/>
          <p:nvPr userDrawn="1"/>
        </p:nvCxnSpPr>
        <p:spPr>
          <a:xfrm flipH="1" flipV="1">
            <a:off x="841156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/>
          <p:cNvCxnSpPr/>
          <p:nvPr userDrawn="1"/>
        </p:nvCxnSpPr>
        <p:spPr>
          <a:xfrm flipH="1" flipV="1">
            <a:off x="2125110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19"/>
          <p:cNvCxnSpPr/>
          <p:nvPr userDrawn="1"/>
        </p:nvCxnSpPr>
        <p:spPr>
          <a:xfrm>
            <a:off x="0" y="6643688"/>
            <a:ext cx="5691293" cy="0"/>
          </a:xfrm>
          <a:prstGeom prst="line">
            <a:avLst/>
          </a:prstGeom>
          <a:ln>
            <a:solidFill>
              <a:srgbClr val="148BDC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21"/>
          <p:cNvCxnSpPr/>
          <p:nvPr userDrawn="1"/>
        </p:nvCxnSpPr>
        <p:spPr>
          <a:xfrm>
            <a:off x="6456269" y="6643688"/>
            <a:ext cx="5735731" cy="0"/>
          </a:xfrm>
          <a:prstGeom prst="line">
            <a:avLst/>
          </a:prstGeom>
          <a:ln>
            <a:solidFill>
              <a:srgbClr val="148BDC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7"/>
          <p:cNvSpPr txBox="1">
            <a:spLocks noChangeArrowheads="1"/>
          </p:cNvSpPr>
          <p:nvPr userDrawn="1"/>
        </p:nvSpPr>
        <p:spPr bwMode="auto">
          <a:xfrm>
            <a:off x="10436682" y="165100"/>
            <a:ext cx="1047477" cy="470535"/>
          </a:xfrm>
          <a:prstGeom prst="rect">
            <a:avLst/>
          </a:prstGeom>
          <a:noFill/>
          <a:ln>
            <a:noFill/>
          </a:ln>
        </p:spPr>
        <p:txBody>
          <a:bodyPr lIns="102843" tIns="51421" rIns="102843" bIns="5142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smtClean="0">
                <a:solidFill>
                  <a:srgbClr val="148BDC"/>
                </a:solidFill>
                <a:latin typeface="Impact" panose="020b0806030902050204" pitchFamily="34" charset="0"/>
              </a:rPr>
              <a:t>LOGO</a:t>
            </a:r>
            <a:endParaRPr lang="zh-CN" altLang="en-US" sz="2400" smtClean="0">
              <a:solidFill>
                <a:srgbClr val="148BDC"/>
              </a:solidFill>
              <a:latin typeface="Impact" panose="020b0806030902050204" pitchFamily="34" charset="0"/>
            </a:endParaRPr>
          </a:p>
        </p:txBody>
      </p:sp>
      <p:sp>
        <p:nvSpPr>
          <p:cNvPr id="12" name="矩形 23"/>
          <p:cNvSpPr/>
          <p:nvPr userDrawn="1"/>
        </p:nvSpPr>
        <p:spPr>
          <a:xfrm>
            <a:off x="11471463" y="276225"/>
            <a:ext cx="720537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1"/>
          <p:cNvCxnSpPr/>
          <p:nvPr userDrawn="1"/>
        </p:nvCxnSpPr>
        <p:spPr>
          <a:xfrm>
            <a:off x="996690" y="504825"/>
            <a:ext cx="972885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preserve="1" userDrawn="1">
  <p:cSld name="1_过渡页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4"/>
          <p:cNvCxnSpPr/>
          <p:nvPr userDrawn="1"/>
        </p:nvCxnSpPr>
        <p:spPr>
          <a:xfrm>
            <a:off x="0" y="836613"/>
            <a:ext cx="12192000" cy="0"/>
          </a:xfrm>
          <a:prstGeom prst="line">
            <a:avLst/>
          </a:prstGeom>
          <a:ln>
            <a:solidFill>
              <a:srgbClr val="148BD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31"/>
          <p:cNvSpPr/>
          <p:nvPr userDrawn="1"/>
        </p:nvSpPr>
        <p:spPr>
          <a:xfrm>
            <a:off x="0" y="276225"/>
            <a:ext cx="10436682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TextBox 15"/>
          <p:cNvSpPr txBox="1"/>
          <p:nvPr userDrawn="1"/>
        </p:nvSpPr>
        <p:spPr>
          <a:xfrm>
            <a:off x="5691293" y="6453188"/>
            <a:ext cx="764976" cy="33718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fld id="{7BD784A6-CF34-4717-9697-77CFC705310A}" type="slidenum">
              <a:rPr lang="zh-CN" altLang="en-US" sz="1600">
                <a:solidFill>
                  <a:srgbClr val="148BDC"/>
                </a:solidFill>
                <a:latin typeface="+mn-lt"/>
                <a:ea typeface="+mn-ea"/>
              </a:rPr>
              <a:t/>
            </a:fld>
            <a:r>
              <a:rPr lang="zh-CN" altLang="en-US" sz="160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1"/>
          <p:cNvSpPr/>
          <p:nvPr userDrawn="1"/>
        </p:nvSpPr>
        <p:spPr>
          <a:xfrm>
            <a:off x="841156" y="0"/>
            <a:ext cx="1283954" cy="965200"/>
          </a:xfrm>
          <a:prstGeom prst="rect">
            <a:avLst/>
          </a:prstGeom>
          <a:solidFill>
            <a:srgbClr val="FFFFFF">
              <a:alpha val="85098"/>
            </a:srgbClr>
          </a:solidFill>
          <a:ln w="317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kern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连接符 6"/>
          <p:cNvCxnSpPr/>
          <p:nvPr userDrawn="1"/>
        </p:nvCxnSpPr>
        <p:spPr>
          <a:xfrm>
            <a:off x="841156" y="965200"/>
            <a:ext cx="1283954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8"/>
          <p:cNvCxnSpPr/>
          <p:nvPr userDrawn="1"/>
        </p:nvCxnSpPr>
        <p:spPr>
          <a:xfrm flipH="1" flipV="1">
            <a:off x="841156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/>
          <p:cNvCxnSpPr/>
          <p:nvPr userDrawn="1"/>
        </p:nvCxnSpPr>
        <p:spPr>
          <a:xfrm flipH="1" flipV="1">
            <a:off x="2125110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19"/>
          <p:cNvCxnSpPr/>
          <p:nvPr userDrawn="1"/>
        </p:nvCxnSpPr>
        <p:spPr>
          <a:xfrm>
            <a:off x="0" y="6643688"/>
            <a:ext cx="5691293" cy="0"/>
          </a:xfrm>
          <a:prstGeom prst="line">
            <a:avLst/>
          </a:prstGeom>
          <a:ln>
            <a:solidFill>
              <a:srgbClr val="148BDC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21"/>
          <p:cNvCxnSpPr/>
          <p:nvPr userDrawn="1"/>
        </p:nvCxnSpPr>
        <p:spPr>
          <a:xfrm>
            <a:off x="6456269" y="6643688"/>
            <a:ext cx="5735731" cy="0"/>
          </a:xfrm>
          <a:prstGeom prst="line">
            <a:avLst/>
          </a:prstGeom>
          <a:ln>
            <a:solidFill>
              <a:srgbClr val="148BDC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7"/>
          <p:cNvSpPr txBox="1">
            <a:spLocks noChangeArrowheads="1"/>
          </p:cNvSpPr>
          <p:nvPr userDrawn="1"/>
        </p:nvSpPr>
        <p:spPr bwMode="auto">
          <a:xfrm>
            <a:off x="10436682" y="165100"/>
            <a:ext cx="1047477" cy="470535"/>
          </a:xfrm>
          <a:prstGeom prst="rect">
            <a:avLst/>
          </a:prstGeom>
          <a:noFill/>
          <a:ln>
            <a:noFill/>
          </a:ln>
        </p:spPr>
        <p:txBody>
          <a:bodyPr lIns="102843" tIns="51421" rIns="102843" bIns="5142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smtClean="0">
                <a:solidFill>
                  <a:srgbClr val="148BDC"/>
                </a:solidFill>
                <a:latin typeface="Impact" panose="020b0806030902050204" pitchFamily="34" charset="0"/>
              </a:rPr>
              <a:t>LOGO</a:t>
            </a:r>
            <a:endParaRPr lang="zh-CN" altLang="en-US" sz="2400" smtClean="0">
              <a:solidFill>
                <a:srgbClr val="148BDC"/>
              </a:solidFill>
              <a:latin typeface="Impact" panose="020b0806030902050204" pitchFamily="34" charset="0"/>
            </a:endParaRPr>
          </a:p>
        </p:txBody>
      </p:sp>
      <p:sp>
        <p:nvSpPr>
          <p:cNvPr id="12" name="矩形 23"/>
          <p:cNvSpPr/>
          <p:nvPr userDrawn="1"/>
        </p:nvSpPr>
        <p:spPr>
          <a:xfrm>
            <a:off x="11471463" y="276225"/>
            <a:ext cx="720537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cxnSp>
        <p:nvCxnSpPr>
          <p:cNvPr id="13" name="直接连接符 6"/>
          <p:cNvCxnSpPr/>
          <p:nvPr userDrawn="1"/>
        </p:nvCxnSpPr>
        <p:spPr>
          <a:xfrm>
            <a:off x="996690" y="504825"/>
            <a:ext cx="972885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4"/>
          <p:cNvCxnSpPr/>
          <p:nvPr userDrawn="1"/>
        </p:nvCxnSpPr>
        <p:spPr>
          <a:xfrm>
            <a:off x="0" y="836613"/>
            <a:ext cx="12192000" cy="0"/>
          </a:xfrm>
          <a:prstGeom prst="line">
            <a:avLst/>
          </a:prstGeom>
          <a:ln>
            <a:solidFill>
              <a:srgbClr val="148BD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31"/>
          <p:cNvSpPr/>
          <p:nvPr userDrawn="1"/>
        </p:nvSpPr>
        <p:spPr>
          <a:xfrm>
            <a:off x="0" y="276225"/>
            <a:ext cx="10436682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TextBox 15"/>
          <p:cNvSpPr txBox="1"/>
          <p:nvPr userDrawn="1"/>
        </p:nvSpPr>
        <p:spPr>
          <a:xfrm>
            <a:off x="5691293" y="6453188"/>
            <a:ext cx="764976" cy="33718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fld id="{909D311A-A53F-4F96-A72C-D948E153121C}" type="slidenum">
              <a:rPr lang="zh-CN" altLang="en-US" sz="1600">
                <a:solidFill>
                  <a:srgbClr val="148BDC"/>
                </a:solidFill>
                <a:latin typeface="+mn-lt"/>
                <a:ea typeface="+mn-ea"/>
              </a:rPr>
              <a:t/>
            </a:fld>
            <a:r>
              <a:rPr lang="zh-CN" altLang="en-US" sz="160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1"/>
          <p:cNvSpPr/>
          <p:nvPr userDrawn="1"/>
        </p:nvSpPr>
        <p:spPr>
          <a:xfrm>
            <a:off x="841156" y="0"/>
            <a:ext cx="1283954" cy="965200"/>
          </a:xfrm>
          <a:prstGeom prst="rect">
            <a:avLst/>
          </a:prstGeom>
          <a:solidFill>
            <a:srgbClr val="FFFFFF">
              <a:alpha val="85098"/>
            </a:srgbClr>
          </a:solidFill>
          <a:ln w="317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kern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连接符 6"/>
          <p:cNvCxnSpPr/>
          <p:nvPr userDrawn="1"/>
        </p:nvCxnSpPr>
        <p:spPr>
          <a:xfrm>
            <a:off x="841156" y="965200"/>
            <a:ext cx="1283954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8"/>
          <p:cNvCxnSpPr/>
          <p:nvPr userDrawn="1"/>
        </p:nvCxnSpPr>
        <p:spPr>
          <a:xfrm flipH="1" flipV="1">
            <a:off x="841156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/>
          <p:cNvCxnSpPr/>
          <p:nvPr userDrawn="1"/>
        </p:nvCxnSpPr>
        <p:spPr>
          <a:xfrm flipH="1" flipV="1">
            <a:off x="2125110" y="0"/>
            <a:ext cx="0" cy="96520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19"/>
          <p:cNvCxnSpPr/>
          <p:nvPr userDrawn="1"/>
        </p:nvCxnSpPr>
        <p:spPr>
          <a:xfrm>
            <a:off x="0" y="6643688"/>
            <a:ext cx="5691293" cy="0"/>
          </a:xfrm>
          <a:prstGeom prst="line">
            <a:avLst/>
          </a:prstGeom>
          <a:ln>
            <a:solidFill>
              <a:srgbClr val="148BDC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21"/>
          <p:cNvCxnSpPr/>
          <p:nvPr userDrawn="1"/>
        </p:nvCxnSpPr>
        <p:spPr>
          <a:xfrm>
            <a:off x="6456269" y="6643688"/>
            <a:ext cx="5735731" cy="0"/>
          </a:xfrm>
          <a:prstGeom prst="line">
            <a:avLst/>
          </a:prstGeom>
          <a:ln>
            <a:solidFill>
              <a:srgbClr val="148BDC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7"/>
          <p:cNvSpPr txBox="1">
            <a:spLocks noChangeArrowheads="1"/>
          </p:cNvSpPr>
          <p:nvPr userDrawn="1"/>
        </p:nvSpPr>
        <p:spPr bwMode="auto">
          <a:xfrm>
            <a:off x="10436682" y="165100"/>
            <a:ext cx="1047477" cy="470535"/>
          </a:xfrm>
          <a:prstGeom prst="rect">
            <a:avLst/>
          </a:prstGeom>
          <a:noFill/>
          <a:ln>
            <a:noFill/>
          </a:ln>
        </p:spPr>
        <p:txBody>
          <a:bodyPr lIns="102843" tIns="51421" rIns="102843" bIns="5142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10287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smtClean="0">
                <a:solidFill>
                  <a:srgbClr val="148BDC"/>
                </a:solidFill>
                <a:latin typeface="Impact" panose="020b0806030902050204" pitchFamily="34" charset="0"/>
              </a:rPr>
              <a:t>LOGO</a:t>
            </a:r>
            <a:endParaRPr lang="zh-CN" altLang="en-US" sz="2400" smtClean="0">
              <a:solidFill>
                <a:srgbClr val="148BDC"/>
              </a:solidFill>
              <a:latin typeface="Impact" panose="020b0806030902050204" pitchFamily="34" charset="0"/>
            </a:endParaRPr>
          </a:p>
        </p:txBody>
      </p:sp>
      <p:sp>
        <p:nvSpPr>
          <p:cNvPr id="12" name="矩形 23"/>
          <p:cNvSpPr/>
          <p:nvPr userDrawn="1"/>
        </p:nvSpPr>
        <p:spPr>
          <a:xfrm>
            <a:off x="11471463" y="276225"/>
            <a:ext cx="720537" cy="250825"/>
          </a:xfrm>
          <a:prstGeom prst="rect">
            <a:avLst/>
          </a:prstGeom>
          <a:solidFill>
            <a:srgbClr val="148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996690" y="504825"/>
            <a:ext cx="972885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tags" Target="../tags/tag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6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3021112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5064125" y="2433320"/>
            <a:ext cx="6344920" cy="1355090"/>
          </a:xfrm>
        </p:spPr>
        <p:txBody>
          <a:bodyPr>
            <a:normAutofit fontScale="90000"/>
          </a:bodyPr>
          <a:lstStyle/>
          <a:p>
            <a:br>
              <a:rPr lang="zh-CN" altLang="en-US">
                <a:sym typeface="微软雅黑" panose="020b0503020204020204" charset="-122"/>
              </a:rPr>
            </a:br>
            <a:r>
              <a:rPr lang="zh-CN" altLang="en-US">
                <a:solidFill>
                  <a:schemeClr val="accent6">
                    <a:lumMod val="50000"/>
                  </a:schemeClr>
                </a:solidFill>
                <a:sym typeface="微软雅黑" panose="020b0503020204020204" charset="-122"/>
              </a:rPr>
              <a:t>第二课</a:t>
            </a:r>
            <a:endParaRPr lang="zh-CN" altLang="en-US">
              <a:solidFill>
                <a:schemeClr val="accent6">
                  <a:lumMod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en-US" sz="3600">
                <a:solidFill>
                  <a:schemeClr val="accent6">
                    <a:lumMod val="50000"/>
                  </a:schemeClr>
                </a:solidFill>
                <a:sym typeface="微软雅黑" panose="020b0503020204020204" charset="-122"/>
              </a:rPr>
              <a:t>生涯规划  筑梦未来</a:t>
            </a:r>
            <a:endParaRPr lang="en-US" altLang="en-US" sz="3600">
              <a:solidFill>
                <a:schemeClr val="accent6">
                  <a:lumMod val="50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6"/>
          <p:cNvSpPr/>
          <p:nvPr/>
        </p:nvSpPr>
        <p:spPr>
          <a:xfrm>
            <a:off x="445770" y="431165"/>
            <a:ext cx="7433945" cy="54635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4200" b="1" kern="0" spc="1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生涯规划，筑梦未来</a:t>
            </a:r>
            <a:endParaRPr lang="en-US" altLang="en-US" sz="4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8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77690" algn="l" rtl="0" eaLnBrk="0">
              <a:lnSpc>
                <a:spcPct val="96000"/>
              </a:lnSpc>
              <a:spcBef>
                <a:spcPts val="730"/>
              </a:spcBef>
            </a:pPr>
            <a:r>
              <a:rPr sz="2400" b="1" kern="0" spc="-2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一、认识职业生涯</a:t>
            </a:r>
            <a:endParaRPr lang="en-US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2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73245" algn="l" rtl="0" eaLnBrk="0">
              <a:lnSpc>
                <a:spcPct val="85000"/>
              </a:lnSpc>
              <a:spcBef>
                <a:spcPts val="520"/>
              </a:spcBef>
            </a:pPr>
            <a:r>
              <a:rPr sz="2000" kern="0" spc="6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1.什么是职业</a:t>
            </a:r>
            <a:r>
              <a:rPr lang="zh-CN" sz="2000" kern="0" spc="6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生涯</a:t>
            </a:r>
            <a:endParaRPr lang="en-US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73245" algn="l" rtl="0" eaLnBrk="0">
              <a:lnSpc>
                <a:spcPts val="4200"/>
              </a:lnSpc>
            </a:pPr>
            <a:r>
              <a:rPr sz="2000" kern="0" spc="7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2.职业生涯的特点</a:t>
            </a:r>
            <a:endParaRPr lang="en-US" altLang="en-US" sz="2000" baseline="-2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67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96000"/>
              </a:lnSpc>
              <a:spcBef>
                <a:spcPts val="725"/>
              </a:spcBef>
            </a:pPr>
            <a:r>
              <a:rPr sz="2400" b="1" kern="0" spc="-2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二、走进职业生涯规划</a:t>
            </a:r>
            <a:endParaRPr lang="en-US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4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73245" indent="0" algn="l" rtl="0" eaLnBrk="0" fontAlgn="auto">
              <a:lnSpc>
                <a:spcPct val="150000"/>
              </a:lnSpc>
              <a:spcBef>
                <a:spcPts val="600"/>
              </a:spcBef>
            </a:pPr>
            <a:r>
              <a:rPr lang="en-US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1.职业生涯需规划</a:t>
            </a:r>
            <a:endParaRPr lang="en-US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373245" indent="0" algn="l" rtl="0" eaLnBrk="0" fontAlgn="auto">
              <a:lnSpc>
                <a:spcPct val="150000"/>
              </a:lnSpc>
              <a:spcBef>
                <a:spcPts val="600"/>
              </a:spcBef>
            </a:pPr>
            <a:r>
              <a:rPr lang="en-US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2.面向未来的职业生涯规划</a:t>
            </a:r>
            <a:endParaRPr lang="en-US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5299" y="2450490"/>
            <a:ext cx="3016300" cy="37591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71839" y="939797"/>
            <a:ext cx="2946441" cy="2292355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1639560" y="6354319"/>
            <a:ext cx="78739" cy="1377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en-US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6855" y="2727960"/>
            <a:ext cx="4839335" cy="834390"/>
          </a:xfrm>
        </p:spPr>
        <p:txBody>
          <a:bodyPr>
            <a:normAutofit fontScale="90000"/>
          </a:bodyPr>
          <a:lstStyle/>
          <a:p>
            <a:r>
              <a:rPr b="1" kern="0" spc="3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一、认识职业生涯</a:t>
            </a:r>
            <a:endParaRPr lang="zh-CN" altLang="en-US" b="1" kern="0" spc="3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898859" y="2492280"/>
            <a:ext cx="4328795" cy="660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</a:pPr>
            <a:endParaRPr lang="en-US" altLang="en-US" sz="4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标题 11265"/>
          <p:cNvSpPr>
            <a:spLocks noGrp="1"/>
          </p:cNvSpPr>
          <p:nvPr>
            <p:ph type="title"/>
          </p:nvPr>
        </p:nvSpPr>
        <p:spPr>
          <a:xfrm>
            <a:off x="1223080" y="1047185"/>
            <a:ext cx="10969200" cy="705600"/>
          </a:xfrm>
        </p:spPr>
        <p:txBody>
          <a:bodyPr lIns="92075" tIns="46038" rIns="92075" bIns="46038" anchor="ctr" anchorCtr="0"/>
          <a:lstStyle/>
          <a:p>
            <a:r>
              <a:rPr lang="zh-CN" altLang="en-US" sz="4500" b="1">
                <a:solidFill>
                  <a:srgbClr val="503D85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话题一:</a:t>
            </a:r>
            <a:br>
              <a:rPr lang="zh-CN" altLang="en-US" sz="4500">
                <a:solidFill>
                  <a:srgbClr val="503D85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4500">
                <a:solidFill>
                  <a:srgbClr val="503D85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微软雅黑" panose="020b0503020204020204" charset="-122"/>
              </a:rPr>
              <a:t>人生必须面对的三大问题</a:t>
            </a:r>
            <a:endParaRPr lang="zh-CN" altLang="en-US" sz="4500">
              <a:solidFill>
                <a:srgbClr val="503D85"/>
              </a:solidFill>
              <a:effectLst>
                <a:outerShdw blurRad="38100" dist="38100" dir="2700000">
                  <a:srgbClr val="000000"/>
                </a:outerShdw>
              </a:effectLst>
              <a:ea typeface="微软雅黑" panose="020b0503020204020204" charset="-122"/>
            </a:endParaRPr>
          </a:p>
        </p:txBody>
      </p:sp>
      <p:sp>
        <p:nvSpPr>
          <p:cNvPr id="11267" name="文本占位符 11266"/>
          <p:cNvSpPr>
            <a:spLocks noGrp="1"/>
          </p:cNvSpPr>
          <p:nvPr>
            <p:ph type="body" idx="4294967295"/>
          </p:nvPr>
        </p:nvSpPr>
        <p:spPr>
          <a:xfrm>
            <a:off x="2133600" y="2272030"/>
            <a:ext cx="7924800" cy="4800600"/>
          </a:xfrm>
        </p:spPr>
        <p:txBody>
          <a:bodyPr/>
          <a:lstStyle/>
          <a:p>
            <a:pPr>
              <a:buClr>
                <a:schemeClr val="accent2"/>
              </a:buClr>
              <a:buSzPct val="90000"/>
              <a:buFont typeface="Wingdings" panose="05000000000000000000" pitchFamily="2" charset="2"/>
              <a:buChar char="v"/>
            </a:pPr>
            <a:r>
              <a:rPr lang="zh-CN" altLang="en-US" sz="360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en-US" altLang="zh-CN" sz="360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zh-CN" altLang="en-US" sz="360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成长的问题</a:t>
            </a:r>
            <a:endParaRPr lang="zh-CN" altLang="en-US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buFontTx/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人作为一个高级生物所面对的问题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buClr>
                <a:schemeClr val="accent2"/>
              </a:buClr>
              <a:buSzPct val="90000"/>
              <a:buFont typeface="Wingdings" panose="05000000000000000000" pitchFamily="2" charset="2"/>
              <a:buChar char="v"/>
            </a:pPr>
            <a:r>
              <a:rPr lang="zh-CN" altLang="en-US" sz="360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创艺简隶书"/>
                <a:ea typeface="微软雅黑" panose="020b0503020204020204" charset="-122"/>
              </a:rPr>
              <a:t> 家庭的问题</a:t>
            </a:r>
            <a:endParaRPr lang="zh-CN" altLang="en-US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buFontTx/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“原点家庭”</a:t>
            </a:r>
            <a:r>
              <a:rPr lang="zh-CN" altLang="en-US" b="1">
                <a:latin typeface="Times New Roman" panose="02020603050405020304" pitchFamily="18" charset="0"/>
                <a:ea typeface="微软雅黑" panose="020b0503020204020204" charset="-122"/>
              </a:rPr>
              <a:t>——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获得生命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buFontTx/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“自己的家庭”</a:t>
            </a:r>
            <a:r>
              <a:rPr lang="zh-CN" altLang="en-US" b="1">
                <a:latin typeface="Times New Roman" panose="02020603050405020304" pitchFamily="18" charset="0"/>
                <a:ea typeface="微软雅黑" panose="020b0503020204020204" charset="-122"/>
              </a:rPr>
              <a:t>——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创造生命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buClr>
                <a:schemeClr val="accent2"/>
              </a:buClr>
              <a:buSzPct val="90000"/>
              <a:buFont typeface="Wingdings" panose="05000000000000000000" pitchFamily="2" charset="2"/>
              <a:buChar char="v"/>
            </a:pPr>
            <a:r>
              <a:rPr lang="zh-CN" altLang="en-US" sz="3600">
                <a:solidFill>
                  <a:srgbClr val="999E3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创艺简隶书"/>
                <a:ea typeface="微软雅黑" panose="020b0503020204020204" charset="-122"/>
              </a:rPr>
              <a:t> </a:t>
            </a:r>
            <a:r>
              <a:rPr lang="zh-CN" altLang="en-US" sz="360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创艺简隶书"/>
                <a:ea typeface="微软雅黑" panose="020b0503020204020204" charset="-122"/>
              </a:rPr>
              <a:t>职业的问题</a:t>
            </a:r>
            <a:endParaRPr lang="zh-CN" altLang="en-US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buFontTx/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职业是一个人的舞台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buFontTx/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职业生涯是人生的主体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  <a:p>
            <a:pPr lvl="2" algn="just">
              <a:lnSpc>
                <a:spcPct val="30000"/>
              </a:lnSpc>
              <a:buFontTx/>
              <a:buNone/>
            </a:pPr>
            <a:endParaRPr lang="zh-CN" altLang="en-US" b="1"/>
          </a:p>
          <a:p>
            <a:pPr algn="just">
              <a:buClr>
                <a:schemeClr val="accent1"/>
              </a:buClr>
              <a:buSzPct val="95000"/>
              <a:buFont typeface="Wingdings" panose="05000000000000000000" pitchFamily="2" charset="2"/>
              <a:buChar char="Ü"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如何思考自己的</a:t>
            </a:r>
            <a:r>
              <a:rPr lang="zh-CN" altLang="en-US" sz="2400" b="1" u="sng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职业生涯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？如何规划自己的职业生涯？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71195" y="10477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riangle rectangle 10"/>
          <p:cNvSpPr/>
          <p:nvPr/>
        </p:nvSpPr>
        <p:spPr>
          <a:xfrm rot="16200000" flipH="1">
            <a:off x="260896" y="2475749"/>
            <a:ext cx="309321" cy="301373"/>
          </a:xfrm>
          <a:prstGeom prst="rtTriangle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552306" y="1845087"/>
            <a:ext cx="3743938" cy="42470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768150" y="2616412"/>
            <a:ext cx="3312250" cy="332867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是结合自身条件和现实环境，确立自己的职业目标，选择职业道路，确定相应的培训、教育和工作计划，并按照生涯发展的阶段实施具体行动，以达成目标的过程。由于职业生涯贯穿着人的一生，因此，</a:t>
            </a:r>
            <a:r>
              <a:rPr lang="zh-CN" altLang="en-US" b="1">
                <a:solidFill>
                  <a:srgbClr val="FF6600"/>
                </a:solidFill>
                <a:latin typeface="微软雅黑" panose="020b0503020204020204" charset="-122"/>
                <a:ea typeface="微软雅黑" panose="020b0503020204020204" charset="-122"/>
              </a:rPr>
              <a:t>对职业生涯的规划，就是为自己的未来人生绘制理想的蓝图。</a:t>
            </a:r>
            <a:endParaRPr lang="zh-CN" altLang="en-US" b="1">
              <a:solidFill>
                <a:srgbClr val="FF66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5044" y="2060931"/>
            <a:ext cx="11926956" cy="431688"/>
          </a:xfrm>
          <a:prstGeom prst="rect">
            <a:avLst/>
          </a:prstGeom>
          <a:solidFill>
            <a:srgbClr val="FF6600">
              <a:alpha val="96078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什么是“职业生涯规划”？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513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26439" y="1197556"/>
            <a:ext cx="8165561" cy="565955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2692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3" name="文本占位符 20482"/>
          <p:cNvSpPr>
            <a:spLocks noGrp="1"/>
          </p:cNvSpPr>
          <p:nvPr>
            <p:ph type="body" idx="4294967295"/>
          </p:nvPr>
        </p:nvSpPr>
        <p:spPr>
          <a:xfrm>
            <a:off x="2106930" y="1066800"/>
            <a:ext cx="7620000" cy="4724400"/>
          </a:xfrm>
        </p:spPr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 sz="4000" b="1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职业生涯管理</a:t>
            </a:r>
            <a:endParaRPr lang="zh-CN" altLang="en-US" sz="4000" b="1">
              <a:solidFill>
                <a:srgbClr val="0066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一种对个人开发、实现和监控职业生涯目标与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策略的过程。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6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职业生涯管理分析角度</a:t>
            </a:r>
            <a:endParaRPr lang="zh-CN" altLang="en-US" sz="3600" b="1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b="1">
                <a:solidFill>
                  <a:srgbClr val="99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个人+组织</a:t>
            </a:r>
            <a:endParaRPr lang="zh-CN" altLang="en-US" b="1">
              <a:solidFill>
                <a:srgbClr val="99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71195" y="2692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标题 18433"/>
          <p:cNvSpPr>
            <a:spLocks noGrp="1"/>
          </p:cNvSpPr>
          <p:nvPr>
            <p:ph type="title"/>
          </p:nvPr>
        </p:nvSpPr>
        <p:spPr>
          <a:xfrm>
            <a:off x="1118940" y="668090"/>
            <a:ext cx="10969200" cy="705600"/>
          </a:xfrm>
        </p:spPr>
        <p:txBody>
          <a:bodyPr lIns="92075" tIns="46038" rIns="92075" bIns="46038" anchor="ctr" anchorCtr="0"/>
          <a:lstStyle/>
          <a:p>
            <a:r>
              <a:rPr lang="zh-CN" altLang="en-US" b="1">
                <a:ea typeface="微软雅黑" panose="020b0503020204020204" charset="-122"/>
              </a:rPr>
              <a:t>职业生涯定义</a:t>
            </a:r>
            <a:endParaRPr lang="zh-CN" altLang="en-US" b="1">
              <a:ea typeface="微软雅黑" panose="020b0503020204020204" charset="-122"/>
            </a:endParaRPr>
          </a:p>
        </p:txBody>
      </p:sp>
      <p:sp>
        <p:nvSpPr>
          <p:cNvPr id="18435" name="文本占位符 18434"/>
          <p:cNvSpPr>
            <a:spLocks noGrp="1"/>
          </p:cNvSpPr>
          <p:nvPr>
            <p:ph type="body" idx="4294967295"/>
          </p:nvPr>
        </p:nvSpPr>
        <p:spPr>
          <a:xfrm>
            <a:off x="1306195" y="1373505"/>
            <a:ext cx="9168765" cy="5257800"/>
          </a:xfrm>
        </p:spPr>
        <p:txBody>
          <a:bodyPr/>
          <a:lstStyle/>
          <a:p>
            <a:pPr fontAlgn="auto">
              <a:lnSpc>
                <a:spcPct val="150000"/>
              </a:lnSpc>
              <a:buNone/>
            </a:pPr>
            <a:r>
              <a:rPr lang="zh-CN" altLang="en-US" b="1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Career）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sz="2000" b="1">
                <a:solidFill>
                  <a:srgbClr val="99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格林豪斯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200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Greenhaus)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认为职业生涯是“贯穿于个人整个生命周期的、与工作相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关的经历的组合”。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  <a:buNone/>
            </a:pPr>
            <a:r>
              <a:rPr lang="zh-CN" altLang="en-US" sz="2000" b="1">
                <a:solidFill>
                  <a:srgbClr val="99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内在含义：</a:t>
            </a:r>
            <a:endParaRPr lang="zh-CN" altLang="en-US" sz="2000" b="1">
              <a:solidFill>
                <a:srgbClr val="99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职业生涯表示一个动态的过程；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不论职位高低，不论成功与否，每个工作着的人都有自己的职业生涯。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职业生涯考察角度：主观+客观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71195" y="838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textbox 24"/>
          <p:cNvSpPr/>
          <p:nvPr/>
        </p:nvSpPr>
        <p:spPr>
          <a:xfrm>
            <a:off x="1752579" y="1223751"/>
            <a:ext cx="8404225" cy="28695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120900" algn="l" rtl="0" eaLnBrk="0">
              <a:lnSpc>
                <a:spcPct val="97000"/>
              </a:lnSpc>
            </a:pPr>
            <a:r>
              <a:rPr sz="4600" b="1" kern="0" spc="-1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什么是职业生涯</a:t>
            </a:r>
            <a:endParaRPr lang="en-US" altLang="en-US" sz="4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0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0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110865" indent="-2996565" algn="l" rtl="0" eaLnBrk="0" fontAlgn="auto">
              <a:lnSpc>
                <a:spcPct val="150000"/>
              </a:lnSpc>
              <a:spcBef>
                <a:spcPts val="880"/>
              </a:spcBef>
            </a:pPr>
            <a:r>
              <a:rPr sz="2900" b="1" kern="0" spc="-11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职业生涯，是一个人一生中以职业为核心所串联起来</a:t>
            </a:r>
            <a:r>
              <a:rPr sz="2900" b="1" kern="0" spc="8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900" b="1" kern="0" spc="-14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的全部经历。</a:t>
            </a:r>
            <a:endParaRPr lang="en-US" altLang="en-US" sz="29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 fontAlgn="auto">
              <a:lnSpc>
                <a:spcPct val="150000"/>
              </a:lnSpc>
            </a:pPr>
            <a:endParaRPr lang="en-US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 fontAlgn="auto">
              <a:lnSpc>
                <a:spcPct val="150000"/>
              </a:lnSpc>
            </a:pPr>
            <a:endParaRPr lang="en-US" altLang="en-US" sz="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19200" indent="-1206500" algn="l" rtl="0" eaLnBrk="0" fontAlgn="auto">
              <a:lnSpc>
                <a:spcPct val="150000"/>
              </a:lnSpc>
            </a:pPr>
            <a:r>
              <a:rPr sz="1900" b="1" kern="0" spc="-70">
                <a:solidFill>
                  <a:srgbClr val="C16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有的人一生只能从事一种职业，而有的人一生中会从事很多职业，职业生涯是一个</a:t>
            </a:r>
            <a:r>
              <a:rPr sz="1900" b="1" kern="0" spc="70">
                <a:solidFill>
                  <a:srgbClr val="C16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900" b="1" kern="0" spc="-90">
                <a:solidFill>
                  <a:srgbClr val="C16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人一生通过职业准备、职业发展</a:t>
            </a:r>
            <a:r>
              <a:rPr sz="1900" b="1" kern="0" spc="-100">
                <a:solidFill>
                  <a:srgbClr val="C16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，不断追求职业理想的过程</a:t>
            </a:r>
            <a:r>
              <a:rPr lang="zh-CN" sz="1900" b="1" kern="0" spc="-100">
                <a:solidFill>
                  <a:srgbClr val="C16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900" b="1" kern="0" spc="-100">
              <a:solidFill>
                <a:srgbClr val="C16A7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1741118" y="6490158"/>
            <a:ext cx="103504" cy="1854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endParaRPr lang="en-US" altLang="en-US" sz="13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71195" y="2692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9180830" y="3256915"/>
            <a:ext cx="1901825" cy="274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7148195" y="3256915"/>
            <a:ext cx="1901825" cy="274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3064510" y="3256915"/>
            <a:ext cx="1901825" cy="274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5098415" y="3256915"/>
            <a:ext cx="1901825" cy="274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33145" y="3256915"/>
            <a:ext cx="1901825" cy="274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textbox 42"/>
          <p:cNvSpPr/>
          <p:nvPr/>
        </p:nvSpPr>
        <p:spPr>
          <a:xfrm>
            <a:off x="3609559" y="1404692"/>
            <a:ext cx="4973954" cy="6553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4300" b="1" kern="0" spc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职业生涯的五个阶段</a:t>
            </a:r>
            <a:endParaRPr lang="en-US" altLang="en-US" sz="43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206769" y="2428557"/>
            <a:ext cx="1613535" cy="12801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2425" algn="l" rtl="0" eaLnBrk="0">
              <a:lnSpc>
                <a:spcPct val="98000"/>
              </a:lnSpc>
            </a:pPr>
            <a:r>
              <a:rPr lang="zh-CN" sz="2000" b="1" kern="0" spc="-6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探索</a:t>
            </a:r>
            <a:r>
              <a:rPr sz="2000" b="1" kern="0" spc="-6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</a:t>
            </a: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265"/>
              </a:spcBef>
            </a:pPr>
            <a:endParaRPr lang="en-US" altLang="en-US" sz="2000" kern="0" spc="2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7148143" y="2363831"/>
            <a:ext cx="1564005" cy="1203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6075" algn="l" rtl="0" eaLnBrk="0">
              <a:lnSpc>
                <a:spcPct val="98000"/>
              </a:lnSpc>
            </a:pPr>
            <a:r>
              <a:rPr lang="zh-CN" sz="2000" b="1" kern="0" spc="2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</a:t>
            </a:r>
            <a:r>
              <a:rPr sz="2000" b="1" kern="0" spc="2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持阶段</a:t>
            </a: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5000"/>
              </a:lnSpc>
            </a:pPr>
            <a:endParaRPr lang="en-US" altLang="en-US" sz="2000" kern="0" spc="4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9149100" y="2435129"/>
            <a:ext cx="1562735" cy="12020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8775" algn="l" rtl="0" eaLnBrk="0">
              <a:lnSpc>
                <a:spcPct val="98000"/>
              </a:lnSpc>
            </a:pPr>
            <a:r>
              <a:rPr sz="2000" b="1" kern="0" spc="1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退出阶段</a:t>
            </a: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9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ct val="0"/>
              </a:spcBef>
            </a:pPr>
            <a:endParaRPr lang="en-US" altLang="en-US" sz="2000" kern="0" spc="-7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136690" y="2434936"/>
            <a:ext cx="1548764" cy="11328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3375" algn="l" rtl="0" eaLnBrk="0">
              <a:lnSpc>
                <a:spcPct val="98000"/>
              </a:lnSpc>
            </a:pPr>
            <a:r>
              <a:rPr sz="2000" b="1" kern="0" spc="-5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成长阶段</a:t>
            </a:r>
            <a:endParaRPr sz="2000" b="1" kern="0" spc="-5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3375" algn="l" rtl="0" eaLnBrk="0">
              <a:lnSpc>
                <a:spcPct val="98000"/>
              </a:lnSpc>
            </a:pPr>
            <a:endParaRPr lang="en-US" altLang="en-US" sz="2000" kern="0" spc="-9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5283189" y="3093712"/>
            <a:ext cx="1765935" cy="6273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</a:pPr>
            <a:endParaRPr lang="en-US" altLang="en-US" sz="2000" kern="0" spc="-6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5610667" y="2413996"/>
            <a:ext cx="1038860" cy="3251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00"/>
              </a:lnSpc>
            </a:pPr>
            <a:endParaRPr lang="en-US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000" b="1" kern="0" spc="-2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建立阶段</a:t>
            </a:r>
            <a:endParaRPr lang="en-US" altLang="en-US" sz="2000" b="1" kern="0" spc="-2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11474480" y="6393042"/>
            <a:ext cx="100964" cy="180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endParaRPr lang="en-US" altLang="en-US" sz="13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12165" y="59499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.什么是职业生淮</a:t>
            </a:r>
            <a:endParaRPr lang="zh-CN" altLang="en-US" b="1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36650" y="3361055"/>
            <a:ext cx="1740535" cy="1565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这个阶段主要任务就是身心得到很好的成长，建立自我概念形成良好的行为习惯。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209925" y="3361055"/>
            <a:ext cx="1740535" cy="2155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这个阶段的主要任务是选择适合自己的职业，进为职业的发展打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下良好的基础，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快速提升自己的能力。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276850" y="3361055"/>
            <a:ext cx="1740535" cy="2451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这个时期是一个人职业能力发展最为关键的时限，没有确定自己的职业发展方向，就会对你的未来产生产重的不利影响。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366000" y="3361055"/>
            <a:ext cx="1740535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这个阶段的任务就是维持职业发展的成果，为退休做好准备。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9255125" y="3361055"/>
            <a:ext cx="1740535" cy="1565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这个时候已经离开了工作岗位，职业活动已经停止，开始安享晚年。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ïṧľïḓé"/>
        <p:cNvGrpSpPr/>
        <p:nvPr/>
      </p:nvGrpSpPr>
      <p:grpSpPr>
        <a:xfrm>
          <a:off x="0" y="0"/>
          <a:ext cx="0" cy="0"/>
        </a:xfrm>
      </p:grpSpPr>
      <p:sp>
        <p:nvSpPr>
          <p:cNvPr id="4" name="íslîḍé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DD3DB80-B894-403A-B48E-6FDC1A72010E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微软雅黑" panose="020b0503020204020204" charset="-122"/>
              </a:rPr>
              <a:t>10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01489" y="1178679"/>
            <a:ext cx="60960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3600" b="1">
                <a:solidFill>
                  <a:srgbClr val="46464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职业生涯的意义</a:t>
            </a:r>
            <a:endParaRPr lang="zh-CN" altLang="en-US" sz="3600" b="1">
              <a:solidFill>
                <a:srgbClr val="46464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" name="#46426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12750" y="2533015"/>
            <a:ext cx="11597700" cy="3119770"/>
            <a:chOff x="1569614" y="2532743"/>
            <a:chExt cx="9052818" cy="2781581"/>
          </a:xfrm>
        </p:grpSpPr>
        <p:grpSp>
          <p:nvGrpSpPr>
            <p:cNvPr id="26" name="ïśliďe"/>
            <p:cNvGrpSpPr/>
            <p:nvPr/>
          </p:nvGrpSpPr>
          <p:grpSpPr>
            <a:xfrm>
              <a:off x="1569614" y="2532743"/>
              <a:ext cx="4214118" cy="1420658"/>
              <a:chOff x="1519071" y="2078755"/>
              <a:chExt cx="4214118" cy="1420658"/>
            </a:xfrm>
          </p:grpSpPr>
          <p:sp>
            <p:nvSpPr>
              <p:cNvPr id="42" name="îSľíḑè"/>
              <p:cNvSpPr/>
              <p:nvPr/>
            </p:nvSpPr>
            <p:spPr>
              <a:xfrm>
                <a:off x="1519071" y="2078755"/>
                <a:ext cx="4214118" cy="1115911"/>
              </a:xfrm>
              <a:prstGeom prst="rect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tx1">
                    <a:lumMod val="85000"/>
                    <a:lumOff val="1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indent="0" algn="ctr" defTabSz="914400" fontAlgn="auto">
                  <a:lnSpc>
                    <a:spcPct val="150000"/>
                  </a:lnSpc>
                </a:pP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3" name="ïŝliḓè"/>
              <p:cNvSpPr txBox="1"/>
              <p:nvPr/>
            </p:nvSpPr>
            <p:spPr>
              <a:xfrm>
                <a:off x="1903457" y="2078755"/>
                <a:ext cx="574040" cy="45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 fontAlgn="auto">
                  <a:lnSpc>
                    <a:spcPct val="150000"/>
                  </a:lnSpc>
                </a:pPr>
                <a:r>
                  <a:rPr lang="en-US" altLang="zh-CN" i="1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0 1.</a:t>
                </a:r>
                <a:endParaRPr lang="en-US" altLang="zh-CN" i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ï$1îḍé"/>
              <p:cNvSpPr txBox="1"/>
              <p:nvPr/>
            </p:nvSpPr>
            <p:spPr>
              <a:xfrm>
                <a:off x="1950351" y="2306504"/>
                <a:ext cx="3569097" cy="1192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fontAlgn="auto">
                  <a:lnSpc>
                    <a:spcPct val="150000"/>
                  </a:lnSpc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对个人的意义：</a:t>
                </a:r>
                <a:endPara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更系统、更有目的性地找到适合自己的工作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 flipH="1" flipV="1">
                <a:off x="1737981" y="2246539"/>
                <a:ext cx="0" cy="560689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išľiḓê"/>
            <p:cNvGrpSpPr/>
            <p:nvPr/>
          </p:nvGrpSpPr>
          <p:grpSpPr>
            <a:xfrm>
              <a:off x="6408314" y="2532743"/>
              <a:ext cx="4214118" cy="1115911"/>
              <a:chOff x="1519071" y="2078755"/>
              <a:chExt cx="4214118" cy="1115911"/>
            </a:xfrm>
          </p:grpSpPr>
          <p:sp>
            <p:nvSpPr>
              <p:cNvPr id="38" name="ïṧ1íḍè"/>
              <p:cNvSpPr/>
              <p:nvPr/>
            </p:nvSpPr>
            <p:spPr>
              <a:xfrm>
                <a:off x="1519071" y="2078755"/>
                <a:ext cx="4214118" cy="1115911"/>
              </a:xfrm>
              <a:prstGeom prst="rect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tx1">
                    <a:lumMod val="85000"/>
                    <a:lumOff val="1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indent="0" algn="ctr" defTabSz="914400" fontAlgn="auto">
                  <a:lnSpc>
                    <a:spcPct val="150000"/>
                  </a:lnSpc>
                </a:pP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9" name="î$ľîďê"/>
              <p:cNvSpPr txBox="1"/>
              <p:nvPr/>
            </p:nvSpPr>
            <p:spPr>
              <a:xfrm>
                <a:off x="1903458" y="2078755"/>
                <a:ext cx="574040" cy="45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 fontAlgn="auto">
                  <a:lnSpc>
                    <a:spcPct val="150000"/>
                  </a:lnSpc>
                </a:pPr>
                <a:r>
                  <a:rPr lang="en-US" altLang="zh-CN" i="1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0 2.</a:t>
                </a:r>
                <a:endParaRPr lang="en-US" altLang="zh-CN" i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0" name="îśļíḓê"/>
              <p:cNvSpPr txBox="1"/>
              <p:nvPr/>
            </p:nvSpPr>
            <p:spPr>
              <a:xfrm>
                <a:off x="1950351" y="2306504"/>
                <a:ext cx="3569097" cy="822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fontAlgn="auto">
                  <a:lnSpc>
                    <a:spcPct val="150000"/>
                  </a:lnSpc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对企业的意义：</a:t>
                </a:r>
                <a:endPara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个人的职业生涯会影响到组织的绩效；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 flipH="1" flipV="1">
                <a:off x="1737981" y="2246539"/>
                <a:ext cx="0" cy="560689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îŝḻîḋé"/>
            <p:cNvGrpSpPr/>
            <p:nvPr/>
          </p:nvGrpSpPr>
          <p:grpSpPr>
            <a:xfrm>
              <a:off x="1569614" y="3893666"/>
              <a:ext cx="4214118" cy="1420658"/>
              <a:chOff x="1519071" y="2078755"/>
              <a:chExt cx="4214118" cy="1420658"/>
            </a:xfrm>
          </p:grpSpPr>
          <p:sp>
            <p:nvSpPr>
              <p:cNvPr id="34" name="îṩḷîḑe"/>
              <p:cNvSpPr/>
              <p:nvPr/>
            </p:nvSpPr>
            <p:spPr>
              <a:xfrm>
                <a:off x="1519071" y="2078755"/>
                <a:ext cx="4214118" cy="1107418"/>
              </a:xfrm>
              <a:prstGeom prst="rect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tx1">
                    <a:lumMod val="85000"/>
                    <a:lumOff val="1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indent="0" algn="ctr" defTabSz="914400" fontAlgn="auto">
                  <a:lnSpc>
                    <a:spcPct val="150000"/>
                  </a:lnSpc>
                </a:pP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" name="íṡlïḓe"/>
              <p:cNvSpPr txBox="1"/>
              <p:nvPr/>
            </p:nvSpPr>
            <p:spPr>
              <a:xfrm>
                <a:off x="1903458" y="2078755"/>
                <a:ext cx="574040" cy="45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 fontAlgn="auto">
                  <a:lnSpc>
                    <a:spcPct val="150000"/>
                  </a:lnSpc>
                </a:pPr>
                <a:r>
                  <a:rPr lang="en-US" altLang="zh-CN" i="1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0 3.</a:t>
                </a:r>
                <a:endParaRPr lang="en-US" altLang="zh-CN" i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ï$1ïḋe"/>
              <p:cNvSpPr txBox="1"/>
              <p:nvPr/>
            </p:nvSpPr>
            <p:spPr>
              <a:xfrm>
                <a:off x="1950351" y="2306504"/>
                <a:ext cx="3569097" cy="1192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fontAlgn="auto">
                  <a:lnSpc>
                    <a:spcPct val="150000"/>
                  </a:lnSpc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对社会的意义：</a:t>
                </a:r>
                <a:endPara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个人职场生活质量影响着社会治安的稳定性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 flipH="1" flipV="1">
                <a:off x="1737981" y="2246539"/>
                <a:ext cx="0" cy="560689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iṥḻíḑè"/>
            <p:cNvGrpSpPr/>
            <p:nvPr/>
          </p:nvGrpSpPr>
          <p:grpSpPr>
            <a:xfrm>
              <a:off x="6408314" y="3893666"/>
              <a:ext cx="4214118" cy="1420658"/>
              <a:chOff x="1519071" y="2078755"/>
              <a:chExt cx="4214118" cy="1420658"/>
            </a:xfrm>
          </p:grpSpPr>
          <p:sp>
            <p:nvSpPr>
              <p:cNvPr id="30" name="íśļiḑè"/>
              <p:cNvSpPr/>
              <p:nvPr/>
            </p:nvSpPr>
            <p:spPr>
              <a:xfrm>
                <a:off x="1519071" y="2078755"/>
                <a:ext cx="4214118" cy="1085904"/>
              </a:xfrm>
              <a:prstGeom prst="rect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tx1">
                    <a:lumMod val="85000"/>
                    <a:lumOff val="1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indent="0" algn="ctr" defTabSz="914400" fontAlgn="auto">
                  <a:lnSpc>
                    <a:spcPct val="150000"/>
                  </a:lnSpc>
                </a:pP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1" name="ïsḷíḑè"/>
              <p:cNvSpPr txBox="1"/>
              <p:nvPr/>
            </p:nvSpPr>
            <p:spPr>
              <a:xfrm>
                <a:off x="1903458" y="2078755"/>
                <a:ext cx="574040" cy="45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 fontAlgn="auto">
                  <a:lnSpc>
                    <a:spcPct val="150000"/>
                  </a:lnSpc>
                </a:pPr>
                <a:r>
                  <a:rPr lang="en-US" altLang="zh-CN" i="1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0 4.</a:t>
                </a:r>
                <a:endParaRPr lang="en-US" altLang="zh-CN" i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îṩľídê"/>
              <p:cNvSpPr txBox="1"/>
              <p:nvPr/>
            </p:nvSpPr>
            <p:spPr>
              <a:xfrm>
                <a:off x="1950351" y="2306504"/>
                <a:ext cx="3569097" cy="1192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fontAlgn="auto">
                  <a:lnSpc>
                    <a:spcPct val="150000"/>
                  </a:lnSpc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对国家的意义：</a:t>
                </a:r>
                <a:endPara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促进国家就业增长的政治经济力量直接相连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1737981" y="2246539"/>
                <a:ext cx="0" cy="560689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71195" y="2692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什么是职业生</a:t>
            </a:r>
            <a:r>
              <a:rPr lang="zh-CN" sz="2800" b="1" kern="0" spc="6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涯</a:t>
            </a:r>
            <a:endParaRPr lang="zh-CN" altLang="en-US" sz="2800" b="1" kern="0" spc="6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textbox 60"/>
          <p:cNvSpPr/>
          <p:nvPr/>
        </p:nvSpPr>
        <p:spPr>
          <a:xfrm>
            <a:off x="1851025" y="784225"/>
            <a:ext cx="8981440" cy="26447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000"/>
              </a:lnSpc>
            </a:pP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99465" algn="l" rtl="0" eaLnBrk="0">
              <a:lnSpc>
                <a:spcPct val="97000"/>
              </a:lnSpc>
            </a:pP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2000"/>
              </a:lnSpc>
            </a:pP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2000"/>
              </a:lnSpc>
            </a:pP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23265" algn="l" rtl="0" eaLnBrk="0">
              <a:lnSpc>
                <a:spcPct val="97000"/>
              </a:lnSpc>
              <a:spcBef>
                <a:spcPts val="810"/>
              </a:spcBef>
            </a:pPr>
            <a:r>
              <a:rPr sz="2800" b="1" kern="0" spc="100">
                <a:solidFill>
                  <a:srgbClr val="C1445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请同学们仔细阅读阅读与思考里的案例</a:t>
            </a: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29965" indent="-3517265" algn="l" rtl="0" eaLnBrk="0">
              <a:lnSpc>
                <a:spcPct val="92000"/>
              </a:lnSpc>
              <a:spcBef>
                <a:spcPts val="5"/>
              </a:spcBef>
            </a:pPr>
            <a:r>
              <a:rPr sz="2800" b="1" kern="0" spc="80">
                <a:solidFill>
                  <a:srgbClr val="C1445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并结合材料谈谈潘从明是如何成为“大国工匠”</a:t>
            </a:r>
            <a:r>
              <a:rPr sz="2800" b="1" kern="0" spc="-10">
                <a:solidFill>
                  <a:srgbClr val="C1445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endParaRPr lang="en-US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1741120" y="6490158"/>
            <a:ext cx="104139" cy="1854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00"/>
              </a:lnSpc>
            </a:pPr>
            <a:endParaRPr lang="en-US" altLang="en-US" sz="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endParaRPr lang="en-US" altLang="en-US" sz="13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12165" y="59499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.2 </a:t>
            </a:r>
            <a:r>
              <a:rPr sz="2800" b="1" kern="0" spc="20">
                <a:solidFill>
                  <a:schemeClr val="accent6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职业生涯的特点</a:t>
            </a:r>
            <a:endParaRPr lang="zh-CN" altLang="en-US" sz="2800" b="1" kern="0" spc="20">
              <a:solidFill>
                <a:schemeClr val="accent6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https://d.book118.com/935302111223011124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ISLIDE.DIAGRAM" val="#464269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ISLIDE.THEME" val="https://www.islide.cc;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宋体</vt:lpstr>
      <vt:lpstr>Impact</vt:lpstr>
      <vt:lpstr>Wingdings</vt:lpstr>
      <vt:lpstr>Batang</vt:lpstr>
      <vt:lpstr>创艺简隶书</vt:lpstr>
      <vt:lpstr>Office Theme</vt:lpstr>
      <vt:lpstr>第二课</vt:lpstr>
      <vt:lpstr>PowerPoint Presentation</vt:lpstr>
      <vt:lpstr>一、认识职业生涯</vt:lpstr>
      <vt:lpstr>话题一:人生必须面对的三大问题</vt:lpstr>
      <vt:lpstr>PowerPoint Presentation</vt:lpstr>
      <vt:lpstr>PowerPoint Presentation</vt:lpstr>
      <vt:lpstr>职业生涯定义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2024-09-28T23:29:05.123</cp:lastPrinted>
  <dcterms:created xsi:type="dcterms:W3CDTF">2024-09-28T15:29:05Z</dcterms:created>
  <dcterms:modified xsi:type="dcterms:W3CDTF">2024-09-28T15:29:07Z</dcterms:modified>
</cp:coreProperties>
</file>