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av" ContentType="audio/wav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Tim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5E062C-97CE-41BE-B675-FA027E90B54E}" type="datetimeFigureOut">
              <a:t>2021/10/10</a:t>
            </a:fld>
          </a:p>
        </p:txBody>
      </p:sp>
      <p:sp>
        <p:nvSpPr>
          <p:cNvPr id="4" name="SlideImage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smtClean="0"/>
              <a:t>Îáðàçåö òåêñòà</a:t>
            </a:r>
          </a:p>
          <a:p>
            <a:pPr lvl="1"/>
            <a:r>
              <a:rPr smtClean="0"/>
              <a:t>Âòîðîé óðîâåíü</a:t>
            </a:r>
          </a:p>
          <a:p>
            <a:pPr lvl="2"/>
            <a:r>
              <a:rPr smtClean="0"/>
              <a:t>Òðåòèé óðîâåíü</a:t>
            </a:r>
          </a:p>
          <a:p>
            <a:pPr lvl="3"/>
            <a:r>
              <a:rPr smtClean="0"/>
              <a:t>×åòâåðòûé óðîâåíü</a:t>
            </a:r>
          </a:p>
          <a:p>
            <a:pPr lvl="4"/>
            <a:r>
              <a:rPr smtClean="0"/>
              <a:t>Ïÿòûé óðîâåíü</a:t>
            </a:r>
          </a:p>
        </p:txBody>
      </p:sp>
      <p:sp>
        <p:nvSpPr>
          <p:cNvPr id="6" name="Foo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Numb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92249D-FBEC-4B28-9B14-F16471256426}" type="slidenum">
              <a:rPr smtClean="0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     如此绚丽多彩夜景，你想知道这是哪里吗？我们一起去寻找、去欣赏吧！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mù    lín  shuò   huī  huáng</a:t>
            </a:r>
          </a:p>
          <a:p>
            <a:r>
              <a:t>幕    临    烁    辉    煌 </a:t>
            </a:r>
          </a:p>
          <a:p>
            <a:r>
              <a:t>  </a:t>
            </a:r>
          </a:p>
          <a:p>
            <a:r>
              <a:t>duó  zhuàng wěi  yóu   huàn</a:t>
            </a:r>
          </a:p>
          <a:p>
            <a:r>
              <a:t>夺    幢    伟    犹    焕</a:t>
            </a:r>
          </a:p>
          <a:p/>
          <a:p>
            <a:r>
              <a:t>fǔ   xuàn   fán   bàn  gōng  </a:t>
            </a:r>
          </a:p>
          <a:p>
            <a:r>
              <a:t>府    绚    繁    扮    宫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  长安街华灯高照,川流不息汽车,灯光闪烁,像银河从天而降。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6FB4B-F73A-43D5-9837-61F5ECD5D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CC474-E0F8-470B-BA6F-16A8CC548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B8AB1-6C92-40C7-8745-B0F15ACDA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3E905-89BA-4332-8CA6-68413006C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F10F8A-AF08-457E-98CB-638CBC91E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D0C8B5-48AB-4B41-BF23-58F3B599A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3129ED-BE11-4759-83B1-FA3307E31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46D8D-5093-4E37-9D91-232F699B5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856F2-3EB7-4876-871E-F68E2BA6B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FCF56-0B52-4DB5-B226-E1B3096AF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7AFCE-2417-4AB2-9F4F-6C05717DF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1.jpeg" /><Relationship Id="rId5" Type="http://schemas.openxmlformats.org/officeDocument/2006/relationships/image" Target="../media/image2.jpeg" /><Relationship Id="rId6" Type="http://schemas.openxmlformats.org/officeDocument/2006/relationships/image" Target="../media/image3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pic>
        <p:nvPicPr>
          <p:cNvPr id="1032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031" name=""/>
          <p:cNvPicPr/>
          <p:nvPr/>
        </p:nvPicPr>
        <p:blipFill>
          <a:blip r:embed="rId5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458200" y="77788"/>
            <a:ext cx="609600" cy="455612"/>
          </a:xfrm>
          <a:prstGeom prst="rect">
            <a:avLst/>
          </a:prstGeom>
          <a:noFill/>
          <a:ln>
            <a:miter lim="800000"/>
          </a:ln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0.jpeg" /><Relationship Id="rId4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1.jpeg" /><Relationship Id="rId4" Type="http://schemas.openxmlformats.org/officeDocument/2006/relationships/image" Target="../media/image12.png" /><Relationship Id="rId5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3.jpeg" /><Relationship Id="rId4" Type="http://schemas.openxmlformats.org/officeDocument/2006/relationships/audio" Target="../media/media1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2413222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56" name=""/>
          <p:cNvPicPr/>
          <p:nvPr/>
        </p:nvPicPr>
        <p:blipFill>
          <a:blip r:embed="rId3"/>
          <a:srcRect l="11778" r="3676" b="253"/>
          <a:stretch>
            <a:fillRect/>
          </a:stretch>
        </p:blipFill>
        <p:spPr>
          <a:xfrm>
            <a:off x="0" y="0"/>
            <a:ext cx="8397820" cy="629836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148" name=""/>
          <p:cNvSpPr/>
          <p:nvPr/>
        </p:nvSpPr>
        <p:spPr>
          <a:xfrm>
            <a:off x="0" y="4114800"/>
            <a:ext cx="9144000" cy="1676400"/>
          </a:xfrm>
          <a:prstGeom prst="rect">
            <a:avLst/>
          </a:prstGeom>
          <a:solidFill>
            <a:srgbClr val="CCFFFF">
              <a:alpha val="52000"/>
            </a:srgbClr>
          </a:solidFill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6149" name="TextBox 3"/>
          <p:cNvSpPr/>
          <p:nvPr/>
        </p:nvSpPr>
        <p:spPr>
          <a:xfrm>
            <a:off x="1295400" y="4419600"/>
            <a:ext cx="662940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/>
            <a:r>
              <a:rPr sz="4400" b="1">
                <a:latin typeface="黑体" pitchFamily="2" charset="-122"/>
                <a:ea typeface="黑体" pitchFamily="2" charset="-122"/>
              </a:rPr>
              <a:t>第12课  北京亮起来了</a:t>
            </a:r>
          </a:p>
        </p:txBody>
      </p:sp>
      <p:cxnSp>
        <p:nvCxnSpPr>
          <p:cNvPr id="6150" name="Line 12"/>
          <p:cNvCxnSpPr/>
          <p:nvPr/>
        </p:nvCxnSpPr>
        <p:spPr>
          <a:xfrm>
            <a:off x="1828800" y="5257800"/>
            <a:ext cx="54864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</a:ln>
        </p:spPr>
      </p:cxnSp>
      <p:sp>
        <p:nvSpPr>
          <p:cNvPr id="6151" name="TextBox 4"/>
          <p:cNvSpPr/>
          <p:nvPr/>
        </p:nvSpPr>
        <p:spPr>
          <a:xfrm>
            <a:off x="3352800" y="5486400"/>
            <a:ext cx="1871662" cy="336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r"/>
            <a:r>
              <a:rPr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 二年级下册</a:t>
            </a:r>
          </a:p>
        </p:txBody>
      </p:sp>
      <p:sp>
        <p:nvSpPr>
          <p:cNvPr id="6157" name="TextBox 615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  <p:sp>
        <p:nvSpPr>
          <p:cNvPr id="6158" name="TextBox 615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106" name="Group 55"/>
          <p:cNvGrpSpPr/>
          <p:nvPr/>
        </p:nvGrpSpPr>
        <p:grpSpPr>
          <a:xfrm>
            <a:off x="0" y="0"/>
            <a:ext cx="2803525" cy="1725612"/>
            <a:chOff x="2208" y="1632"/>
            <a:chExt cx="1766" cy="1087"/>
          </a:xfrm>
        </p:grpSpPr>
        <p:pic>
          <p:nvPicPr>
            <p:cNvPr id="4107" name="Picture 54" descr="图片25副本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208" y="1632"/>
              <a:ext cx="1766" cy="1087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4108" name="TextBox 21"/>
            <p:cNvSpPr/>
            <p:nvPr/>
          </p:nvSpPr>
          <p:spPr>
            <a:xfrm>
              <a:off x="2438" y="2030"/>
              <a:ext cx="1208" cy="384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lIns="91409" tIns="45704" rIns="91409" bIns="45704"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marR="0" lvl="0" indent="0" defTabSz="1087438">
                <a:buFont typeface="Arial"/>
              </a:pPr>
              <a:r>
                <a:rPr sz="3400" b="1">
                  <a:solidFill>
                    <a:srgbClr val="FFFFFF"/>
                  </a:solidFill>
                  <a:latin typeface="隶书" pitchFamily="49" charset="-122"/>
                  <a:ea typeface="隶书" pitchFamily="49" charset="-122"/>
                </a:rPr>
                <a:t>新课导入</a:t>
              </a:r>
            </a:p>
          </p:txBody>
        </p:sp>
      </p:grpSp>
      <p:pic>
        <p:nvPicPr>
          <p:cNvPr id="4110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228600" y="2209800"/>
            <a:ext cx="3939723" cy="2954791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4111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4572000" y="457200"/>
            <a:ext cx="3537725" cy="2653293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4112" name=""/>
          <p:cNvPicPr/>
          <p:nvPr/>
        </p:nvPicPr>
        <p:blipFill>
          <a:blip r:embed="rId6"/>
          <a:stretch>
            <a:fillRect/>
          </a:stretch>
        </p:blipFill>
        <p:spPr>
          <a:xfrm>
            <a:off x="4572000" y="3352800"/>
            <a:ext cx="3577870" cy="313510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113" name="TextBox 411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  <p:sp>
        <p:nvSpPr>
          <p:cNvPr id="4114" name="TextBox 411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25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066800" y="838200"/>
            <a:ext cx="6535517" cy="35729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0724" name=""/>
          <p:cNvSpPr/>
          <p:nvPr/>
        </p:nvSpPr>
        <p:spPr>
          <a:xfrm>
            <a:off x="685800" y="5029200"/>
            <a:ext cx="7848600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ea typeface="黑体" pitchFamily="2" charset="-122"/>
              </a:rPr>
              <a:t>       如此绚丽多彩夜景，你想知道这是哪里吗？我们一起去寻找、去欣赏吧！</a:t>
            </a:r>
          </a:p>
        </p:txBody>
      </p:sp>
      <p:sp>
        <p:nvSpPr>
          <p:cNvPr id="30726" name="TextBox 3072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  <p:sp>
        <p:nvSpPr>
          <p:cNvPr id="30727" name="TextBox 3072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"/>
          <p:cNvSpPr/>
          <p:nvPr/>
        </p:nvSpPr>
        <p:spPr>
          <a:xfrm>
            <a:off x="1066800" y="1600200"/>
            <a:ext cx="7467600" cy="4486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just"/>
            <a:r>
              <a:rPr kumimoji="1" sz="3600" b="1">
                <a:solidFill>
                  <a:srgbClr val="0000FF"/>
                </a:solidFill>
                <a:latin typeface="宋体" pitchFamily="2" charset="-122"/>
              </a:rPr>
              <a:t>mù    lín  shuò   huī  huáng</a:t>
            </a:r>
          </a:p>
          <a:p>
            <a:pPr lvl="0" algn="just"/>
            <a:r>
              <a:rPr kumimoji="1" sz="3600" b="1">
                <a:latin typeface="黑体" pitchFamily="2" charset="-122"/>
                <a:ea typeface="黑体" pitchFamily="2" charset="-122"/>
              </a:rPr>
              <a:t>幕    临    烁    辉    煌 </a:t>
            </a:r>
          </a:p>
          <a:p>
            <a:pPr lvl="0" algn="just"/>
            <a:r>
              <a:rPr kumimoji="1" sz="3600" b="1">
                <a:latin typeface="黑体" pitchFamily="2" charset="-122"/>
                <a:ea typeface="黑体" pitchFamily="2" charset="-122"/>
              </a:rPr>
              <a:t>  </a:t>
            </a:r>
          </a:p>
          <a:p>
            <a:pPr lvl="0" algn="just"/>
            <a:r>
              <a:rPr kumimoji="1" sz="3600" b="1">
                <a:solidFill>
                  <a:srgbClr val="0000FF"/>
                </a:solidFill>
                <a:latin typeface="宋体" pitchFamily="2" charset="-122"/>
              </a:rPr>
              <a:t>duó  zhuàng wěi  yóu   huàn</a:t>
            </a:r>
          </a:p>
          <a:p>
            <a:pPr lvl="0" algn="just"/>
            <a:r>
              <a:rPr kumimoji="1" sz="3600" b="1">
                <a:latin typeface="黑体" pitchFamily="2" charset="-122"/>
                <a:ea typeface="黑体" pitchFamily="2" charset="-122"/>
              </a:rPr>
              <a:t>夺    幢    伟    犹    焕</a:t>
            </a:r>
          </a:p>
          <a:p>
            <a:pPr lvl="0" algn="just"/>
            <a:endParaRPr kumimoji="1" sz="3600" b="1">
              <a:latin typeface="黑体" pitchFamily="2" charset="-122"/>
              <a:ea typeface="黑体" pitchFamily="2" charset="-122"/>
            </a:endParaRPr>
          </a:p>
          <a:p>
            <a:pPr lvl="0" algn="just"/>
            <a:r>
              <a:rPr kumimoji="1" sz="3600" b="1">
                <a:solidFill>
                  <a:srgbClr val="0000FF"/>
                </a:solidFill>
                <a:latin typeface="宋体" pitchFamily="2" charset="-122"/>
              </a:rPr>
              <a:t>fǔ   xuàn   fán   bàn  gōng  </a:t>
            </a:r>
          </a:p>
          <a:p>
            <a:pPr lvl="0" algn="just"/>
            <a:r>
              <a:rPr kumimoji="1" sz="3600" b="1">
                <a:latin typeface="黑体" pitchFamily="2" charset="-122"/>
                <a:ea typeface="黑体" pitchFamily="2" charset="-122"/>
              </a:rPr>
              <a:t>府    绚    繁    扮    宫</a:t>
            </a:r>
            <a:endParaRPr kumimoji="1" sz="3600">
              <a:latin typeface="黑体" pitchFamily="2" charset="-122"/>
              <a:ea typeface="黑体" pitchFamily="2" charset="-122"/>
            </a:endParaRPr>
          </a:p>
        </p:txBody>
      </p:sp>
      <p:grpSp>
        <p:nvGrpSpPr>
          <p:cNvPr id="8195" name="Group 55"/>
          <p:cNvGrpSpPr/>
          <p:nvPr/>
        </p:nvGrpSpPr>
        <p:grpSpPr>
          <a:xfrm>
            <a:off x="0" y="0"/>
            <a:ext cx="2803525" cy="1725612"/>
            <a:chOff x="2208" y="1632"/>
            <a:chExt cx="1766" cy="1087"/>
          </a:xfrm>
        </p:grpSpPr>
        <p:pic>
          <p:nvPicPr>
            <p:cNvPr id="8196" name="Picture 54" descr="图片25副本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208" y="1632"/>
              <a:ext cx="1766" cy="1087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8197" name="TextBox 21"/>
            <p:cNvSpPr/>
            <p:nvPr/>
          </p:nvSpPr>
          <p:spPr>
            <a:xfrm>
              <a:off x="2438" y="2030"/>
              <a:ext cx="1208" cy="384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lIns="91409" tIns="45704" rIns="91409" bIns="45704"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marR="0" lvl="0" indent="0" defTabSz="1087438">
                <a:buFont typeface="Arial"/>
              </a:pPr>
              <a:r>
                <a:rPr sz="3400" b="1">
                  <a:solidFill>
                    <a:srgbClr val="FFFFFF"/>
                  </a:solidFill>
                  <a:latin typeface="隶书" pitchFamily="49" charset="-122"/>
                  <a:ea typeface="隶书" pitchFamily="49" charset="-122"/>
                </a:rPr>
                <a:t>字词注音</a:t>
              </a:r>
            </a:p>
          </p:txBody>
        </p:sp>
      </p:grpSp>
      <p:sp>
        <p:nvSpPr>
          <p:cNvPr id="8198" name="TextBox 819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  <p:sp>
        <p:nvSpPr>
          <p:cNvPr id="8199" name="TextBox 819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 additive="base">
                                        <p:cTn id="11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1" uiExpan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8" name=""/>
          <p:cNvSpPr/>
          <p:nvPr/>
        </p:nvSpPr>
        <p:spPr>
          <a:xfrm>
            <a:off x="990600" y="1905000"/>
            <a:ext cx="7772400" cy="35988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3200" b="1">
                <a:solidFill>
                  <a:srgbClr val="0000FF"/>
                </a:solidFill>
                <a:latin typeface="华文中宋" pitchFamily="2" charset="-122"/>
                <a:ea typeface="华文中宋" pitchFamily="2" charset="-122"/>
              </a:rPr>
              <a:t>夜幕来临      闪烁           金碧辉煌 </a:t>
            </a:r>
          </a:p>
          <a:p>
            <a:pPr lvl="0">
              <a:spcBef>
                <a:spcPct val="50000"/>
              </a:spcBef>
            </a:pPr>
            <a:r>
              <a:rPr kumimoji="1" sz="3200" b="1">
                <a:solidFill>
                  <a:srgbClr val="0000FF"/>
                </a:solidFill>
                <a:latin typeface="华文中宋" pitchFamily="2" charset="-122"/>
                <a:ea typeface="华文中宋" pitchFamily="2" charset="-122"/>
              </a:rPr>
              <a:t>勾画            一幢幢        雄伟     </a:t>
            </a:r>
          </a:p>
          <a:p>
            <a:pPr lvl="0">
              <a:spcBef>
                <a:spcPct val="50000"/>
              </a:spcBef>
            </a:pPr>
            <a:r>
              <a:rPr kumimoji="1" sz="3200" b="1">
                <a:solidFill>
                  <a:srgbClr val="0000FF"/>
                </a:solidFill>
                <a:latin typeface="华文中宋" pitchFamily="2" charset="-122"/>
                <a:ea typeface="华文中宋" pitchFamily="2" charset="-122"/>
              </a:rPr>
              <a:t>如同          焕然一新</a:t>
            </a:r>
            <a:r>
              <a:rPr kumimoji="1" sz="36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    </a:t>
            </a:r>
            <a:r>
              <a:rPr kumimoji="1" sz="3200" b="1">
                <a:solidFill>
                  <a:srgbClr val="0000FF"/>
                </a:solidFill>
                <a:latin typeface="华文中宋" pitchFamily="2" charset="-122"/>
                <a:ea typeface="华文中宋" pitchFamily="2" charset="-122"/>
              </a:rPr>
              <a:t>王府井    </a:t>
            </a:r>
          </a:p>
          <a:p>
            <a:pPr lvl="0">
              <a:spcBef>
                <a:spcPct val="50000"/>
              </a:spcBef>
            </a:pPr>
            <a:r>
              <a:rPr kumimoji="1" sz="3200" b="1">
                <a:solidFill>
                  <a:srgbClr val="0000FF"/>
                </a:solidFill>
                <a:latin typeface="华文中宋" pitchFamily="2" charset="-122"/>
                <a:ea typeface="华文中宋" pitchFamily="2" charset="-122"/>
              </a:rPr>
              <a:t>繁荣         绚丽多彩        装扮</a:t>
            </a:r>
            <a:r>
              <a:rPr kumimoji="1" sz="24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    </a:t>
            </a:r>
          </a:p>
          <a:p>
            <a:pPr lvl="0">
              <a:spcBef>
                <a:spcPct val="50000"/>
              </a:spcBef>
            </a:pPr>
            <a:r>
              <a:rPr kumimoji="1" sz="3200" b="1">
                <a:solidFill>
                  <a:srgbClr val="0000FF"/>
                </a:solidFill>
                <a:latin typeface="华文中宋" pitchFamily="2" charset="-122"/>
                <a:ea typeface="华文中宋" pitchFamily="2" charset="-122"/>
              </a:rPr>
              <a:t>故宫       一束束       单独      光彩夺目</a:t>
            </a:r>
            <a:endParaRPr kumimoji="1" sz="2400">
              <a:latin typeface="Times New Roman" pitchFamily="18" charset="0"/>
            </a:endParaRPr>
          </a:p>
        </p:txBody>
      </p:sp>
      <p:grpSp>
        <p:nvGrpSpPr>
          <p:cNvPr id="11269" name="Group 55"/>
          <p:cNvGrpSpPr/>
          <p:nvPr/>
        </p:nvGrpSpPr>
        <p:grpSpPr>
          <a:xfrm>
            <a:off x="0" y="0"/>
            <a:ext cx="2803525" cy="1725612"/>
            <a:chOff x="2208" y="1632"/>
            <a:chExt cx="1766" cy="1087"/>
          </a:xfrm>
        </p:grpSpPr>
        <p:pic>
          <p:nvPicPr>
            <p:cNvPr id="11270" name="Picture 54" descr="图片25副本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208" y="1632"/>
              <a:ext cx="1766" cy="1087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1271" name="TextBox 21"/>
            <p:cNvSpPr/>
            <p:nvPr/>
          </p:nvSpPr>
          <p:spPr>
            <a:xfrm>
              <a:off x="2438" y="2030"/>
              <a:ext cx="1208" cy="384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lIns="91409" tIns="45704" rIns="91409" bIns="45704"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marR="0" lvl="0" indent="0" defTabSz="1087438">
                <a:buFont typeface="Arial"/>
              </a:pPr>
              <a:r>
                <a:rPr sz="3400" b="1">
                  <a:solidFill>
                    <a:srgbClr val="FFFFFF"/>
                  </a:solidFill>
                  <a:latin typeface="隶书" pitchFamily="49" charset="-122"/>
                  <a:ea typeface="隶书" pitchFamily="49" charset="-122"/>
                </a:rPr>
                <a:t>词语积累</a:t>
              </a:r>
            </a:p>
          </p:txBody>
        </p:sp>
      </p:grpSp>
      <p:sp>
        <p:nvSpPr>
          <p:cNvPr id="11272" name="TextBox 1127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  <p:sp>
        <p:nvSpPr>
          <p:cNvPr id="11273" name="TextBox 1127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 additive="base">
                                        <p:cTn id="7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 additive="base">
                                        <p:cTn id="11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1" uiExpan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3" name=""/>
          <p:cNvSpPr/>
          <p:nvPr/>
        </p:nvSpPr>
        <p:spPr>
          <a:xfrm>
            <a:off x="1219200" y="2209800"/>
            <a:ext cx="59436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想一想:</a:t>
            </a:r>
          </a:p>
        </p:txBody>
      </p:sp>
      <p:sp>
        <p:nvSpPr>
          <p:cNvPr id="7174" name=""/>
          <p:cNvSpPr/>
          <p:nvPr/>
        </p:nvSpPr>
        <p:spPr>
          <a:xfrm>
            <a:off x="457200" y="3429000"/>
            <a:ext cx="8382000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latin typeface="楷体_GB2312" pitchFamily="49" charset="-122"/>
                <a:ea typeface="楷体_GB2312" pitchFamily="49" charset="-122"/>
              </a:rPr>
              <a:t>    北京夜景是如何?你能用课文中句子来概括吗？</a:t>
            </a:r>
          </a:p>
        </p:txBody>
      </p:sp>
      <p:pic>
        <p:nvPicPr>
          <p:cNvPr id="7175" name="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81800" y="4516438"/>
            <a:ext cx="2212930" cy="2193597"/>
          </a:xfrm>
          <a:prstGeom prst="rect">
            <a:avLst/>
          </a:prstGeom>
          <a:noFill/>
          <a:ln>
            <a:miter lim="800000"/>
          </a:ln>
        </p:spPr>
      </p:pic>
      <p:grpSp>
        <p:nvGrpSpPr>
          <p:cNvPr id="7176" name="Group 55"/>
          <p:cNvGrpSpPr/>
          <p:nvPr/>
        </p:nvGrpSpPr>
        <p:grpSpPr>
          <a:xfrm>
            <a:off x="0" y="0"/>
            <a:ext cx="2803525" cy="1725612"/>
            <a:chOff x="2208" y="1632"/>
            <a:chExt cx="1766" cy="1087"/>
          </a:xfrm>
        </p:grpSpPr>
        <p:pic>
          <p:nvPicPr>
            <p:cNvPr id="7177" name="Picture 54" descr="图片25副本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208" y="1632"/>
              <a:ext cx="1766" cy="1087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7178" name="TextBox 21"/>
            <p:cNvSpPr/>
            <p:nvPr/>
          </p:nvSpPr>
          <p:spPr>
            <a:xfrm>
              <a:off x="2438" y="2030"/>
              <a:ext cx="1208" cy="384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lIns="91409" tIns="45704" rIns="91409" bIns="45704"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marR="0" lvl="0" indent="0" defTabSz="1087438">
                <a:buFont typeface="Arial"/>
              </a:pPr>
              <a:r>
                <a:rPr sz="3400" b="1">
                  <a:solidFill>
                    <a:srgbClr val="FFFFFF"/>
                  </a:solidFill>
                  <a:latin typeface="隶书" pitchFamily="49" charset="-122"/>
                  <a:ea typeface="隶书" pitchFamily="49" charset="-122"/>
                </a:rPr>
                <a:t>初读课文</a:t>
              </a:r>
            </a:p>
          </p:txBody>
        </p:sp>
      </p:grpSp>
      <p:sp>
        <p:nvSpPr>
          <p:cNvPr id="7179" name="TextBox 717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  <p:sp>
        <p:nvSpPr>
          <p:cNvPr id="7180" name="TextBox 717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290" name=""/>
          <p:cNvGrpSpPr/>
          <p:nvPr/>
        </p:nvGrpSpPr>
        <p:grpSpPr>
          <a:xfrm>
            <a:off x="0" y="685800"/>
            <a:ext cx="9188450" cy="5534025"/>
            <a:chExt cx="5788" cy="3486"/>
          </a:xfrm>
        </p:grpSpPr>
        <p:sp>
          <p:nvSpPr>
            <p:cNvPr id="12291" name=""/>
            <p:cNvSpPr/>
            <p:nvPr/>
          </p:nvSpPr>
          <p:spPr>
            <a:xfrm>
              <a:off x="96" y="2736"/>
              <a:ext cx="5424" cy="75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kumimoji="1" sz="3600" b="1">
                  <a:solidFill>
                    <a:srgbClr val="FF0066"/>
                  </a:solidFill>
                  <a:latin typeface="Times New Roman" pitchFamily="18" charset="0"/>
                  <a:ea typeface="楷体_GB2312" pitchFamily="49" charset="-122"/>
                </a:rPr>
                <a:t>        </a:t>
              </a:r>
              <a:r>
                <a:rPr kumimoji="1" sz="3600" b="1">
                  <a:solidFill>
                    <a:schemeClr val="accent2"/>
                  </a:solidFill>
                  <a:latin typeface="Times New Roman" pitchFamily="18" charset="0"/>
                  <a:ea typeface="楷体_GB2312" pitchFamily="49" charset="-122"/>
                </a:rPr>
                <a:t>每当夜幕来临，北京就亮起来了。整个北京城变成了灯海洋，光世界。</a:t>
              </a:r>
              <a:endParaRPr kumimoji="1" sz="3600" b="1">
                <a:solidFill>
                  <a:srgbClr val="FF0066"/>
                </a:solidFill>
                <a:latin typeface="Times New Roman" pitchFamily="18" charset="0"/>
                <a:ea typeface="楷体_GB2312" pitchFamily="49" charset="-122"/>
              </a:endParaRPr>
            </a:p>
          </p:txBody>
        </p:sp>
        <p:pic>
          <p:nvPicPr>
            <p:cNvPr id="12292" name="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784" y="0"/>
              <a:ext cx="3004" cy="268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12293" name=""/>
            <p:cNvPicPr/>
            <p:nvPr/>
          </p:nvPicPr>
          <p:blipFill>
            <a:blip r:embed="rId4">
              <a:lum bright="-24000" contrast="18000"/>
            </a:blip>
            <a:stretch>
              <a:fillRect/>
            </a:stretch>
          </p:blipFill>
          <p:spPr>
            <a:xfrm>
              <a:off x="0" y="0"/>
              <a:ext cx="2688" cy="26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</p:pic>
      </p:grpSp>
      <p:grpSp>
        <p:nvGrpSpPr>
          <p:cNvPr id="12294" name="Group 55"/>
          <p:cNvGrpSpPr/>
          <p:nvPr/>
        </p:nvGrpSpPr>
        <p:grpSpPr>
          <a:xfrm>
            <a:off x="0" y="0"/>
            <a:ext cx="2803525" cy="1725612"/>
            <a:chOff x="2208" y="1632"/>
            <a:chExt cx="1766" cy="1087"/>
          </a:xfrm>
        </p:grpSpPr>
        <p:pic>
          <p:nvPicPr>
            <p:cNvPr id="12295" name="Picture 54" descr="图片25副本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208" y="1632"/>
              <a:ext cx="1766" cy="1087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2296" name="TextBox 21"/>
            <p:cNvSpPr/>
            <p:nvPr/>
          </p:nvSpPr>
          <p:spPr>
            <a:xfrm>
              <a:off x="2438" y="2030"/>
              <a:ext cx="1204" cy="384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lIns="91409" tIns="45704" rIns="91409" bIns="45704">
              <a:spAutoFit/>
            </a:bodyPr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marR="0" lvl="0" indent="0" defTabSz="1087438">
                <a:buFont typeface="Arial"/>
              </a:pPr>
              <a:r>
                <a:rPr sz="3400" b="1">
                  <a:solidFill>
                    <a:srgbClr val="FFFFFF"/>
                  </a:solidFill>
                  <a:latin typeface="隶书" pitchFamily="49" charset="-122"/>
                  <a:ea typeface="隶书" pitchFamily="49" charset="-122"/>
                </a:rPr>
                <a:t>课文解读</a:t>
              </a:r>
            </a:p>
          </p:txBody>
        </p:sp>
      </p:grpSp>
      <p:sp>
        <p:nvSpPr>
          <p:cNvPr id="12297" name="TextBox 1229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  <p:sp>
        <p:nvSpPr>
          <p:cNvPr id="12298" name="TextBox 1229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7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 additive="base">
                                        <p:cTn id="11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8" name=""/>
          <p:cNvSpPr/>
          <p:nvPr/>
        </p:nvSpPr>
        <p:spPr>
          <a:xfrm>
            <a:off x="304800" y="1584325"/>
            <a:ext cx="86106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40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读课文第</a:t>
            </a:r>
            <a:r>
              <a:rPr sz="40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2—5</a:t>
            </a:r>
            <a:r>
              <a:rPr sz="40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自然段想一想:</a:t>
            </a:r>
          </a:p>
        </p:txBody>
      </p:sp>
      <p:sp>
        <p:nvSpPr>
          <p:cNvPr id="31749" name=""/>
          <p:cNvSpPr/>
          <p:nvPr/>
        </p:nvSpPr>
        <p:spPr>
          <a:xfrm>
            <a:off x="838200" y="2635250"/>
            <a:ext cx="65532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latin typeface="楷体_GB2312" pitchFamily="49" charset="-122"/>
                <a:ea typeface="楷体_GB2312" pitchFamily="49" charset="-122"/>
              </a:rPr>
              <a:t>1.北京哪里亮起来了?</a:t>
            </a:r>
          </a:p>
        </p:txBody>
      </p:sp>
      <p:sp>
        <p:nvSpPr>
          <p:cNvPr id="31750" name="">
            <a:hlinkClick action="ppaction://noaction" tooltip="结束"/>
          </p:cNvPr>
          <p:cNvSpPr/>
          <p:nvPr/>
        </p:nvSpPr>
        <p:spPr>
          <a:xfrm>
            <a:off x="1828800" y="3473450"/>
            <a:ext cx="38100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请用</a:t>
            </a:r>
            <a:r>
              <a:rPr sz="24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“</a:t>
            </a:r>
            <a:r>
              <a:rPr sz="3600" b="1">
                <a:solidFill>
                  <a:srgbClr val="0000FF"/>
                </a:solidFill>
              </a:rPr>
              <a:t>○</a:t>
            </a:r>
            <a:r>
              <a:rPr sz="2400" b="1">
                <a:solidFill>
                  <a:srgbClr val="0000FF"/>
                </a:solidFill>
              </a:rPr>
              <a:t>”</a:t>
            </a:r>
            <a:r>
              <a:rPr sz="32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标识。</a:t>
            </a:r>
          </a:p>
        </p:txBody>
      </p:sp>
      <p:sp>
        <p:nvSpPr>
          <p:cNvPr id="31751" name=""/>
          <p:cNvSpPr/>
          <p:nvPr/>
        </p:nvSpPr>
        <p:spPr>
          <a:xfrm>
            <a:off x="838200" y="4495800"/>
            <a:ext cx="80010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latin typeface="楷体_GB2312" pitchFamily="49" charset="-122"/>
                <a:ea typeface="楷体_GB2312" pitchFamily="49" charset="-122"/>
              </a:rPr>
              <a:t>2.那些地方是如何亮呢?</a:t>
            </a:r>
          </a:p>
        </p:txBody>
      </p:sp>
      <p:sp>
        <p:nvSpPr>
          <p:cNvPr id="31752" name=""/>
          <p:cNvSpPr/>
          <p:nvPr/>
        </p:nvSpPr>
        <p:spPr>
          <a:xfrm>
            <a:off x="1676400" y="5334000"/>
            <a:ext cx="48768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solidFill>
                  <a:srgbClr val="0000FF"/>
                </a:solidFill>
                <a:ea typeface="楷体_GB2312" pitchFamily="49" charset="-122"/>
              </a:rPr>
              <a:t>请用“</a:t>
            </a:r>
            <a:r>
              <a:rPr sz="1600" b="1">
                <a:solidFill>
                  <a:srgbClr val="0000FF"/>
                </a:solidFill>
              </a:rPr>
              <a:t>～ ～ ～</a:t>
            </a:r>
            <a:r>
              <a:rPr sz="3200" b="1">
                <a:solidFill>
                  <a:srgbClr val="0000FF"/>
                </a:solidFill>
              </a:rPr>
              <a:t>”</a:t>
            </a:r>
            <a:r>
              <a:rPr sz="3200" b="1">
                <a:solidFill>
                  <a:srgbClr val="0000FF"/>
                </a:solidFill>
                <a:ea typeface="楷体_GB2312" pitchFamily="49" charset="-122"/>
              </a:rPr>
              <a:t>画记。</a:t>
            </a:r>
          </a:p>
        </p:txBody>
      </p:sp>
      <p:sp>
        <p:nvSpPr>
          <p:cNvPr id="31753" name="TextBox 3175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  <p:sp>
        <p:nvSpPr>
          <p:cNvPr id="31754" name="TextBox 3175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"/>
          <p:cNvPicPr/>
          <p:nvPr/>
        </p:nvPicPr>
        <p:blipFill>
          <a:blip r:embed="rId3"/>
          <a:srcRect b="18561"/>
          <a:stretch>
            <a:fillRect/>
          </a:stretch>
        </p:blipFill>
        <p:spPr>
          <a:xfrm>
            <a:off x="762000" y="2362200"/>
            <a:ext cx="7033243" cy="3588389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4339" name=""/>
          <p:cNvSpPr/>
          <p:nvPr/>
        </p:nvSpPr>
        <p:spPr>
          <a:xfrm>
            <a:off x="609600" y="914400"/>
            <a:ext cx="8153400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latin typeface="楷体_GB2312" pitchFamily="49" charset="-122"/>
                <a:ea typeface="楷体_GB2312" pitchFamily="49" charset="-122"/>
              </a:rPr>
              <a:t>    长安街</a:t>
            </a:r>
            <a:r>
              <a:rPr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华灯高照</a:t>
            </a:r>
            <a:r>
              <a:rPr sz="3600" b="1">
                <a:latin typeface="楷体_GB2312" pitchFamily="49" charset="-122"/>
                <a:ea typeface="楷体_GB2312" pitchFamily="49" charset="-122"/>
              </a:rPr>
              <a:t>,</a:t>
            </a:r>
            <a:r>
              <a:rPr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川流不息</a:t>
            </a:r>
            <a:r>
              <a:rPr sz="3600" b="1">
                <a:latin typeface="楷体_GB2312" pitchFamily="49" charset="-122"/>
                <a:ea typeface="楷体_GB2312" pitchFamily="49" charset="-122"/>
              </a:rPr>
              <a:t>汽车,灯光闪烁,像</a:t>
            </a:r>
            <a:r>
              <a:rPr sz="36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银河</a:t>
            </a:r>
            <a:r>
              <a:rPr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从天而降</a:t>
            </a:r>
            <a:r>
              <a:rPr sz="3600" b="1">
                <a:latin typeface="楷体_GB2312" pitchFamily="49" charset="-122"/>
                <a:ea typeface="楷体_GB2312" pitchFamily="49" charset="-122"/>
              </a:rPr>
              <a:t>。</a:t>
            </a:r>
          </a:p>
        </p:txBody>
      </p:sp>
      <p:sp>
        <p:nvSpPr>
          <p:cNvPr id="14340" name="TextBox 1433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  <p:sp>
        <p:nvSpPr>
          <p:cNvPr id="14341" name="TextBox 1434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 additive="base">
                                        <p:cTn id="7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5" presetClass="exit" presetSubtype="5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checkerboard(down)">
                                      <p:cBhvr additive="base">
                                        <p:cTn id="10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xit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 additive="base">
                                        <p:cTn id="15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609600"/>
            <a:ext cx="4830290" cy="3129401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5363" name=""/>
          <p:cNvSpPr/>
          <p:nvPr/>
        </p:nvSpPr>
        <p:spPr>
          <a:xfrm>
            <a:off x="228600" y="4838700"/>
            <a:ext cx="8686800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latin typeface="楷体_GB2312" pitchFamily="49" charset="-122"/>
                <a:ea typeface="楷体_GB2312" pitchFamily="49" charset="-122"/>
              </a:rPr>
              <a:t>    广场四周，彩灯勾画出</a:t>
            </a:r>
            <a:r>
              <a:rPr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一幢幢</a:t>
            </a:r>
            <a:r>
              <a:rPr sz="3600" b="1">
                <a:latin typeface="楷体_GB2312" pitchFamily="49" charset="-122"/>
                <a:ea typeface="楷体_GB2312" pitchFamily="49" charset="-122"/>
              </a:rPr>
              <a:t>高大建筑物</a:t>
            </a:r>
            <a:r>
              <a:rPr sz="36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雄伟</a:t>
            </a:r>
            <a:r>
              <a:rPr sz="3600" b="1">
                <a:latin typeface="楷体_GB2312" pitchFamily="49" charset="-122"/>
                <a:ea typeface="楷体_GB2312" pitchFamily="49" charset="-122"/>
              </a:rPr>
              <a:t>轮廓。</a:t>
            </a:r>
          </a:p>
        </p:txBody>
      </p:sp>
      <p:sp>
        <p:nvSpPr>
          <p:cNvPr id="15364" name=""/>
          <p:cNvSpPr/>
          <p:nvPr/>
        </p:nvSpPr>
        <p:spPr>
          <a:xfrm>
            <a:off x="228600" y="4191000"/>
            <a:ext cx="89154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latin typeface="楷体_GB2312" pitchFamily="49" charset="-122"/>
                <a:ea typeface="楷体_GB2312" pitchFamily="49" charset="-122"/>
              </a:rPr>
              <a:t>    天安门城楼</a:t>
            </a:r>
            <a:r>
              <a:rPr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金碧</a:t>
            </a:r>
            <a:r>
              <a:rPr sz="36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辉煌</a:t>
            </a:r>
            <a:r>
              <a:rPr sz="3600" b="1">
                <a:latin typeface="楷体_GB2312" pitchFamily="49" charset="-122"/>
                <a:ea typeface="楷体_GB2312" pitchFamily="49" charset="-122"/>
              </a:rPr>
              <a:t>，</a:t>
            </a:r>
            <a:r>
              <a:rPr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光彩</a:t>
            </a:r>
            <a:r>
              <a:rPr sz="36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夺</a:t>
            </a:r>
            <a:r>
              <a:rPr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目</a:t>
            </a:r>
            <a:r>
              <a:rPr sz="3600" b="1">
                <a:latin typeface="楷体_GB2312" pitchFamily="49" charset="-122"/>
                <a:ea typeface="楷体_GB2312" pitchFamily="49" charset="-122"/>
              </a:rPr>
              <a:t>。</a:t>
            </a:r>
          </a:p>
        </p:txBody>
      </p:sp>
      <p:pic>
        <p:nvPicPr>
          <p:cNvPr id="15365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5292725" y="609600"/>
            <a:ext cx="3594022" cy="319995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6" name="TextBox 1536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  <p:sp>
        <p:nvSpPr>
          <p:cNvPr id="15367" name="TextBox 1536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https://d.book118.com/935324132221011033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宋体</vt:lpstr>
      <vt:lpstr>黑体</vt:lpstr>
      <vt:lpstr>微软雅黑</vt:lpstr>
      <vt:lpstr>隶书</vt:lpstr>
      <vt:lpstr>华文中宋</vt:lpstr>
      <vt:lpstr>楷体_GB2312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2024-08-28T18:30:13.826</cp:lastPrinted>
  <dcterms:created xsi:type="dcterms:W3CDTF">2024-08-28T10:30:13Z</dcterms:created>
  <dcterms:modified xsi:type="dcterms:W3CDTF">2024-08-28T10:30:15Z</dcterms:modified>
</cp:coreProperties>
</file>