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4" r:id="rId27"/>
  </p:sldIdLst>
  <p:sldSz cx="12192000" cy="6858000"/>
  <p:notesSz cx="6858000" cy="9144000"/>
  <p:custDataLst>
    <p:tags r:id="rId2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tags" Target="tags/tag1.xml" /><Relationship Id="rId29" Type="http://schemas.openxmlformats.org/officeDocument/2006/relationships/presProps" Target="presProps.xml" /><Relationship Id="rId3" Type="http://schemas.openxmlformats.org/officeDocument/2006/relationships/slideMaster" Target="slideMasters/slideMaster3.xml" /><Relationship Id="rId30" Type="http://schemas.openxmlformats.org/officeDocument/2006/relationships/viewProps" Target="viewProps.xml" /><Relationship Id="rId31" Type="http://schemas.openxmlformats.org/officeDocument/2006/relationships/theme" Target="theme/theme1.xml" /><Relationship Id="rId32"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A598783-555F-4493-AA53-5D4CF8EED00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1" name="PlaceHolder 1"/>
          <p:cNvSpPr>
            <a:spLocks noGrp="1"/>
          </p:cNvSpPr>
          <p:nvPr>
            <p:ph type="sldImg"/>
          </p:nvPr>
        </p:nvSpPr>
        <p:spPr>
          <a:xfrm>
            <a:off x="685800" y="1143000"/>
            <a:ext cx="5486040" cy="3085920"/>
          </a:xfrm>
          <a:prstGeom prst="rect">
            <a:avLst/>
          </a:prstGeom>
          <a:ln w="0">
            <a:noFill/>
          </a:ln>
        </p:spPr>
      </p:sp>
      <p:sp>
        <p:nvSpPr>
          <p:cNvPr id="48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4" name="PlaceHolder 1"/>
          <p:cNvSpPr>
            <a:spLocks noGrp="1"/>
          </p:cNvSpPr>
          <p:nvPr>
            <p:ph type="sldImg"/>
          </p:nvPr>
        </p:nvSpPr>
        <p:spPr>
          <a:xfrm>
            <a:off x="685800" y="1143000"/>
            <a:ext cx="5486040" cy="3085920"/>
          </a:xfrm>
          <a:prstGeom prst="rect">
            <a:avLst/>
          </a:prstGeom>
          <a:ln w="0">
            <a:noFill/>
          </a:ln>
        </p:spPr>
      </p:sp>
      <p:sp>
        <p:nvSpPr>
          <p:cNvPr id="48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87" name="PlaceHolder 1"/>
          <p:cNvSpPr>
            <a:spLocks noGrp="1"/>
          </p:cNvSpPr>
          <p:nvPr>
            <p:ph type="sldImg"/>
          </p:nvPr>
        </p:nvSpPr>
        <p:spPr>
          <a:xfrm>
            <a:off x="685800" y="1143000"/>
            <a:ext cx="5486040" cy="3085920"/>
          </a:xfrm>
          <a:prstGeom prst="rect">
            <a:avLst/>
          </a:prstGeom>
          <a:ln w="0">
            <a:noFill/>
          </a:ln>
        </p:spPr>
      </p:sp>
      <p:sp>
        <p:nvSpPr>
          <p:cNvPr id="48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8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0" name="PlaceHolder 1"/>
          <p:cNvSpPr>
            <a:spLocks noGrp="1"/>
          </p:cNvSpPr>
          <p:nvPr>
            <p:ph type="sldImg"/>
          </p:nvPr>
        </p:nvSpPr>
        <p:spPr>
          <a:xfrm>
            <a:off x="685800" y="1143000"/>
            <a:ext cx="5486040" cy="3085920"/>
          </a:xfrm>
          <a:prstGeom prst="rect">
            <a:avLst/>
          </a:prstGeom>
          <a:ln w="0">
            <a:noFill/>
          </a:ln>
        </p:spPr>
      </p:sp>
      <p:sp>
        <p:nvSpPr>
          <p:cNvPr id="49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3" name="PlaceHolder 1"/>
          <p:cNvSpPr>
            <a:spLocks noGrp="1"/>
          </p:cNvSpPr>
          <p:nvPr>
            <p:ph type="sldImg"/>
          </p:nvPr>
        </p:nvSpPr>
        <p:spPr>
          <a:xfrm>
            <a:off x="685800" y="1143000"/>
            <a:ext cx="5486040" cy="3085920"/>
          </a:xfrm>
          <a:prstGeom prst="rect">
            <a:avLst/>
          </a:prstGeom>
          <a:ln w="0">
            <a:noFill/>
          </a:ln>
        </p:spPr>
      </p:sp>
      <p:sp>
        <p:nvSpPr>
          <p:cNvPr id="49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96" name="PlaceHolder 1"/>
          <p:cNvSpPr>
            <a:spLocks noGrp="1"/>
          </p:cNvSpPr>
          <p:nvPr>
            <p:ph type="sldImg"/>
          </p:nvPr>
        </p:nvSpPr>
        <p:spPr>
          <a:xfrm>
            <a:off x="685800" y="1143000"/>
            <a:ext cx="5486040" cy="3085920"/>
          </a:xfrm>
          <a:prstGeom prst="rect">
            <a:avLst/>
          </a:prstGeom>
          <a:ln w="0">
            <a:noFill/>
          </a:ln>
        </p:spPr>
      </p:sp>
      <p:sp>
        <p:nvSpPr>
          <p:cNvPr id="49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9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C86C85-0695-46CC-B61E-98BACD8273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6A6AFB-A3EB-4A1B-A584-5728FBC93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4691F3-4ACF-4DAD-B032-DA53D231DD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CB2639-ED6C-4C83-BB52-C99F70C68F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A6DCC4-BE8C-47A8-A56E-EE78907A68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E64172-226F-42F6-A484-2C52C0D056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E355CB-39F4-44E0-8D9B-CD0D9E95A8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CC7CB-9109-42E8-BFA2-755CB03714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E6729-9E80-43D9-AD5B-551F7857F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649B81-535E-4CB2-BDD5-B492B463C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4B6588-FBEE-4891-8FC6-64A4FBAE13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A333039-AD92-478C-AE33-5C39E73B865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E025326C-3041-49B9-9830-3B20375643FD}"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 Id="rId4" Type="http://schemas.openxmlformats.org/officeDocument/2006/relationships/image" Target="../media/image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5340344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体育运动员安全防护培训</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简介</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运动伤害常识</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安全防护培训</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心理健康安全</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安全防护培训效果评估</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简介</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8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体育运动员安全防护培训概述</a:t>
            </a:r>
            <a:endParaRPr lang="en-US" sz="3600" b="0" strike="noStrike" spc="-1">
              <a:solidFill>
                <a:schemeClr val="dk1"/>
              </a:solidFill>
              <a:latin typeface="Arial"/>
            </a:endParaRPr>
          </a:p>
        </p:txBody>
      </p:sp>
      <p:sp>
        <p:nvSpPr>
          <p:cNvPr id="90"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提高安全意识</a:t>
            </a:r>
            <a:endParaRPr lang="en-US" sz="1600" b="0" strike="noStrike" spc="-1">
              <a:solidFill>
                <a:srgbClr val="FFFFFF"/>
              </a:solidFill>
              <a:latin typeface="Arial"/>
            </a:endParaRPr>
          </a:p>
        </p:txBody>
      </p:sp>
      <p:sp>
        <p:nvSpPr>
          <p:cNvPr id="91"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意义</a:t>
            </a:r>
            <a:endParaRPr lang="en-US" sz="2000" b="0" strike="noStrike" spc="-1">
              <a:solidFill>
                <a:srgbClr val="FFFFFF"/>
              </a:solidFill>
              <a:latin typeface="Arial"/>
            </a:endParaRPr>
          </a:p>
        </p:txBody>
      </p:sp>
      <p:sp>
        <p:nvSpPr>
          <p:cNvPr id="92"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涵盖方法</a:t>
            </a:r>
            <a:endParaRPr lang="en-US" sz="1600" b="0" strike="noStrike" spc="-1">
              <a:solidFill>
                <a:srgbClr val="FFFFFF"/>
              </a:solidFill>
              <a:latin typeface="Arial"/>
            </a:endParaRPr>
          </a:p>
        </p:txBody>
      </p:sp>
      <p:sp>
        <p:nvSpPr>
          <p:cNvPr id="93"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内容</a:t>
            </a:r>
            <a:endParaRPr lang="en-US" sz="2000" b="0" strike="noStrike" spc="-1">
              <a:solidFill>
                <a:srgbClr val="FFFFFF"/>
              </a:solidFill>
              <a:latin typeface="Arial"/>
            </a:endParaRPr>
          </a:p>
        </p:txBody>
      </p:sp>
      <p:sp>
        <p:nvSpPr>
          <p:cNvPr id="94"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安全培训</a:t>
            </a:r>
            <a:endParaRPr lang="en-US" sz="1600" b="0" strike="noStrike" spc="-1">
              <a:solidFill>
                <a:srgbClr val="FFFFFF"/>
              </a:solidFill>
              <a:latin typeface="Arial"/>
            </a:endParaRPr>
          </a:p>
        </p:txBody>
      </p:sp>
      <p:sp>
        <p:nvSpPr>
          <p:cNvPr id="95"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方法</a:t>
            </a:r>
            <a:endParaRPr lang="en-US" sz="2000" b="0" strike="noStrike" spc="-1">
              <a:solidFill>
                <a:srgbClr val="FFFFFF"/>
              </a:solidFill>
              <a:latin typeface="Arial"/>
            </a:endParaRPr>
          </a:p>
        </p:txBody>
      </p:sp>
      <p:sp>
        <p:nvSpPr>
          <p:cNvPr id="96"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97"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98"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8"/>
                                        </p:tgtEl>
                                        <p:attrNameLst>
                                          <p:attrName>style.visibility</p:attrName>
                                        </p:attrNameLst>
                                      </p:cBhvr>
                                      <p:to>
                                        <p:strVal val="visible"/>
                                      </p:to>
                                    </p:set>
                                    <p:animEffect transition="in" filter="circle(in)">
                                      <p:cBhvr additive="repl">
                                        <p:cTn id="7" dur="2000"/>
                                        <p:tgtEl>
                                          <p:spTgt spid="9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circle(in)">
                                      <p:cBhvr additive="repl">
                                        <p:cTn id="10" dur="2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9"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危险因素</a:t>
            </a:r>
            <a:endParaRPr lang="en-US" sz="1800" b="0" strike="noStrike" spc="-1">
              <a:solidFill>
                <a:srgbClr val="FFFFFF"/>
              </a:solidFill>
              <a:latin typeface="Arial"/>
            </a:endParaRPr>
          </a:p>
        </p:txBody>
      </p:sp>
      <p:sp>
        <p:nvSpPr>
          <p:cNvPr id="102"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不良训练方式</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过度训练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不合理饮食习惯</a:t>
            </a:r>
            <a:endParaRPr lang="en-US" sz="1400" b="0" strike="noStrike" spc="-1">
              <a:solidFill>
                <a:srgbClr val="FFFFFF"/>
              </a:solidFill>
              <a:latin typeface="Arial"/>
            </a:endParaRPr>
          </a:p>
        </p:txBody>
      </p:sp>
      <p:sp>
        <p:nvSpPr>
          <p:cNvPr id="1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05"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08"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体育运动员的运动安全风险</a:t>
            </a:r>
            <a:endParaRPr lang="en-US" sz="3600" b="0" strike="noStrike" spc="-1">
              <a:solidFill>
                <a:schemeClr val="dk1"/>
              </a:solidFill>
              <a:latin typeface="Arial"/>
            </a:endParaRPr>
          </a:p>
        </p:txBody>
      </p:sp>
      <p:sp>
        <p:nvSpPr>
          <p:cNvPr id="1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意外伤害</a:t>
            </a:r>
            <a:endParaRPr lang="en-US" sz="1800" b="0" strike="noStrike" spc="-1">
              <a:solidFill>
                <a:srgbClr val="FFFFFF"/>
              </a:solidFill>
              <a:latin typeface="Arial"/>
            </a:endParaRPr>
          </a:p>
        </p:txBody>
      </p:sp>
      <p:sp>
        <p:nvSpPr>
          <p:cNvPr id="112"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扭伤</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拉伤</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撞伤</a:t>
            </a:r>
            <a:endParaRPr lang="en-US" sz="1400" b="0" strike="noStrike" spc="-1">
              <a:solidFill>
                <a:srgbClr val="FFFFFF"/>
              </a:solidFill>
              <a:latin typeface="Arial"/>
            </a:endParaRPr>
          </a:p>
        </p:txBody>
      </p:sp>
      <p:pic>
        <p:nvPicPr>
          <p:cNvPr id="11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circle(in)">
                                      <p:cBhvr additive="repl">
                                        <p:cTn id="7" dur="2000"/>
                                        <p:tgtEl>
                                          <p:spTgt spid="11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9"/>
                                        </p:tgtEl>
                                        <p:attrNameLst>
                                          <p:attrName>style.visibility</p:attrName>
                                        </p:attrNameLst>
                                      </p:cBhvr>
                                      <p:to>
                                        <p:strVal val="visible"/>
                                      </p:to>
                                    </p:set>
                                    <p:animEffect transition="in" filter="circle(in)">
                                      <p:cBhvr additive="repl">
                                        <p:cTn id="10" dur="2000"/>
                                        <p:tgtEl>
                                          <p:spTgt spid="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4"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15"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1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安全防护培训的重要性</a:t>
            </a:r>
            <a:endParaRPr lang="en-US" sz="3600" b="0" strike="noStrike" spc="-1">
              <a:solidFill>
                <a:schemeClr val="dk1"/>
              </a:solidFill>
              <a:latin typeface="Arial"/>
            </a:endParaRPr>
          </a:p>
        </p:txBody>
      </p:sp>
      <p:sp>
        <p:nvSpPr>
          <p:cNvPr id="11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安全焦点</a:t>
            </a:r>
            <a:endParaRPr lang="en-US" sz="1600" b="0" strike="noStrike" spc="-1">
              <a:solidFill>
                <a:srgbClr val="FFFFFF"/>
              </a:solidFill>
              <a:latin typeface="Arial"/>
            </a:endParaRPr>
          </a:p>
        </p:txBody>
      </p:sp>
      <p:sp>
        <p:nvSpPr>
          <p:cNvPr id="11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俱乐部关注</a:t>
            </a:r>
            <a:endParaRPr lang="en-US" sz="2000" b="0" strike="noStrike" spc="-1">
              <a:solidFill>
                <a:srgbClr val="FFFFFF"/>
              </a:solidFill>
              <a:latin typeface="Arial"/>
            </a:endParaRPr>
          </a:p>
        </p:txBody>
      </p:sp>
      <p:sp>
        <p:nvSpPr>
          <p:cNvPr id="11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自我保护意识</a:t>
            </a:r>
            <a:endParaRPr lang="en-US" sz="1600" b="0" strike="noStrike" spc="-1">
              <a:solidFill>
                <a:srgbClr val="FFFFFF"/>
              </a:solidFill>
              <a:latin typeface="Arial"/>
            </a:endParaRPr>
          </a:p>
        </p:txBody>
      </p:sp>
      <p:sp>
        <p:nvSpPr>
          <p:cNvPr id="12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提升</a:t>
            </a:r>
            <a:endParaRPr lang="en-US" sz="2000" b="0" strike="noStrike" spc="-1">
              <a:solidFill>
                <a:srgbClr val="FFFFFF"/>
              </a:solidFill>
              <a:latin typeface="Arial"/>
            </a:endParaRPr>
          </a:p>
        </p:txBody>
      </p:sp>
      <p:sp>
        <p:nvSpPr>
          <p:cNvPr id="12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减少事故</a:t>
            </a:r>
            <a:endParaRPr lang="en-US" sz="1600" b="0" strike="noStrike" spc="-1">
              <a:solidFill>
                <a:srgbClr val="FFFFFF"/>
              </a:solidFill>
              <a:latin typeface="Arial"/>
            </a:endParaRPr>
          </a:p>
        </p:txBody>
      </p:sp>
      <p:sp>
        <p:nvSpPr>
          <p:cNvPr id="12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目的</a:t>
            </a:r>
            <a:endParaRPr lang="en-US" sz="2000" b="0" strike="noStrike" spc="-1">
              <a:solidFill>
                <a:srgbClr val="FFFFFF"/>
              </a:solidFill>
              <a:latin typeface="Arial"/>
            </a:endParaRPr>
          </a:p>
        </p:txBody>
      </p:sp>
      <p:pic>
        <p:nvPicPr>
          <p:cNvPr id="126"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6"/>
                                        </p:tgtEl>
                                        <p:attrNameLst>
                                          <p:attrName>style.visibility</p:attrName>
                                        </p:attrNameLst>
                                      </p:cBhvr>
                                      <p:to>
                                        <p:strVal val="visible"/>
                                      </p:to>
                                    </p:set>
                                    <p:animEffect transition="in" filter="circle(in)">
                                      <p:cBhvr additive="repl">
                                        <p:cTn id="7" dur="2000"/>
                                        <p:tgtEl>
                                          <p:spTgt spid="12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5"/>
                                        </p:tgtEl>
                                        <p:attrNameLst>
                                          <p:attrName>style.visibility</p:attrName>
                                        </p:attrNameLst>
                                      </p:cBhvr>
                                      <p:to>
                                        <p:strVal val="visible"/>
                                      </p:to>
                                    </p:set>
                                    <p:animEffect transition="in" filter="circle(in)">
                                      <p:cBhvr additive="repl">
                                        <p:cTn id="10" dur="2000"/>
                                        <p:tgtEl>
                                          <p:spTgt spid="115"/>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14"/>
                                        </p:tgtEl>
                                        <p:attrNameLst>
                                          <p:attrName>style.visibility</p:attrName>
                                        </p:attrNameLst>
                                      </p:cBhvr>
                                      <p:to>
                                        <p:strVal val="visible"/>
                                      </p:to>
                                    </p:set>
                                    <p:animEffect transition="in" filter="circle(in)">
                                      <p:cBhvr additive="repl">
                                        <p:cTn id="13" dur="1000"/>
                                        <p:tgtEl>
                                          <p:spTgt spid="1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27" name="图片 21"/>
          <p:cNvPicPr/>
          <p:nvPr/>
        </p:nvPicPr>
        <p:blipFill>
          <a:blip r:embed="rId3"/>
          <a:srcRect r="81819"/>
          <a:stretch>
            <a:fillRect/>
          </a:stretch>
        </p:blipFill>
        <p:spPr>
          <a:xfrm>
            <a:off x="-392760" y="3057480"/>
            <a:ext cx="2992320" cy="6857640"/>
          </a:xfrm>
          <a:prstGeom prst="rect">
            <a:avLst/>
          </a:prstGeom>
          <a:ln w="0">
            <a:noFill/>
          </a:ln>
        </p:spPr>
      </p:pic>
      <p:pic>
        <p:nvPicPr>
          <p:cNvPr id="128"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29"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安全防护培训内容</a:t>
            </a:r>
            <a:endParaRPr lang="en-US" sz="3600" b="0" strike="noStrike" spc="-1">
              <a:solidFill>
                <a:schemeClr val="dk1"/>
              </a:solidFill>
              <a:latin typeface="Arial"/>
            </a:endParaRPr>
          </a:p>
        </p:txBody>
      </p:sp>
      <p:sp>
        <p:nvSpPr>
          <p:cNvPr id="13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安全防护培训内容包括运动伤害常识、急救方法、体育器材使用注意事项等。培训还应该包括心理健康知识，让运动员在面对挫折和压力时能够更好地应对。</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28"/>
                                        </p:tgtEl>
                                        <p:attrNameLst>
                                          <p:attrName>style.visibility</p:attrName>
                                        </p:attrNameLst>
                                      </p:cBhvr>
                                      <p:to>
                                        <p:strVal val="visible"/>
                                      </p:to>
                                    </p:set>
                                    <p:animEffect transition="in" filter="circle(in)">
                                      <p:cBhvr additive="repl">
                                        <p:cTn id="7" dur="2000"/>
                                        <p:tgtEl>
                                          <p:spTgt spid="128"/>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27"/>
                                        </p:tgtEl>
                                        <p:attrNameLst>
                                          <p:attrName>style.visibility</p:attrName>
                                        </p:attrNameLst>
                                      </p:cBhvr>
                                      <p:to>
                                        <p:strVal val="visible"/>
                                      </p:to>
                                    </p:set>
                                    <p:anim calcmode="lin" valueType="num">
                                      <p:cBhvr additive="repl">
                                        <p:cTn id="10" dur="1000" fill="hold"/>
                                        <p:tgtEl>
                                          <p:spTgt spid="127"/>
                                        </p:tgtEl>
                                        <p:attrNameLst>
                                          <p:attrName>ppt_x</p:attrName>
                                        </p:attrNameLst>
                                      </p:cBhvr>
                                      <p:tavLst>
                                        <p:tav tm="0">
                                          <p:val>
                                            <p:strVal val="1+#ppt_w/2"/>
                                          </p:val>
                                        </p:tav>
                                        <p:tav tm="100000">
                                          <p:val>
                                            <p:strVal val="#ppt_x"/>
                                          </p:val>
                                        </p:tav>
                                      </p:tavLst>
                                    </p:anim>
                                    <p:anim calcmode="lin" valueType="num">
                                      <p:cBhvr additive="repl">
                                        <p:cTn id="11" dur="1000" fill="hold"/>
                                        <p:tgtEl>
                                          <p:spTgt spid="12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31"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3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安全防护培训内容</a:t>
            </a:r>
            <a:endParaRPr lang="en-US" sz="3600" b="0" strike="noStrike" spc="-1">
              <a:solidFill>
                <a:schemeClr val="dk1"/>
              </a:solidFill>
              <a:latin typeface="Arial"/>
            </a:endParaRPr>
          </a:p>
        </p:txBody>
      </p:sp>
      <p:sp>
        <p:nvSpPr>
          <p:cNvPr id="133"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重要性</a:t>
            </a:r>
            <a:endParaRPr lang="en-US" sz="1600" b="0" strike="noStrike" spc="-1">
              <a:solidFill>
                <a:srgbClr val="FFFFFF"/>
              </a:solidFill>
              <a:latin typeface="Arial"/>
            </a:endParaRPr>
          </a:p>
        </p:txBody>
      </p:sp>
      <p:sp>
        <p:nvSpPr>
          <p:cNvPr id="134"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运动伤害常识</a:t>
            </a:r>
            <a:endParaRPr lang="en-US" sz="2000" b="0" strike="noStrike" spc="-1">
              <a:solidFill>
                <a:srgbClr val="FFFFFF"/>
              </a:solidFill>
              <a:latin typeface="Arial"/>
            </a:endParaRPr>
          </a:p>
        </p:txBody>
      </p:sp>
      <p:sp>
        <p:nvSpPr>
          <p:cNvPr id="135"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紧急情况</a:t>
            </a:r>
            <a:endParaRPr lang="en-US" sz="1600" b="0" strike="noStrike" spc="-1">
              <a:solidFill>
                <a:srgbClr val="FFFFFF"/>
              </a:solidFill>
              <a:latin typeface="Arial"/>
            </a:endParaRPr>
          </a:p>
        </p:txBody>
      </p:sp>
      <p:sp>
        <p:nvSpPr>
          <p:cNvPr id="136"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急救方法</a:t>
            </a:r>
            <a:endParaRPr lang="en-US" sz="2000" b="0" strike="noStrike" spc="-1">
              <a:solidFill>
                <a:srgbClr val="FFFFFF"/>
              </a:solidFill>
              <a:latin typeface="Arial"/>
            </a:endParaRPr>
          </a:p>
        </p:txBody>
      </p:sp>
      <p:sp>
        <p:nvSpPr>
          <p:cNvPr id="137"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安全使用</a:t>
            </a:r>
            <a:endParaRPr lang="en-US" sz="1600" b="0" strike="noStrike" spc="-1">
              <a:solidFill>
                <a:srgbClr val="FFFFFF"/>
              </a:solidFill>
              <a:latin typeface="Arial"/>
            </a:endParaRPr>
          </a:p>
        </p:txBody>
      </p:sp>
      <p:sp>
        <p:nvSpPr>
          <p:cNvPr id="138"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体育器材使用注意事项</a:t>
            </a:r>
            <a:endParaRPr lang="en-US" sz="2000" b="0" strike="noStrike" spc="-1">
              <a:solidFill>
                <a:srgbClr val="FFFFFF"/>
              </a:solidFill>
              <a:latin typeface="Arial"/>
            </a:endParaRPr>
          </a:p>
        </p:txBody>
      </p:sp>
      <p:sp>
        <p:nvSpPr>
          <p:cNvPr id="139"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40"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41"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1"/>
                                        </p:tgtEl>
                                        <p:attrNameLst>
                                          <p:attrName>style.visibility</p:attrName>
                                        </p:attrNameLst>
                                      </p:cBhvr>
                                      <p:to>
                                        <p:strVal val="visible"/>
                                      </p:to>
                                    </p:set>
                                    <p:animEffect transition="in" filter="circle(in)">
                                      <p:cBhvr additive="repl">
                                        <p:cTn id="7" dur="2000"/>
                                        <p:tgtEl>
                                          <p:spTgt spid="14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31"/>
                                        </p:tgtEl>
                                        <p:attrNameLst>
                                          <p:attrName>style.visibility</p:attrName>
                                        </p:attrNameLst>
                                      </p:cBhvr>
                                      <p:to>
                                        <p:strVal val="visible"/>
                                      </p:to>
                                    </p:set>
                                    <p:animEffect transition="in" filter="circle(in)">
                                      <p:cBhvr additive="repl">
                                        <p:cTn id="10" dur="2000"/>
                                        <p:tgtEl>
                                          <p:spTgt spid="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42"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43"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运动伤害常识</a:t>
            </a:r>
            <a:endParaRPr lang="en-US" sz="3600" b="0" strike="noStrike" spc="-1">
              <a:solidFill>
                <a:schemeClr val="dk1"/>
              </a:solidFill>
              <a:latin typeface="Arial"/>
            </a:endParaRPr>
          </a:p>
        </p:txBody>
      </p:sp>
      <p:sp>
        <p:nvSpPr>
          <p:cNvPr id="14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43"/>
                                        </p:tgtEl>
                                        <p:attrNameLst>
                                          <p:attrName>style.visibility</p:attrName>
                                        </p:attrNameLst>
                                      </p:cBhvr>
                                      <p:to>
                                        <p:strVal val="visible"/>
                                      </p:to>
                                    </p:set>
                                    <p:animEffect transition="in" filter="circle(in)">
                                      <p:cBhvr additive="repl">
                                        <p:cTn id="7" dur="2000"/>
                                        <p:tgtEl>
                                          <p:spTgt spid="143"/>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42"/>
                                        </p:tgtEl>
                                        <p:attrNameLst>
                                          <p:attrName>style.visibility</p:attrName>
                                        </p:attrNameLst>
                                      </p:cBhvr>
                                      <p:to>
                                        <p:strVal val="visible"/>
                                      </p:to>
                                    </p:set>
                                    <p:animEffect transition="in" filter="circle(in)">
                                      <p:cBhvr additive="repl">
                                        <p:cTn id="10" dur="1000"/>
                                        <p:tgtEl>
                                          <p:spTgt spid="1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47"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48"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4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运动伤害常识</a:t>
            </a:r>
            <a:endParaRPr lang="en-US" sz="2800" b="0" strike="noStrike" spc="-1">
              <a:solidFill>
                <a:srgbClr val="FFFFFF"/>
              </a:solidFill>
              <a:latin typeface="Arial"/>
            </a:endParaRPr>
          </a:p>
        </p:txBody>
      </p:sp>
      <p:sp>
        <p:nvSpPr>
          <p:cNvPr id="15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运动员在参与各种运动项目时，常常会面临各种伤害的风险。了解不同运动项目的常见伤害类型以及预防方法对于运动员的安全至关重要。加强相关部位的锻炼，如稳定性训练、核心力量训练等，可以有效减少运动中受伤的概率。</a:t>
            </a:r>
            <a:endParaRPr lang="en-US" sz="1800" b="0" strike="noStrike" spc="-1">
              <a:solidFill>
                <a:srgbClr val="FFFFFF"/>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5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53"/>
                                        </p:tgtEl>
                                        <p:attrNameLst>
                                          <p:attrName>style.visibility</p:attrName>
                                        </p:attrNameLst>
                                      </p:cBhvr>
                                      <p:to>
                                        <p:strVal val="visible"/>
                                      </p:to>
                                    </p:set>
                                    <p:animEffect transition="in" filter="circle(in)">
                                      <p:cBhvr additive="repl">
                                        <p:cTn id="7" dur="2000"/>
                                        <p:tgtEl>
                                          <p:spTgt spid="15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48"/>
                                        </p:tgtEl>
                                        <p:attrNameLst>
                                          <p:attrName>style.visibility</p:attrName>
                                        </p:attrNameLst>
                                      </p:cBhvr>
                                      <p:to>
                                        <p:strVal val="visible"/>
                                      </p:to>
                                    </p:set>
                                    <p:animEffect transition="in" filter="circle(in)">
                                      <p:cBhvr additive="repl">
                                        <p:cTn id="10" dur="2000"/>
                                        <p:tgtEl>
                                          <p:spTgt spid="148"/>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47"/>
                                        </p:tgtEl>
                                        <p:attrNameLst>
                                          <p:attrName>style.visibility</p:attrName>
                                        </p:attrNameLst>
                                      </p:cBhvr>
                                      <p:to>
                                        <p:strVal val="visible"/>
                                      </p:to>
                                    </p:set>
                                    <p:animEffect transition="in" filter="circle(in)">
                                      <p:cBhvr additive="repl">
                                        <p:cTn id="13" dur="1000"/>
                                        <p:tgtEl>
                                          <p:spTgt spid="1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4"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不同运动项目的常见伤害</a:t>
            </a:r>
            <a:endParaRPr lang="en-US" sz="3600" b="0" strike="noStrike" spc="-1">
              <a:solidFill>
                <a:schemeClr val="dk1"/>
              </a:solidFill>
              <a:latin typeface="Arial"/>
            </a:endParaRPr>
          </a:p>
        </p:txBody>
      </p:sp>
      <p:sp>
        <p:nvSpPr>
          <p:cNvPr id="156"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扭伤、膝盖损伤</a:t>
            </a:r>
            <a:endParaRPr lang="en-US" sz="1600" b="0" strike="noStrike" spc="-1">
              <a:solidFill>
                <a:srgbClr val="FFFFFF"/>
              </a:solidFill>
              <a:latin typeface="Arial"/>
            </a:endParaRPr>
          </a:p>
        </p:txBody>
      </p:sp>
      <p:sp>
        <p:nvSpPr>
          <p:cNvPr id="157"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篮球</a:t>
            </a:r>
            <a:endParaRPr lang="en-US" sz="2000" b="0" strike="noStrike" spc="-1">
              <a:solidFill>
                <a:srgbClr val="FFFFFF"/>
              </a:solidFill>
              <a:latin typeface="Arial"/>
            </a:endParaRPr>
          </a:p>
        </p:txBody>
      </p:sp>
      <p:sp>
        <p:nvSpPr>
          <p:cNvPr id="158"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肌肉拉伤、头部碰撞</a:t>
            </a:r>
            <a:endParaRPr lang="en-US" sz="1600" b="0" strike="noStrike" spc="-1">
              <a:solidFill>
                <a:srgbClr val="FFFFFF"/>
              </a:solidFill>
              <a:latin typeface="Arial"/>
            </a:endParaRPr>
          </a:p>
        </p:txBody>
      </p:sp>
      <p:sp>
        <p:nvSpPr>
          <p:cNvPr id="159"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足球</a:t>
            </a:r>
            <a:endParaRPr lang="en-US" sz="2000" b="0" strike="noStrike" spc="-1">
              <a:solidFill>
                <a:srgbClr val="FFFFFF"/>
              </a:solidFill>
              <a:latin typeface="Arial"/>
            </a:endParaRPr>
          </a:p>
        </p:txBody>
      </p:sp>
      <p:sp>
        <p:nvSpPr>
          <p:cNvPr id="160"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跑步时的扭伤、拉伤</a:t>
            </a:r>
            <a:endParaRPr lang="en-US" sz="1600" b="0" strike="noStrike" spc="-1">
              <a:solidFill>
                <a:srgbClr val="FFFFFF"/>
              </a:solidFill>
              <a:latin typeface="Arial"/>
            </a:endParaRPr>
          </a:p>
        </p:txBody>
      </p:sp>
      <p:sp>
        <p:nvSpPr>
          <p:cNvPr id="161"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田径</a:t>
            </a:r>
            <a:endParaRPr lang="en-US" sz="2000" b="0" strike="noStrike" spc="-1">
              <a:solidFill>
                <a:srgbClr val="FFFFFF"/>
              </a:solidFill>
              <a:latin typeface="Arial"/>
            </a:endParaRPr>
          </a:p>
        </p:txBody>
      </p:sp>
      <p:sp>
        <p:nvSpPr>
          <p:cNvPr id="162"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63"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6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4"/>
                                        </p:tgtEl>
                                        <p:attrNameLst>
                                          <p:attrName>style.visibility</p:attrName>
                                        </p:attrNameLst>
                                      </p:cBhvr>
                                      <p:to>
                                        <p:strVal val="visible"/>
                                      </p:to>
                                    </p:set>
                                    <p:animEffect transition="in" filter="circle(in)">
                                      <p:cBhvr additive="repl">
                                        <p:cTn id="7" dur="2000"/>
                                        <p:tgtEl>
                                          <p:spTgt spid="16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4"/>
                                        </p:tgtEl>
                                        <p:attrNameLst>
                                          <p:attrName>style.visibility</p:attrName>
                                        </p:attrNameLst>
                                      </p:cBhvr>
                                      <p:to>
                                        <p:strVal val="visible"/>
                                      </p:to>
                                    </p:set>
                                    <p:animEffect transition="in" filter="circle(in)">
                                      <p:cBhvr additive="repl">
                                        <p:cTn id="10" dur="2000"/>
                                        <p:tgtEl>
                                          <p:spTgt spid="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5"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66"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6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运动中的急救知识</a:t>
            </a:r>
            <a:endParaRPr lang="en-US" sz="3600" b="0" strike="noStrike" spc="-1">
              <a:solidFill>
                <a:schemeClr val="dk1"/>
              </a:solidFill>
              <a:latin typeface="Arial"/>
            </a:endParaRPr>
          </a:p>
        </p:txBody>
      </p:sp>
      <p:sp>
        <p:nvSpPr>
          <p:cNvPr id="16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如受伤时保持镇定，寻找合适的休息地</a:t>
            </a:r>
            <a:endParaRPr lang="en-US" sz="1600" b="0" strike="noStrike" spc="-1">
              <a:solidFill>
                <a:srgbClr val="FFFFFF"/>
              </a:solidFill>
              <a:latin typeface="Arial"/>
            </a:endParaRPr>
          </a:p>
        </p:txBody>
      </p:sp>
      <p:sp>
        <p:nvSpPr>
          <p:cNvPr id="16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自救措施</a:t>
            </a:r>
            <a:endParaRPr lang="en-US" sz="2000" b="0" strike="noStrike" spc="-1">
              <a:solidFill>
                <a:srgbClr val="FFFFFF"/>
              </a:solidFill>
              <a:latin typeface="Arial"/>
            </a:endParaRPr>
          </a:p>
        </p:txBody>
      </p:sp>
      <p:sp>
        <p:nvSpPr>
          <p:cNvPr id="17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7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7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17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包扎止血、冰敷等</a:t>
            </a:r>
            <a:endParaRPr lang="en-US" sz="1600" b="0" strike="noStrike" spc="-1">
              <a:solidFill>
                <a:srgbClr val="FFFFFF"/>
              </a:solidFill>
              <a:latin typeface="Arial"/>
            </a:endParaRPr>
          </a:p>
        </p:txBody>
      </p:sp>
      <p:sp>
        <p:nvSpPr>
          <p:cNvPr id="17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急救手段</a:t>
            </a:r>
            <a:endParaRPr lang="en-US" sz="2000" b="0" strike="noStrike" spc="-1">
              <a:solidFill>
                <a:srgbClr val="FFFFFF"/>
              </a:solidFill>
              <a:latin typeface="Arial"/>
            </a:endParaRPr>
          </a:p>
        </p:txBody>
      </p:sp>
      <p:pic>
        <p:nvPicPr>
          <p:cNvPr id="177"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77"/>
                                        </p:tgtEl>
                                        <p:attrNameLst>
                                          <p:attrName>style.visibility</p:attrName>
                                        </p:attrNameLst>
                                      </p:cBhvr>
                                      <p:to>
                                        <p:strVal val="visible"/>
                                      </p:to>
                                    </p:set>
                                    <p:animEffect transition="in" filter="circle(in)">
                                      <p:cBhvr additive="repl">
                                        <p:cTn id="7" dur="2000"/>
                                        <p:tgtEl>
                                          <p:spTgt spid="17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6"/>
                                        </p:tgtEl>
                                        <p:attrNameLst>
                                          <p:attrName>style.visibility</p:attrName>
                                        </p:attrNameLst>
                                      </p:cBhvr>
                                      <p:to>
                                        <p:strVal val="visible"/>
                                      </p:to>
                                    </p:set>
                                    <p:animEffect transition="in" filter="circle(in)">
                                      <p:cBhvr additive="repl">
                                        <p:cTn id="10" dur="2000"/>
                                        <p:tgtEl>
                                          <p:spTgt spid="166"/>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65"/>
                                        </p:tgtEl>
                                        <p:attrNameLst>
                                          <p:attrName>style.visibility</p:attrName>
                                        </p:attrNameLst>
                                      </p:cBhvr>
                                      <p:to>
                                        <p:strVal val="visible"/>
                                      </p:to>
                                    </p:set>
                                    <p:animEffect transition="in" filter="circle(in)">
                                      <p:cBhvr additive="repl">
                                        <p:cTn id="13" dur="10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78"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7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使用方法</a:t>
            </a:r>
            <a:endParaRPr lang="en-US" sz="1800" b="0" strike="noStrike" spc="-1">
              <a:solidFill>
                <a:srgbClr val="FFFFFF"/>
              </a:solidFill>
              <a:latin typeface="Arial"/>
            </a:endParaRPr>
          </a:p>
        </p:txBody>
      </p:sp>
      <p:sp>
        <p:nvSpPr>
          <p:cNvPr id="181"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正确使用器材，不超载</a:t>
            </a:r>
            <a:endParaRPr lang="en-US" sz="1400" b="0" strike="noStrike" spc="-1">
              <a:solidFill>
                <a:srgbClr val="FFFFFF"/>
              </a:solidFill>
              <a:latin typeface="Arial"/>
            </a:endParaRPr>
          </a:p>
        </p:txBody>
      </p:sp>
      <p:sp>
        <p:nvSpPr>
          <p:cNvPr id="18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维护保养</a:t>
            </a:r>
            <a:endParaRPr lang="en-US" sz="1800" b="0" strike="noStrike" spc="-1">
              <a:solidFill>
                <a:srgbClr val="FFFFFF"/>
              </a:solidFill>
              <a:latin typeface="Arial"/>
            </a:endParaRPr>
          </a:p>
        </p:txBody>
      </p:sp>
      <p:sp>
        <p:nvSpPr>
          <p:cNvPr id="184"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定期检查器材的安全性，保持清洁</a:t>
            </a:r>
            <a:endParaRPr lang="en-US" sz="1400" b="0" strike="noStrike" spc="-1">
              <a:solidFill>
                <a:srgbClr val="FFFFFF"/>
              </a:solidFill>
              <a:latin typeface="Arial"/>
            </a:endParaRPr>
          </a:p>
        </p:txBody>
      </p:sp>
      <p:sp>
        <p:nvSpPr>
          <p:cNvPr id="18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87"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8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运动器材的安全使用</a:t>
            </a:r>
            <a:endParaRPr lang="en-US" sz="3600" b="0" strike="noStrike" spc="-1">
              <a:solidFill>
                <a:schemeClr val="dk1"/>
              </a:solidFill>
              <a:latin typeface="Arial"/>
            </a:endParaRPr>
          </a:p>
        </p:txBody>
      </p:sp>
      <p:sp>
        <p:nvSpPr>
          <p:cNvPr id="18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运动器材选择</a:t>
            </a:r>
            <a:endParaRPr lang="en-US" sz="1800" b="0" strike="noStrike" spc="-1">
              <a:solidFill>
                <a:srgbClr val="FFFFFF"/>
              </a:solidFill>
              <a:latin typeface="Arial"/>
            </a:endParaRPr>
          </a:p>
        </p:txBody>
      </p:sp>
      <p:sp>
        <p:nvSpPr>
          <p:cNvPr id="191"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选择合适的器材，确保符合自身身体状况</a:t>
            </a:r>
            <a:endParaRPr lang="en-US" sz="1400" b="0" strike="noStrike" spc="-1">
              <a:solidFill>
                <a:srgbClr val="FFFFFF"/>
              </a:solidFill>
              <a:latin typeface="Arial"/>
            </a:endParaRPr>
          </a:p>
        </p:txBody>
      </p:sp>
      <p:pic>
        <p:nvPicPr>
          <p:cNvPr id="192"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2"/>
                                        </p:tgtEl>
                                        <p:attrNameLst>
                                          <p:attrName>style.visibility</p:attrName>
                                        </p:attrNameLst>
                                      </p:cBhvr>
                                      <p:to>
                                        <p:strVal val="visible"/>
                                      </p:to>
                                    </p:set>
                                    <p:animEffect transition="in" filter="circle(in)">
                                      <p:cBhvr additive="repl">
                                        <p:cTn id="7" dur="2000"/>
                                        <p:tgtEl>
                                          <p:spTgt spid="192"/>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78"/>
                                        </p:tgtEl>
                                        <p:attrNameLst>
                                          <p:attrName>style.visibility</p:attrName>
                                        </p:attrNameLst>
                                      </p:cBhvr>
                                      <p:to>
                                        <p:strVal val="visible"/>
                                      </p:to>
                                    </p:set>
                                    <p:animEffect transition="in" filter="circle(in)">
                                      <p:cBhvr additive="repl">
                                        <p:cTn id="10" dur="2000"/>
                                        <p:tgtEl>
                                          <p:spTgt spid="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3"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9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运动中常见的不良训练方式</a:t>
            </a:r>
            <a:endParaRPr lang="en-US" sz="3600" b="0" strike="noStrike" spc="-1">
              <a:solidFill>
                <a:schemeClr val="dk1"/>
              </a:solidFill>
              <a:latin typeface="Arial"/>
            </a:endParaRPr>
          </a:p>
        </p:txBody>
      </p:sp>
      <p:sp>
        <p:nvSpPr>
          <p:cNvPr id="195"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常导致肌肉疲劳、拉伤</a:t>
            </a:r>
            <a:endParaRPr lang="en-US" sz="1600" b="0" strike="noStrike" spc="-1">
              <a:solidFill>
                <a:srgbClr val="FFFFFF"/>
              </a:solidFill>
              <a:latin typeface="Arial"/>
            </a:endParaRPr>
          </a:p>
        </p:txBody>
      </p:sp>
      <p:sp>
        <p:nvSpPr>
          <p:cNvPr id="196"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过度训练</a:t>
            </a:r>
            <a:endParaRPr lang="en-US" sz="2000" b="0" strike="noStrike" spc="-1">
              <a:solidFill>
                <a:srgbClr val="FFFFFF"/>
              </a:solidFill>
              <a:latin typeface="Arial"/>
            </a:endParaRPr>
          </a:p>
        </p:txBody>
      </p:sp>
      <p:sp>
        <p:nvSpPr>
          <p:cNvPr id="197"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可能导致肌肉不平衡，增加受伤风险</a:t>
            </a:r>
            <a:endParaRPr lang="en-US" sz="1600" b="0" strike="noStrike" spc="-1">
              <a:solidFill>
                <a:srgbClr val="FFFFFF"/>
              </a:solidFill>
              <a:latin typeface="Arial"/>
            </a:endParaRPr>
          </a:p>
        </p:txBody>
      </p:sp>
      <p:sp>
        <p:nvSpPr>
          <p:cNvPr id="198"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单一训练</a:t>
            </a:r>
            <a:endParaRPr lang="en-US" sz="2000" b="0" strike="noStrike" spc="-1">
              <a:solidFill>
                <a:srgbClr val="FFFFFF"/>
              </a:solidFill>
              <a:latin typeface="Arial"/>
            </a:endParaRPr>
          </a:p>
        </p:txBody>
      </p:sp>
      <p:sp>
        <p:nvSpPr>
          <p:cNvPr id="199"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影响身体恢复，增加运动中疲劳感</a:t>
            </a:r>
            <a:endParaRPr lang="en-US" sz="1600" b="0" strike="noStrike" spc="-1">
              <a:solidFill>
                <a:srgbClr val="FFFFFF"/>
              </a:solidFill>
              <a:latin typeface="Arial"/>
            </a:endParaRPr>
          </a:p>
        </p:txBody>
      </p:sp>
      <p:sp>
        <p:nvSpPr>
          <p:cNvPr id="200"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不合理饮食</a:t>
            </a:r>
            <a:endParaRPr lang="en-US" sz="2000" b="0" strike="noStrike" spc="-1">
              <a:solidFill>
                <a:srgbClr val="FFFFFF"/>
              </a:solidFill>
              <a:latin typeface="Arial"/>
            </a:endParaRPr>
          </a:p>
        </p:txBody>
      </p:sp>
      <p:sp>
        <p:nvSpPr>
          <p:cNvPr id="201"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02"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0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3"/>
                                        </p:tgtEl>
                                        <p:attrNameLst>
                                          <p:attrName>style.visibility</p:attrName>
                                        </p:attrNameLst>
                                      </p:cBhvr>
                                      <p:to>
                                        <p:strVal val="visible"/>
                                      </p:to>
                                    </p:set>
                                    <p:animEffect transition="in" filter="circle(in)">
                                      <p:cBhvr additive="repl">
                                        <p:cTn id="7" dur="2000"/>
                                        <p:tgtEl>
                                          <p:spTgt spid="20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3"/>
                                        </p:tgtEl>
                                        <p:attrNameLst>
                                          <p:attrName>style.visibility</p:attrName>
                                        </p:attrNameLst>
                                      </p:cBhvr>
                                      <p:to>
                                        <p:strVal val="visible"/>
                                      </p:to>
                                    </p:set>
                                    <p:animEffect transition="in" filter="circle(in)">
                                      <p:cBhvr additive="repl">
                                        <p:cTn id="10" dur="2000"/>
                                        <p:tgtEl>
                                          <p:spTgt spid="19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04"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05"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0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安全防护培训</a:t>
            </a:r>
            <a:endParaRPr lang="en-US" sz="3600" b="0" strike="noStrike" spc="-1">
              <a:solidFill>
                <a:schemeClr val="dk1"/>
              </a:solidFill>
              <a:latin typeface="Arial"/>
            </a:endParaRPr>
          </a:p>
        </p:txBody>
      </p:sp>
      <p:sp>
        <p:nvSpPr>
          <p:cNvPr id="2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05"/>
                                        </p:tgtEl>
                                        <p:attrNameLst>
                                          <p:attrName>style.visibility</p:attrName>
                                        </p:attrNameLst>
                                      </p:cBhvr>
                                      <p:to>
                                        <p:strVal val="visible"/>
                                      </p:to>
                                    </p:set>
                                    <p:animEffect transition="in" filter="circle(in)">
                                      <p:cBhvr additive="repl">
                                        <p:cTn id="7" dur="2000"/>
                                        <p:tgtEl>
                                          <p:spTgt spid="205"/>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04"/>
                                        </p:tgtEl>
                                        <p:attrNameLst>
                                          <p:attrName>style.visibility</p:attrName>
                                        </p:attrNameLst>
                                      </p:cBhvr>
                                      <p:to>
                                        <p:strVal val="visible"/>
                                      </p:to>
                                    </p:set>
                                    <p:animEffect transition="in" filter="circle(in)">
                                      <p:cBhvr additive="repl">
                                        <p:cTn id="10" dur="1000"/>
                                        <p:tgtEl>
                                          <p:spTgt spid="2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09"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21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记忆与应用能力</a:t>
            </a:r>
            <a:endParaRPr lang="en-US" sz="1800" b="0" strike="noStrike" spc="-1">
              <a:solidFill>
                <a:srgbClr val="FFFFFF"/>
              </a:solidFill>
              <a:latin typeface="Arial"/>
            </a:endParaRPr>
          </a:p>
        </p:txBody>
      </p:sp>
      <p:sp>
        <p:nvSpPr>
          <p:cNvPr id="212"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实践教学增强记忆和应用能力</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提高安全防护培训效果</a:t>
            </a:r>
            <a:endParaRPr lang="en-US" sz="1400" b="0" strike="noStrike" spc="-1">
              <a:solidFill>
                <a:srgbClr val="FFFFFF"/>
              </a:solidFill>
              <a:latin typeface="Arial"/>
            </a:endParaRPr>
          </a:p>
        </p:txBody>
      </p:sp>
      <p:sp>
        <p:nvSpPr>
          <p:cNvPr id="21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15"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1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218"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21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理论教育结合实践</a:t>
            </a:r>
            <a:endParaRPr lang="en-US" sz="3600" b="0" strike="noStrike" spc="-1">
              <a:solidFill>
                <a:schemeClr val="dk1"/>
              </a:solidFill>
              <a:latin typeface="Arial"/>
            </a:endParaRPr>
          </a:p>
        </p:txBody>
      </p:sp>
      <p:sp>
        <p:nvSpPr>
          <p:cNvPr id="22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2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讲解与实操结合</a:t>
            </a:r>
            <a:endParaRPr lang="en-US" sz="1800" b="0" strike="noStrike" spc="-1">
              <a:solidFill>
                <a:srgbClr val="FFFFFF"/>
              </a:solidFill>
              <a:latin typeface="Arial"/>
            </a:endParaRPr>
          </a:p>
        </p:txBody>
      </p:sp>
      <p:sp>
        <p:nvSpPr>
          <p:cNvPr id="222"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lt1"/>
                </a:solidFill>
                <a:latin typeface="微软雅黑"/>
                <a:ea typeface="微软雅黑"/>
              </a:rPr>
              <a:t>让运动员更直观了解安全知识和技能</a:t>
            </a:r>
            <a:endParaRPr lang="en-US" sz="1400" b="0" strike="noStrike" spc="-1">
              <a:solidFill>
                <a:srgbClr val="FFFFFF"/>
              </a:solidFill>
              <a:latin typeface="Arial"/>
            </a:endParaRPr>
          </a:p>
        </p:txBody>
      </p:sp>
      <p:pic>
        <p:nvPicPr>
          <p:cNvPr id="22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3"/>
                                        </p:tgtEl>
                                        <p:attrNameLst>
                                          <p:attrName>style.visibility</p:attrName>
                                        </p:attrNameLst>
                                      </p:cBhvr>
                                      <p:to>
                                        <p:strVal val="visible"/>
                                      </p:to>
                                    </p:set>
                                    <p:animEffect transition="in" filter="circle(in)">
                                      <p:cBhvr additive="repl">
                                        <p:cTn id="7" dur="2000"/>
                                        <p:tgtEl>
                                          <p:spTgt spid="22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09"/>
                                        </p:tgtEl>
                                        <p:attrNameLst>
                                          <p:attrName>style.visibility</p:attrName>
                                        </p:attrNameLst>
                                      </p:cBhvr>
                                      <p:to>
                                        <p:strVal val="visible"/>
                                      </p:to>
                                    </p:set>
                                    <p:animEffect transition="in" filter="circle(in)">
                                      <p:cBhvr additive="repl">
                                        <p:cTn id="10" dur="2000"/>
                                        <p:tgtEl>
                                          <p:spTgt spid="2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24"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225"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22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小组讨论及案例分析</a:t>
            </a:r>
            <a:endParaRPr lang="en-US" sz="3600" b="0" strike="noStrike" spc="-1">
              <a:solidFill>
                <a:schemeClr val="dk1"/>
              </a:solidFill>
              <a:latin typeface="Arial"/>
            </a:endParaRPr>
          </a:p>
        </p:txBody>
      </p:sp>
      <p:sp>
        <p:nvSpPr>
          <p:cNvPr id="22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分享经验和做法</a:t>
            </a:r>
            <a:endParaRPr lang="en-US" sz="1600" b="0" strike="noStrike" spc="-1">
              <a:solidFill>
                <a:srgbClr val="FFFFFF"/>
              </a:solidFill>
              <a:latin typeface="Arial"/>
            </a:endParaRPr>
          </a:p>
        </p:txBody>
      </p:sp>
      <p:sp>
        <p:nvSpPr>
          <p:cNvPr id="22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小组讨论</a:t>
            </a:r>
            <a:endParaRPr lang="en-US" sz="2000" b="0" strike="noStrike" spc="-1">
              <a:solidFill>
                <a:srgbClr val="FFFFFF"/>
              </a:solidFill>
              <a:latin typeface="Arial"/>
            </a:endParaRPr>
          </a:p>
        </p:txBody>
      </p:sp>
      <p:sp>
        <p:nvSpPr>
          <p:cNvPr id="2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深入了解安全事故原因</a:t>
            </a:r>
            <a:endParaRPr lang="en-US" sz="1600" b="0" strike="noStrike" spc="-1">
              <a:solidFill>
                <a:srgbClr val="FFFFFF"/>
              </a:solidFill>
              <a:latin typeface="Arial"/>
            </a:endParaRPr>
          </a:p>
        </p:txBody>
      </p:sp>
      <p:sp>
        <p:nvSpPr>
          <p:cNvPr id="2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案例分析</a:t>
            </a:r>
            <a:endParaRPr lang="en-US" sz="2000" b="0" strike="noStrike" spc="-1">
              <a:solidFill>
                <a:srgbClr val="FFFFFF"/>
              </a:solidFill>
              <a:latin typeface="Arial"/>
            </a:endParaRPr>
          </a:p>
        </p:txBody>
      </p:sp>
      <p:pic>
        <p:nvPicPr>
          <p:cNvPr id="236"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6"/>
                                        </p:tgtEl>
                                        <p:attrNameLst>
                                          <p:attrName>style.visibility</p:attrName>
                                        </p:attrNameLst>
                                      </p:cBhvr>
                                      <p:to>
                                        <p:strVal val="visible"/>
                                      </p:to>
                                    </p:set>
                                    <p:animEffect transition="in" filter="circle(in)">
                                      <p:cBhvr additive="repl">
                                        <p:cTn id="7" dur="2000"/>
                                        <p:tgtEl>
                                          <p:spTgt spid="236"/>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25"/>
                                        </p:tgtEl>
                                        <p:attrNameLst>
                                          <p:attrName>style.visibility</p:attrName>
                                        </p:attrNameLst>
                                      </p:cBhvr>
                                      <p:to>
                                        <p:strVal val="visible"/>
                                      </p:to>
                                    </p:set>
                                    <p:animEffect transition="in" filter="circle(in)">
                                      <p:cBhvr additive="repl">
                                        <p:cTn id="10" dur="2000"/>
                                        <p:tgtEl>
                                          <p:spTgt spid="225"/>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24"/>
                                        </p:tgtEl>
                                        <p:attrNameLst>
                                          <p:attrName>style.visibility</p:attrName>
                                        </p:attrNameLst>
                                      </p:cBhvr>
                                      <p:to>
                                        <p:strVal val="visible"/>
                                      </p:to>
                                    </p:set>
                                    <p:animEffect transition="in" filter="circle(in)">
                                      <p:cBhvr additive="repl">
                                        <p:cTn id="13" dur="1000"/>
                                        <p:tgtEl>
                                          <p:spTgt spid="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37"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38"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安全演练及模拟比赛</a:t>
            </a:r>
            <a:endParaRPr lang="en-US" sz="3600" b="0" strike="noStrike" spc="-1">
              <a:solidFill>
                <a:schemeClr val="dk1"/>
              </a:solidFill>
              <a:latin typeface="Arial"/>
            </a:endParaRPr>
          </a:p>
        </p:txBody>
      </p:sp>
      <p:sp>
        <p:nvSpPr>
          <p:cNvPr id="239"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实践安全防护技能</a:t>
            </a:r>
            <a:endParaRPr lang="en-US" sz="1600" b="0" strike="noStrike" spc="-1">
              <a:solidFill>
                <a:srgbClr val="FFFFFF"/>
              </a:solidFill>
              <a:latin typeface="Arial"/>
            </a:endParaRPr>
          </a:p>
        </p:txBody>
      </p:sp>
      <p:sp>
        <p:nvSpPr>
          <p:cNvPr id="240"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安全演练</a:t>
            </a:r>
            <a:endParaRPr lang="en-US" sz="2000" b="0" strike="noStrike" spc="-1">
              <a:solidFill>
                <a:srgbClr val="FFFFFF"/>
              </a:solidFill>
              <a:latin typeface="Arial"/>
            </a:endParaRPr>
          </a:p>
        </p:txBody>
      </p:sp>
      <p:sp>
        <p:nvSpPr>
          <p:cNvPr id="241"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训练紧急情况下应对能力</a:t>
            </a:r>
            <a:endParaRPr lang="en-US" sz="1600" b="0" strike="noStrike" spc="-1">
              <a:solidFill>
                <a:srgbClr val="FFFFFF"/>
              </a:solidFill>
              <a:latin typeface="Arial"/>
            </a:endParaRPr>
          </a:p>
        </p:txBody>
      </p:sp>
      <p:sp>
        <p:nvSpPr>
          <p:cNvPr id="242"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模拟比赛</a:t>
            </a:r>
            <a:endParaRPr lang="en-US" sz="2000" b="0" strike="noStrike" spc="-1">
              <a:solidFill>
                <a:srgbClr val="FFFFFF"/>
              </a:solidFill>
              <a:latin typeface="Arial"/>
            </a:endParaRPr>
          </a:p>
        </p:txBody>
      </p:sp>
      <p:sp>
        <p:nvSpPr>
          <p:cNvPr id="243"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44"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45"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46"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4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47"/>
                                        </p:tgtEl>
                                        <p:attrNameLst>
                                          <p:attrName>style.visibility</p:attrName>
                                        </p:attrNameLst>
                                      </p:cBhvr>
                                      <p:to>
                                        <p:strVal val="visible"/>
                                      </p:to>
                                    </p:set>
                                    <p:animEffect transition="in" filter="circle(in)">
                                      <p:cBhvr additive="repl">
                                        <p:cTn id="7" dur="2000"/>
                                        <p:tgtEl>
                                          <p:spTgt spid="24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37"/>
                                        </p:tgtEl>
                                        <p:attrNameLst>
                                          <p:attrName>style.visibility</p:attrName>
                                        </p:attrNameLst>
                                      </p:cBhvr>
                                      <p:to>
                                        <p:strVal val="visible"/>
                                      </p:to>
                                    </p:set>
                                    <p:animEffect transition="in" filter="circle(in)">
                                      <p:cBhvr additive="repl">
                                        <p:cTn id="10" dur="2000"/>
                                        <p:tgtEl>
                                          <p:spTgt spid="2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4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4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5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个性化辅导与跟踪</a:t>
            </a:r>
            <a:endParaRPr lang="en-US" sz="2800" b="0" strike="noStrike" spc="-1">
              <a:solidFill>
                <a:srgbClr val="FFFFFF"/>
              </a:solidFill>
              <a:latin typeface="Arial"/>
            </a:endParaRPr>
          </a:p>
        </p:txBody>
      </p:sp>
      <p:sp>
        <p:nvSpPr>
          <p:cNvPr id="25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针对不同运动员特点和弱点，个性化辅导，帮助掌握安全防护知识。持续跟踪运动员安全状况，及时调整培训计划，保证有效实施安全措施。</a:t>
            </a:r>
            <a:endParaRPr lang="en-US" sz="1800" b="0" strike="noStrike" spc="-1">
              <a:solidFill>
                <a:srgbClr val="FFFFFF"/>
              </a:solidFill>
              <a:latin typeface="Arial"/>
            </a:endParaRPr>
          </a:p>
        </p:txBody>
      </p:sp>
      <p:sp>
        <p:nvSpPr>
          <p:cNvPr id="2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5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54"/>
                                        </p:tgtEl>
                                        <p:attrNameLst>
                                          <p:attrName>style.visibility</p:attrName>
                                        </p:attrNameLst>
                                      </p:cBhvr>
                                      <p:to>
                                        <p:strVal val="visible"/>
                                      </p:to>
                                    </p:set>
                                    <p:animEffect transition="in" filter="circle(in)">
                                      <p:cBhvr additive="repl">
                                        <p:cTn id="7" dur="2000"/>
                                        <p:tgtEl>
                                          <p:spTgt spid="25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49"/>
                                        </p:tgtEl>
                                        <p:attrNameLst>
                                          <p:attrName>style.visibility</p:attrName>
                                        </p:attrNameLst>
                                      </p:cBhvr>
                                      <p:to>
                                        <p:strVal val="visible"/>
                                      </p:to>
                                    </p:set>
                                    <p:animEffect transition="in" filter="circle(in)">
                                      <p:cBhvr additive="repl">
                                        <p:cTn id="10" dur="2000"/>
                                        <p:tgtEl>
                                          <p:spTgt spid="24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48"/>
                                        </p:tgtEl>
                                        <p:attrNameLst>
                                          <p:attrName>style.visibility</p:attrName>
                                        </p:attrNameLst>
                                      </p:cBhvr>
                                      <p:to>
                                        <p:strVal val="visible"/>
                                      </p:to>
                                    </p:set>
                                    <p:animEffect transition="in" filter="circle(in)">
                                      <p:cBhvr additive="repl">
                                        <p:cTn id="13" dur="1000"/>
                                        <p:tgtEl>
                                          <p:spTgt spid="2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5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5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持续跟踪及调整计划</a:t>
            </a:r>
            <a:endParaRPr lang="en-US" sz="3600" b="0" strike="noStrike" spc="-1">
              <a:solidFill>
                <a:schemeClr val="dk1"/>
              </a:solidFill>
              <a:latin typeface="Arial"/>
            </a:endParaRPr>
          </a:p>
        </p:txBody>
      </p:sp>
      <p:sp>
        <p:nvSpPr>
          <p:cNvPr id="25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针对特点和弱点</a:t>
            </a:r>
            <a:endParaRPr lang="en-US" sz="1600" b="0" strike="noStrike" spc="-1">
              <a:solidFill>
                <a:srgbClr val="FFFFFF"/>
              </a:solidFill>
              <a:latin typeface="Arial"/>
            </a:endParaRPr>
          </a:p>
        </p:txBody>
      </p:sp>
      <p:sp>
        <p:nvSpPr>
          <p:cNvPr id="25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个性化辅导</a:t>
            </a:r>
            <a:endParaRPr lang="en-US" sz="2000" b="0" strike="noStrike" spc="-1">
              <a:solidFill>
                <a:srgbClr val="FFFFFF"/>
              </a:solidFill>
              <a:latin typeface="Arial"/>
            </a:endParaRPr>
          </a:p>
        </p:txBody>
      </p:sp>
      <p:sp>
        <p:nvSpPr>
          <p:cNvPr id="25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确保有效实施安全措施</a:t>
            </a:r>
            <a:endParaRPr lang="en-US" sz="1600" b="0" strike="noStrike" spc="-1">
              <a:solidFill>
                <a:srgbClr val="FFFFFF"/>
              </a:solidFill>
              <a:latin typeface="Arial"/>
            </a:endParaRPr>
          </a:p>
        </p:txBody>
      </p:sp>
      <p:sp>
        <p:nvSpPr>
          <p:cNvPr id="26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跟踪安全状况</a:t>
            </a:r>
            <a:endParaRPr lang="en-US" sz="2000" b="0" strike="noStrike" spc="-1">
              <a:solidFill>
                <a:srgbClr val="FFFFFF"/>
              </a:solidFill>
              <a:latin typeface="Arial"/>
            </a:endParaRPr>
          </a:p>
        </p:txBody>
      </p:sp>
      <p:sp>
        <p:nvSpPr>
          <p:cNvPr id="26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6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sp>
        <p:nvSpPr>
          <p:cNvPr id="26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6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6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65"/>
                                        </p:tgtEl>
                                        <p:attrNameLst>
                                          <p:attrName>style.visibility</p:attrName>
                                        </p:attrNameLst>
                                      </p:cBhvr>
                                      <p:to>
                                        <p:strVal val="visible"/>
                                      </p:to>
                                    </p:set>
                                    <p:animEffect transition="in" filter="circle(in)">
                                      <p:cBhvr additive="repl">
                                        <p:cTn id="7" dur="2000"/>
                                        <p:tgtEl>
                                          <p:spTgt spid="26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55"/>
                                        </p:tgtEl>
                                        <p:attrNameLst>
                                          <p:attrName>style.visibility</p:attrName>
                                        </p:attrNameLst>
                                      </p:cBhvr>
                                      <p:to>
                                        <p:strVal val="visible"/>
                                      </p:to>
                                    </p:set>
                                    <p:animEffect transition="in" filter="circle(in)">
                                      <p:cBhvr additive="repl">
                                        <p:cTn id="10" dur="2000"/>
                                        <p:tgtEl>
                                          <p:spTgt spid="2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66"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67"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6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第四章 心理健康安全</a:t>
            </a:r>
            <a:endParaRPr lang="en-US" sz="3600" b="0" strike="noStrike" spc="-1">
              <a:solidFill>
                <a:schemeClr val="dk1"/>
              </a:solidFill>
              <a:latin typeface="Arial"/>
            </a:endParaRPr>
          </a:p>
        </p:txBody>
      </p:sp>
      <p:sp>
        <p:nvSpPr>
          <p:cNvPr id="2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67"/>
                                        </p:tgtEl>
                                        <p:attrNameLst>
                                          <p:attrName>style.visibility</p:attrName>
                                        </p:attrNameLst>
                                      </p:cBhvr>
                                      <p:to>
                                        <p:strVal val="visible"/>
                                      </p:to>
                                    </p:set>
                                    <p:animEffect transition="in" filter="circle(in)">
                                      <p:cBhvr additive="repl">
                                        <p:cTn id="7" dur="2000"/>
                                        <p:tgtEl>
                                          <p:spTgt spid="267"/>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66"/>
                                        </p:tgtEl>
                                        <p:attrNameLst>
                                          <p:attrName>style.visibility</p:attrName>
                                        </p:attrNameLst>
                                      </p:cBhvr>
                                      <p:to>
                                        <p:strVal val="visible"/>
                                      </p:to>
                                    </p:set>
                                    <p:animEffect transition="in" filter="circle(in)">
                                      <p:cBhvr additive="repl">
                                        <p:cTn id="10" dur="1000"/>
                                        <p:tgtEl>
                                          <p:spTgt spid="2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71"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72"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7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运动员心理压力</a:t>
            </a:r>
            <a:endParaRPr lang="en-US" sz="2800" b="0" strike="noStrike" spc="-1">
              <a:solidFill>
                <a:srgbClr val="FFFFFF"/>
              </a:solidFill>
              <a:latin typeface="Arial"/>
            </a:endParaRPr>
          </a:p>
        </p:txBody>
      </p:sp>
      <p:sp>
        <p:nvSpPr>
          <p:cNvPr id="27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在比赛中或困难时期，运动员面临心理困扰和压力。保持平和心态对运动员的心理健康至关重要。</a:t>
            </a:r>
            <a:endParaRPr lang="en-US" sz="1800" b="0" strike="noStrike" spc="-1">
              <a:solidFill>
                <a:srgbClr val="FFFFFF"/>
              </a:solidFill>
              <a:latin typeface="Arial"/>
            </a:endParaRPr>
          </a:p>
        </p:txBody>
      </p:sp>
      <p:sp>
        <p:nvSpPr>
          <p:cNvPr id="27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7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circle(in)">
                                      <p:cBhvr additive="repl">
                                        <p:cTn id="7" dur="2000"/>
                                        <p:tgtEl>
                                          <p:spTgt spid="27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72"/>
                                        </p:tgtEl>
                                        <p:attrNameLst>
                                          <p:attrName>style.visibility</p:attrName>
                                        </p:attrNameLst>
                                      </p:cBhvr>
                                      <p:to>
                                        <p:strVal val="visible"/>
                                      </p:to>
                                    </p:set>
                                    <p:animEffect transition="in" filter="circle(in)">
                                      <p:cBhvr additive="repl">
                                        <p:cTn id="10" dur="2000"/>
                                        <p:tgtEl>
                                          <p:spTgt spid="27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71"/>
                                        </p:tgtEl>
                                        <p:attrNameLst>
                                          <p:attrName>style.visibility</p:attrName>
                                        </p:attrNameLst>
                                      </p:cBhvr>
                                      <p:to>
                                        <p:strVal val="visible"/>
                                      </p:to>
                                    </p:set>
                                    <p:animEffect transition="in" filter="circle(in)">
                                      <p:cBhvr additive="repl">
                                        <p:cTn id="13" dur="1000"/>
                                        <p:tgtEl>
                                          <p:spTgt spid="2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https://d.book118.com/935340344013011130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150</Paragraphs>
  <Slides>23</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23</vt:i4>
      </vt:variant>
    </vt:vector>
  </HeadingPairs>
  <TitlesOfParts>
    <vt:vector baseType="lpstr" size="31">
      <vt:lpstr>Arial</vt:lpstr>
      <vt:lpstr>Calibri</vt:lpstr>
      <vt:lpstr>微软雅黑</vt:lpstr>
      <vt:lpstr>Times New Roman</vt:lpstr>
      <vt:lpstr>Wingdings</vt:lpstr>
      <vt:lpstr>Symbol</vt:lpstr>
      <vt:lpstr>DejaVu Sans</vt:lpstr>
      <vt:lpstr>Office Theme</vt:lpstr>
      <vt:lpstr>体育运动员安全防护培训</vt:lpstr>
      <vt:lpstr>目录</vt:lpstr>
      <vt:lpstr>第1章 简介</vt:lpstr>
      <vt:lpstr>体育运动员安全防护培训概述</vt:lpstr>
      <vt:lpstr>体育运动员的运动安全风险</vt:lpstr>
      <vt:lpstr>安全防护培训的重要性</vt:lpstr>
      <vt:lpstr>安全防护培训内容</vt:lpstr>
      <vt:lpstr>安全防护培训内容</vt:lpstr>
      <vt:lpstr>第2章 运动伤害常识</vt:lpstr>
      <vt:lpstr> </vt:lpstr>
      <vt:lpstr>不同运动项目的常见伤害</vt:lpstr>
      <vt:lpstr>运动中的急救知识</vt:lpstr>
      <vt:lpstr>运动器材的安全使用</vt:lpstr>
      <vt:lpstr>运动中常见的不良训练方式</vt:lpstr>
      <vt:lpstr>第3章 安全防护培训</vt:lpstr>
      <vt:lpstr>理论教育结合实践</vt:lpstr>
      <vt:lpstr>小组讨论及案例分析</vt:lpstr>
      <vt:lpstr>安全演练及模拟比赛</vt:lpstr>
      <vt:lpstr> </vt:lpstr>
      <vt:lpstr>持续跟踪及调整计划</vt:lpstr>
      <vt:lpstr>第四章 心理健康安全</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2024-09-29T14:41:23.884</cp:lastPrinted>
  <dcterms:created xsi:type="dcterms:W3CDTF">2024-09-29T06:41:23Z</dcterms:created>
  <dcterms:modified xsi:type="dcterms:W3CDTF">2024-09-29T06:41:26Z</dcterms:modified>
</cp:coreProperties>
</file>