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6" r:id="rId22"/>
    <p:sldId id="319" r:id="rId23"/>
    <p:sldId id="322" r:id="rId24"/>
    <p:sldId id="325" r:id="rId25"/>
    <p:sldId id="328" r:id="rId26"/>
    <p:sldId id="331" r:id="rId27"/>
    <p:sldId id="334" r:id="rId28"/>
    <p:sldId id="337" r:id="rId29"/>
    <p:sldId id="340" r:id="rId30"/>
    <p:sldId id="343" r:id="rId31"/>
    <p:sldId id="346" r:id="rId32"/>
    <p:sldId id="349" r:id="rId33"/>
    <p:sldId id="352" r:id="rId34"/>
    <p:sldId id="354" r:id="rId35"/>
  </p:sldIdLst>
  <p:sldSz cx="9144000" cy="6858000"/>
  <p:notesSz cx="6858000" cy="9144000"/>
  <p:custDataLst>
    <p:tags r:id="rId3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tags" Target="tags/tag1.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heme" Target="theme/theme1.xml" /><Relationship Id="rId4" Type="http://schemas.openxmlformats.org/officeDocument/2006/relationships/slide" Target="slides/slide2.xml" /><Relationship Id="rId40" Type="http://schemas.openxmlformats.org/officeDocument/2006/relationships/tableStyles" Target="tableStyles.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7B89968-BCFE-4CB2-9309-1CBAF0F2DE4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D610BCB-90C8-4B04-A105-F58A02B8589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0E70E9C-7724-49E8-8F21-3FC9405E1DE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9BED9E5-AB33-4F30-BB95-B59F5F57A77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4F3CEF6-F088-4CD5-9F53-EEFC7902871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2C40445-6EE1-4200-A269-33D3C4B2DF9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EA5E6CB-D208-43E3-B647-EE342749348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2377323-8FB2-4D35-BB5D-946F2D2D913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92732FE-0E59-4872-8A54-269C06A980C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A528310-26D4-4E17-8FE3-98482252E5B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26C62AA-9CE4-4F43-A202-5391C4CCE8F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Slide">
    <p:spTree>
      <p:nvGrpSpPr>
        <p:cNvPr id="1" name=""/>
        <p:cNvGrpSpPr/>
        <p:nvPr/>
      </p:nvGrpSpPr>
      <p:grpSpPr>
        <a:xfrm>
          <a:off x="0" y="0"/>
          <a:ext cx="0" cy="0"/>
        </a:xfrm>
      </p:grpSpPr>
      <p:sp>
        <p:nvSpPr>
          <p:cNvPr id="2" name="Holder 2"/>
          <p:cNvSpPr>
            <a:spLocks noGrp="1"/>
          </p:cNvSpPr>
          <p:nvPr>
            <p:ph type="ctrTitle"/>
          </p:nvPr>
        </p:nvSpPr>
        <p:spPr>
          <a:xfrm>
            <a:off x="535940" y="1649095"/>
            <a:ext cx="7645400" cy="1244600"/>
          </a:xfrm>
          <a:prstGeom prst="rect">
            <a:avLst/>
          </a:prstGeom>
        </p:spPr>
        <p:txBody>
          <a:bodyPr wrap="square" lIns="0" tIns="0" rIns="0" bIns="0">
            <a:spAutoFit/>
          </a:bodyPr>
          <a:lstStyle>
            <a:lvl1pPr>
              <a:defRPr sz="2800" b="0" i="0">
                <a:solidFill>
                  <a:schemeClr val="tx1"/>
                </a:solidFill>
                <a:latin typeface="黑体"/>
                <a:cs typeface="黑体"/>
              </a:defRPr>
            </a:lvl1pPr>
          </a:lstStyle>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sz="2800" b="0" i="0">
                <a:solidFill>
                  <a:schemeClr val="tx1"/>
                </a:solidFill>
                <a:latin typeface="宋体"/>
                <a:cs typeface="宋体"/>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2800" b="0" i="0">
                <a:solidFill>
                  <a:schemeClr val="tx1"/>
                </a:solidFill>
                <a:latin typeface="黑体"/>
                <a:cs typeface="黑体"/>
              </a:defRPr>
            </a:lvl1pPr>
          </a:lstStyle>
          <a:p/>
        </p:txBody>
      </p:sp>
      <p:sp>
        <p:nvSpPr>
          <p:cNvPr id="3" name="Holder 3"/>
          <p:cNvSpPr>
            <a:spLocks noGrp="1"/>
          </p:cNvSpPr>
          <p:nvPr>
            <p:ph type="body" idx="1"/>
          </p:nvPr>
        </p:nvSpPr>
        <p:spPr/>
        <p:txBody>
          <a:bodyPr lIns="0" tIns="0" rIns="0" bIns="0"/>
          <a:lstStyle>
            <a:lvl1pPr>
              <a:defRPr sz="2800" b="0" i="0">
                <a:solidFill>
                  <a:schemeClr val="tx1"/>
                </a:solidFill>
                <a:latin typeface="宋体"/>
                <a:cs typeface="宋体"/>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wo Content">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2800" b="0" i="0">
                <a:solidFill>
                  <a:schemeClr val="tx1"/>
                </a:solidFill>
                <a:latin typeface="黑体"/>
                <a:cs typeface="黑体"/>
              </a:defRPr>
            </a:lvl1pPr>
          </a:lstStyle>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Only">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2800" b="0" i="0">
                <a:solidFill>
                  <a:schemeClr val="tx1"/>
                </a:solidFill>
                <a:latin typeface="黑体"/>
                <a:cs typeface="黑体"/>
              </a:defRPr>
            </a:lvl1pPr>
          </a:lstStyle>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Blank">
    <p:spTree>
      <p:nvGrpSpPr>
        <p:cNvPr id="1" name=""/>
        <p:cNvGrpSpPr/>
        <p:nvPr/>
      </p:nvGrpSpPr>
      <p:grpSpPr>
        <a:xfrm>
          <a:off x="0" y="0"/>
          <a: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16" name="bg object 16"/>
          <p:cNvSpPr/>
          <p:nvPr/>
        </p:nvSpPr>
        <p:spPr>
          <a:xfrm>
            <a:off x="0" y="0"/>
            <a:ext cx="9144000" cy="6858000"/>
          </a:xfrm>
          <a:custGeom>
            <a:rect l="l" t="t" r="r" b="b"/>
            <a:pathLst>
              <a:path w="9144000" h="6858000">
                <a:moveTo>
                  <a:pt x="9144000" y="6858000"/>
                </a:moveTo>
                <a:lnTo>
                  <a:pt x="0" y="6858000"/>
                </a:lnTo>
                <a:lnTo>
                  <a:pt x="0" y="0"/>
                </a:lnTo>
                <a:lnTo>
                  <a:pt x="9144000" y="0"/>
                </a:lnTo>
                <a:lnTo>
                  <a:pt x="9144000" y="6858000"/>
                </a:lnTo>
                <a:close/>
              </a:path>
            </a:pathLst>
          </a:custGeom>
          <a:solidFill>
            <a:srgbClr val="333399"/>
          </a:solidFill>
        </p:spPr>
        <p:txBody>
          <a:bodyPr wrap="square" lIns="0" tIns="0" rIns="0" bIns="0" rtlCol="0"/>
          <a:lstStyle/>
          <a:p/>
        </p:txBody>
      </p:sp>
      <p:sp>
        <p:nvSpPr>
          <p:cNvPr id="2" name="Holder 2"/>
          <p:cNvSpPr>
            <a:spLocks noGrp="1"/>
          </p:cNvSpPr>
          <p:nvPr>
            <p:ph type="title"/>
          </p:nvPr>
        </p:nvSpPr>
        <p:spPr>
          <a:xfrm>
            <a:off x="2504263" y="610255"/>
            <a:ext cx="4135472" cy="452119"/>
          </a:xfrm>
          <a:prstGeom prst="rect">
            <a:avLst/>
          </a:prstGeom>
        </p:spPr>
        <p:txBody>
          <a:bodyPr wrap="square" lIns="0" tIns="0" rIns="0" bIns="0">
            <a:spAutoFit/>
          </a:bodyPr>
          <a:lstStyle>
            <a:lvl1pPr>
              <a:defRPr sz="2800" b="0" i="0">
                <a:solidFill>
                  <a:schemeClr val="tx1"/>
                </a:solidFill>
                <a:latin typeface="黑体"/>
                <a:cs typeface="黑体"/>
              </a:defRPr>
            </a:lvl1pPr>
          </a:lstStyle>
          <a:p/>
        </p:txBody>
      </p:sp>
      <p:sp>
        <p:nvSpPr>
          <p:cNvPr id="3" name="Holder 3"/>
          <p:cNvSpPr>
            <a:spLocks noGrp="1"/>
          </p:cNvSpPr>
          <p:nvPr>
            <p:ph type="body" idx="1"/>
          </p:nvPr>
        </p:nvSpPr>
        <p:spPr>
          <a:xfrm>
            <a:off x="535940" y="1529287"/>
            <a:ext cx="6769100" cy="3430270"/>
          </a:xfrm>
          <a:prstGeom prst="rect">
            <a:avLst/>
          </a:prstGeom>
        </p:spPr>
        <p:txBody>
          <a:bodyPr wrap="square" lIns="0" tIns="0" rIns="0" bIns="0">
            <a:spAutoFit/>
          </a:bodyPr>
          <a:lstStyle>
            <a:lvl1pPr>
              <a:defRPr sz="2800" b="0" i="0">
                <a:solidFill>
                  <a:schemeClr val="tx1"/>
                </a:solidFill>
                <a:latin typeface="宋体"/>
                <a:cs typeface="宋体"/>
              </a:defRPr>
            </a:lvl1pPr>
          </a:lstStyle>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defPPr>
              <a:defRPr kern="0"/>
            </a:defPPr>
            <a:lvl1pPr algn="ctr">
              <a:defRPr>
                <a:solidFill>
                  <a:schemeClr val="tx1">
                    <a:tint val="75000"/>
                  </a:schemeClr>
                </a:solidFill>
              </a:defRPr>
            </a:lvl1pPr>
          </a:lstStyle>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defPPr>
              <a:defRPr kern="0"/>
            </a:defPPr>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defPPr>
              <a:defRPr kern="0"/>
            </a:defPPr>
            <a:lvl1pPr algn="r">
              <a:defRPr>
                <a:solidFill>
                  <a:schemeClr val="tx1">
                    <a:tint val="75000"/>
                  </a:schemeClr>
                </a:solidFill>
              </a:defRPr>
            </a:lvl1pPr>
          </a:lstStyle>
          <a:p>
            <a:fld id="{B6F15528-21DE-4FAA-801E-634DDDAF4B2B}" type="slidenum">
              <a:t>#</a:t>
            </a:fld>
          </a:p>
        </p:txBody>
      </p:sp>
    </p:spTree>
  </p:cSld>
  <p:clrMap bg1="lt1" tx1="dk1" bg2="lt2" tx2="dk2" accent1="accent1" accent2="accent2" accent3="accent3" accent4="accent4" accent5="accent5" accent6="accent6" hlink="hlink" folHlink="folHlink"/>
  <p:sldLayoutIdLst>
    <p:sldLayoutId id="2147483660" r:id="rId1"/>
    <p:sldLayoutId id="2147483662" r:id="rId2"/>
    <p:sldLayoutId id="2147483663" r:id="rId3"/>
    <p:sldLayoutId id="2147483664" r:id="rId4"/>
    <p:sldLayoutId id="2147483665" r:id="rId5"/>
  </p:sldLayoutIdLst>
  <p:transition/>
  <p:timing/>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35341140012011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1003300" y="1954212"/>
            <a:ext cx="7137400" cy="1214755"/>
          </a:xfrm>
          <a:prstGeom prst="rect">
            <a:avLst/>
          </a:prstGeom>
        </p:spPr>
        <p:txBody>
          <a:bodyPr vert="horz" wrap="square" lIns="0" tIns="12700" rIns="0" bIns="0" rtlCol="0">
            <a:spAutoFit/>
          </a:bodyPr>
          <a:lstStyle/>
          <a:p>
            <a:pPr algn="ctr">
              <a:lnSpc>
                <a:spcPts val="4680"/>
              </a:lnSpc>
              <a:spcBef>
                <a:spcPts val="100"/>
              </a:spcBef>
            </a:pPr>
            <a:r>
              <a:rPr sz="4000" spc="-5">
                <a:solidFill>
                  <a:srgbClr val="FFFFFF"/>
                </a:solidFill>
                <a:latin typeface="宋体"/>
                <a:cs typeface="宋体"/>
              </a:rPr>
              <a:t>战略机遇期的中国高等教育</a:t>
            </a:r>
            <a:endParaRPr sz="4000">
              <a:latin typeface="宋体"/>
              <a:cs typeface="宋体"/>
            </a:endParaRPr>
          </a:p>
          <a:p>
            <a:pPr algn="ctr">
              <a:lnSpc>
                <a:spcPts val="4680"/>
              </a:lnSpc>
            </a:pPr>
            <a:r>
              <a:rPr sz="4000">
                <a:solidFill>
                  <a:srgbClr val="FFFFFF"/>
                </a:solidFill>
                <a:latin typeface="Arial"/>
                <a:cs typeface="Arial"/>
              </a:rPr>
              <a:t>——</a:t>
            </a:r>
            <a:r>
              <a:rPr sz="4000" spc="-5">
                <a:solidFill>
                  <a:srgbClr val="FFFFFF"/>
                </a:solidFill>
                <a:latin typeface="宋体"/>
                <a:cs typeface="宋体"/>
              </a:rPr>
              <a:t>高等教育发展的宏观背景和</a:t>
            </a:r>
            <a:endParaRPr sz="4000">
              <a:latin typeface="宋体"/>
              <a:cs typeface="宋体"/>
            </a:endParaRPr>
          </a:p>
        </p:txBody>
      </p:sp>
      <p:sp>
        <p:nvSpPr>
          <p:cNvPr id="3" name="object 3"/>
          <p:cNvSpPr txBox="1"/>
          <p:nvPr/>
        </p:nvSpPr>
        <p:spPr>
          <a:xfrm>
            <a:off x="3543300" y="3173412"/>
            <a:ext cx="2057400" cy="1857375"/>
          </a:xfrm>
          <a:prstGeom prst="rect">
            <a:avLst/>
          </a:prstGeom>
        </p:spPr>
        <p:txBody>
          <a:bodyPr vert="horz" wrap="square" lIns="0" tIns="12700" rIns="0" bIns="0" rtlCol="0">
            <a:spAutoFit/>
          </a:bodyPr>
          <a:lstStyle/>
          <a:p>
            <a:pPr algn="ctr">
              <a:lnSpc>
                <a:spcPct val="100000"/>
              </a:lnSpc>
              <a:spcBef>
                <a:spcPts val="100"/>
              </a:spcBef>
            </a:pPr>
            <a:r>
              <a:rPr sz="4000" spc="-15">
                <a:solidFill>
                  <a:srgbClr val="FFFFFF"/>
                </a:solidFill>
                <a:latin typeface="宋体"/>
                <a:cs typeface="宋体"/>
              </a:rPr>
              <a:t>政策走向</a:t>
            </a:r>
            <a:endParaRPr sz="4000">
              <a:latin typeface="宋体"/>
              <a:cs typeface="宋体"/>
            </a:endParaRPr>
          </a:p>
          <a:p>
            <a:pPr>
              <a:lnSpc>
                <a:spcPct val="100000"/>
              </a:lnSpc>
              <a:spcBef>
                <a:spcPts val="10"/>
              </a:spcBef>
            </a:pPr>
            <a:endParaRPr sz="4500">
              <a:latin typeface="宋体"/>
              <a:cs typeface="宋体"/>
            </a:endParaRPr>
          </a:p>
          <a:p>
            <a:pPr algn="ctr">
              <a:lnSpc>
                <a:spcPct val="100000"/>
              </a:lnSpc>
              <a:spcBef>
                <a:spcPts val="5"/>
              </a:spcBef>
            </a:pPr>
            <a:r>
              <a:rPr sz="3200" spc="-20">
                <a:solidFill>
                  <a:srgbClr val="FFFFFF"/>
                </a:solidFill>
                <a:latin typeface="宋体"/>
                <a:cs typeface="宋体"/>
              </a:rPr>
              <a:t>谈松华</a:t>
            </a:r>
            <a:endParaRPr sz="3200">
              <a:latin typeface="宋体"/>
              <a:cs typeface="宋体"/>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3848100" y="631190"/>
            <a:ext cx="1447800" cy="452120"/>
          </a:xfrm>
          <a:prstGeom prst="rect">
            <a:avLst/>
          </a:prstGeom>
        </p:spPr>
        <p:txBody>
          <a:bodyPr vert="horz" wrap="square" lIns="0" tIns="12700" rIns="0" bIns="0" rtlCol="0">
            <a:spAutoFit/>
          </a:bodyPr>
          <a:lstStyle/>
          <a:p>
            <a:pPr marL="12700">
              <a:lnSpc>
                <a:spcPct val="100000"/>
              </a:lnSpc>
              <a:spcBef>
                <a:spcPts val="100"/>
              </a:spcBef>
            </a:pPr>
            <a:r>
              <a:rPr spc="-15">
                <a:latin typeface="宋体"/>
                <a:cs typeface="宋体"/>
              </a:rPr>
              <a:t>主要内容</a:t>
            </a:r>
          </a:p>
        </p:txBody>
      </p:sp>
      <p:sp>
        <p:nvSpPr>
          <p:cNvPr id="3" name="object 3"/>
          <p:cNvSpPr txBox="1"/>
          <p:nvPr/>
        </p:nvSpPr>
        <p:spPr>
          <a:xfrm>
            <a:off x="535940" y="1904845"/>
            <a:ext cx="6413500" cy="2124710"/>
          </a:xfrm>
          <a:prstGeom prst="rect">
            <a:avLst/>
          </a:prstGeom>
        </p:spPr>
        <p:txBody>
          <a:bodyPr vert="horz" wrap="square" lIns="0" tIns="12700" rIns="0" bIns="0" rtlCol="0">
            <a:spAutoFit/>
          </a:bodyPr>
          <a:lstStyle/>
          <a:p>
            <a:pPr marL="354965" indent="-342265">
              <a:lnSpc>
                <a:spcPct val="100000"/>
              </a:lnSpc>
              <a:spcBef>
                <a:spcPts val="100"/>
              </a:spcBef>
              <a:buSzPct val="101785"/>
              <a:buFont typeface="Arial"/>
              <a:buChar char="•"/>
              <a:tabLst>
                <a:tab pos="354965"/>
                <a:tab pos="355600"/>
              </a:tabLst>
            </a:pPr>
            <a:r>
              <a:rPr sz="2800" spc="-5">
                <a:latin typeface="宋体"/>
                <a:cs typeface="宋体"/>
              </a:rPr>
              <a:t>战略机遇期高等教育面临的机遇和挑战</a:t>
            </a:r>
            <a:endParaRPr sz="2800">
              <a:latin typeface="宋体"/>
              <a:cs typeface="宋体"/>
            </a:endParaRPr>
          </a:p>
          <a:p>
            <a:pPr>
              <a:lnSpc>
                <a:spcPct val="100000"/>
              </a:lnSpc>
              <a:spcBef>
                <a:spcPts val="25"/>
              </a:spcBef>
              <a:buFont typeface="Arial"/>
              <a:buChar char="•"/>
            </a:pPr>
            <a:endParaRPr sz="2600">
              <a:latin typeface="宋体"/>
              <a:cs typeface="宋体"/>
            </a:endParaRPr>
          </a:p>
          <a:p>
            <a:pPr marL="354965" indent="-342265">
              <a:lnSpc>
                <a:spcPct val="100000"/>
              </a:lnSpc>
              <a:buSzPct val="101785"/>
              <a:buFont typeface="Arial"/>
              <a:buChar char="•"/>
              <a:tabLst>
                <a:tab pos="354965"/>
                <a:tab pos="355600"/>
              </a:tabLst>
            </a:pPr>
            <a:r>
              <a:rPr sz="2800" spc="-5">
                <a:latin typeface="宋体"/>
                <a:cs typeface="宋体"/>
              </a:rPr>
              <a:t>中国高等教育发展的若干趨势</a:t>
            </a:r>
            <a:endParaRPr sz="2800">
              <a:latin typeface="宋体"/>
              <a:cs typeface="宋体"/>
            </a:endParaRPr>
          </a:p>
          <a:p>
            <a:pPr>
              <a:lnSpc>
                <a:spcPct val="100000"/>
              </a:lnSpc>
              <a:spcBef>
                <a:spcPts val="5"/>
              </a:spcBef>
              <a:buFont typeface="Arial"/>
              <a:buChar char="•"/>
            </a:pPr>
            <a:endParaRPr sz="2400">
              <a:latin typeface="宋体"/>
              <a:cs typeface="宋体"/>
            </a:endParaRPr>
          </a:p>
          <a:p>
            <a:pPr marL="354965" indent="-342265">
              <a:lnSpc>
                <a:spcPct val="100000"/>
              </a:lnSpc>
              <a:buSzPct val="101785"/>
              <a:buFont typeface="Arial"/>
              <a:buChar char="•"/>
              <a:tabLst>
                <a:tab pos="354965"/>
                <a:tab pos="355600"/>
              </a:tabLst>
            </a:pPr>
            <a:r>
              <a:rPr sz="2800">
                <a:latin typeface="宋体"/>
                <a:cs typeface="宋体"/>
              </a:rPr>
              <a:t>制度变革与创新</a:t>
            </a:r>
            <a:r>
              <a:rPr sz="2800">
                <a:latin typeface="Arial"/>
                <a:cs typeface="Arial"/>
              </a:rPr>
              <a:t>:</a:t>
            </a:r>
            <a:r>
              <a:rPr sz="2800" spc="-10">
                <a:latin typeface="宋体"/>
                <a:cs typeface="宋体"/>
              </a:rPr>
              <a:t>发展的新课题</a:t>
            </a:r>
            <a:endParaRPr sz="2800">
              <a:latin typeface="宋体"/>
              <a:cs typeface="宋体"/>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535940" y="631190"/>
            <a:ext cx="8046720" cy="4175760"/>
          </a:xfrm>
          <a:prstGeom prst="rect">
            <a:avLst/>
          </a:prstGeom>
        </p:spPr>
        <p:txBody>
          <a:bodyPr vert="horz" wrap="square" lIns="0" tIns="12700" rIns="0" bIns="0" rtlCol="0">
            <a:spAutoFit/>
          </a:bodyPr>
          <a:lstStyle/>
          <a:p>
            <a:pPr marL="25400" algn="ctr">
              <a:lnSpc>
                <a:spcPct val="100000"/>
              </a:lnSpc>
              <a:spcBef>
                <a:spcPts val="100"/>
              </a:spcBef>
            </a:pPr>
            <a:r>
              <a:rPr sz="2800" spc="-5">
                <a:latin typeface="宋体"/>
                <a:cs typeface="宋体"/>
              </a:rPr>
              <a:t>一、战略机遇期的机遇与挑战</a:t>
            </a:r>
            <a:endParaRPr sz="2800">
              <a:latin typeface="宋体"/>
              <a:cs typeface="宋体"/>
            </a:endParaRPr>
          </a:p>
          <a:p>
            <a:pPr>
              <a:lnSpc>
                <a:spcPct val="100000"/>
              </a:lnSpc>
              <a:spcBef>
                <a:spcPts val="30"/>
              </a:spcBef>
            </a:pPr>
            <a:endParaRPr sz="3450">
              <a:latin typeface="宋体"/>
              <a:cs typeface="宋体"/>
            </a:endParaRPr>
          </a:p>
          <a:p>
            <a:pPr marL="12700">
              <a:lnSpc>
                <a:spcPct val="100000"/>
              </a:lnSpc>
            </a:pPr>
            <a:r>
              <a:rPr sz="2800">
                <a:latin typeface="Arial"/>
                <a:cs typeface="Arial"/>
              </a:rPr>
              <a:t>(</a:t>
            </a:r>
            <a:r>
              <a:rPr sz="2800">
                <a:latin typeface="宋体"/>
                <a:cs typeface="宋体"/>
              </a:rPr>
              <a:t>一</a:t>
            </a:r>
            <a:r>
              <a:rPr sz="2800">
                <a:latin typeface="Arial"/>
                <a:cs typeface="Arial"/>
              </a:rPr>
              <a:t>)</a:t>
            </a:r>
            <a:r>
              <a:rPr sz="2800" spc="-5">
                <a:latin typeface="宋体"/>
                <a:cs typeface="宋体"/>
              </a:rPr>
              <a:t>战略机遇期的提出及其意义</a:t>
            </a:r>
            <a:endParaRPr sz="2800">
              <a:latin typeface="宋体"/>
              <a:cs typeface="宋体"/>
            </a:endParaRPr>
          </a:p>
          <a:p>
            <a:pPr marL="355600" marR="23495" indent="-342900">
              <a:lnSpc>
                <a:spcPct val="102499"/>
              </a:lnSpc>
              <a:spcBef>
                <a:spcPts val="590"/>
              </a:spcBef>
            </a:pPr>
            <a:r>
              <a:rPr sz="2800">
                <a:latin typeface="宋体"/>
                <a:cs typeface="宋体"/>
              </a:rPr>
              <a:t>十六大报告中指出</a:t>
            </a:r>
            <a:r>
              <a:rPr sz="2800">
                <a:latin typeface="Arial"/>
                <a:cs typeface="Arial"/>
              </a:rPr>
              <a:t>:</a:t>
            </a:r>
            <a:r>
              <a:rPr sz="2800">
                <a:latin typeface="宋体"/>
                <a:cs typeface="宋体"/>
              </a:rPr>
              <a:t>从现在到场</a:t>
            </a:r>
            <a:r>
              <a:rPr sz="2800" spc="-10">
                <a:latin typeface="Arial"/>
                <a:cs typeface="Arial"/>
              </a:rPr>
              <a:t>2020</a:t>
            </a:r>
            <a:r>
              <a:rPr sz="2800" spc="-10">
                <a:latin typeface="宋体"/>
                <a:cs typeface="宋体"/>
              </a:rPr>
              <a:t>年是中华民族发</a:t>
            </a:r>
            <a:r>
              <a:rPr sz="2800" spc="-5">
                <a:latin typeface="宋体"/>
                <a:cs typeface="宋体"/>
              </a:rPr>
              <a:t>展史上必须紧紧抓住并且可以大有作为的战略机</a:t>
            </a:r>
            <a:r>
              <a:rPr sz="2800" spc="-25">
                <a:latin typeface="宋体"/>
                <a:cs typeface="宋体"/>
              </a:rPr>
              <a:t>遇期</a:t>
            </a:r>
            <a:endParaRPr sz="2800">
              <a:latin typeface="宋体"/>
              <a:cs typeface="宋体"/>
            </a:endParaRPr>
          </a:p>
          <a:p>
            <a:pPr marL="355600" marR="5080" indent="-342900">
              <a:lnSpc>
                <a:spcPct val="100000"/>
              </a:lnSpc>
              <a:spcBef>
                <a:spcPts val="505"/>
              </a:spcBef>
            </a:pPr>
            <a:r>
              <a:rPr sz="2800">
                <a:latin typeface="宋体"/>
                <a:cs typeface="宋体"/>
              </a:rPr>
              <a:t>世界高等教育大会宣言</a:t>
            </a:r>
            <a:r>
              <a:rPr sz="2800">
                <a:latin typeface="Arial"/>
                <a:cs typeface="Arial"/>
              </a:rPr>
              <a:t>:</a:t>
            </a:r>
            <a:r>
              <a:rPr sz="2800">
                <a:latin typeface="宋体"/>
                <a:cs typeface="宋体"/>
              </a:rPr>
              <a:t>人类正走向知识社会</a:t>
            </a:r>
            <a:r>
              <a:rPr sz="2800">
                <a:latin typeface="Arial"/>
                <a:cs typeface="Arial"/>
              </a:rPr>
              <a:t>,</a:t>
            </a:r>
            <a:r>
              <a:rPr sz="2800" spc="-20">
                <a:latin typeface="宋体"/>
                <a:cs typeface="宋体"/>
              </a:rPr>
              <a:t>高等教</a:t>
            </a:r>
            <a:r>
              <a:rPr sz="2800">
                <a:latin typeface="宋体"/>
                <a:cs typeface="宋体"/>
              </a:rPr>
              <a:t>育面临着巨大的挑战</a:t>
            </a:r>
            <a:r>
              <a:rPr sz="2800">
                <a:latin typeface="Arial"/>
                <a:cs typeface="Arial"/>
              </a:rPr>
              <a:t>,</a:t>
            </a:r>
            <a:r>
              <a:rPr sz="2800" spc="-5">
                <a:latin typeface="宋体"/>
                <a:cs typeface="宋体"/>
              </a:rPr>
              <a:t>必须进行历史上从未要求它</a:t>
            </a:r>
            <a:r>
              <a:rPr sz="2800">
                <a:latin typeface="宋体"/>
                <a:cs typeface="宋体"/>
              </a:rPr>
              <a:t>进行过的最彻底的变革和革新</a:t>
            </a:r>
            <a:r>
              <a:rPr sz="2800" spc="-50">
                <a:latin typeface="Arial"/>
                <a:cs typeface="Arial"/>
              </a:rPr>
              <a:t>.</a:t>
            </a:r>
            <a:endParaRPr sz="2800">
              <a:latin typeface="Arial"/>
              <a:cs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474028" y="736282"/>
            <a:ext cx="7917180" cy="3930650"/>
          </a:xfrm>
          <a:prstGeom prst="rect">
            <a:avLst/>
          </a:prstGeom>
        </p:spPr>
        <p:txBody>
          <a:bodyPr vert="horz" wrap="square" lIns="0" tIns="15875" rIns="0" bIns="0" rtlCol="0">
            <a:spAutoFit/>
          </a:bodyPr>
          <a:lstStyle/>
          <a:p>
            <a:pPr marL="355600" marR="5080" indent="-342900">
              <a:lnSpc>
                <a:spcPct val="99200"/>
              </a:lnSpc>
              <a:spcBef>
                <a:spcPts val="125"/>
              </a:spcBef>
            </a:pPr>
            <a:r>
              <a:rPr sz="2800" b="1" spc="-5">
                <a:latin typeface="微软雅黑"/>
                <a:cs typeface="微软雅黑"/>
              </a:rPr>
              <a:t>在过去两千年中的很长一段时间，中国是世界上最</a:t>
            </a:r>
            <a:r>
              <a:rPr sz="2800" b="1">
                <a:latin typeface="微软雅黑"/>
                <a:cs typeface="微软雅黑"/>
              </a:rPr>
              <a:t>大和最先进的国家，直到</a:t>
            </a:r>
            <a:r>
              <a:rPr sz="2800" b="1" spc="-10">
                <a:latin typeface="Arial"/>
                <a:cs typeface="Arial"/>
              </a:rPr>
              <a:t>18</a:t>
            </a:r>
            <a:r>
              <a:rPr sz="2800" b="1" spc="-10">
                <a:latin typeface="微软雅黑"/>
                <a:cs typeface="微软雅黑"/>
              </a:rPr>
              <a:t>世纪末，中国的国内</a:t>
            </a:r>
            <a:r>
              <a:rPr sz="2800" b="1">
                <a:latin typeface="微软雅黑"/>
                <a:cs typeface="微软雅黑"/>
              </a:rPr>
              <a:t>生产总值约占全球</a:t>
            </a:r>
            <a:r>
              <a:rPr sz="2800" b="1" spc="-10">
                <a:latin typeface="Arial"/>
                <a:cs typeface="Arial"/>
              </a:rPr>
              <a:t>25%</a:t>
            </a:r>
            <a:r>
              <a:rPr sz="2800" b="1" spc="-10">
                <a:latin typeface="微软雅黑"/>
                <a:cs typeface="微软雅黑"/>
              </a:rPr>
              <a:t>，</a:t>
            </a:r>
            <a:r>
              <a:rPr sz="2800" b="1" spc="-10">
                <a:latin typeface="Arial"/>
                <a:cs typeface="Arial"/>
              </a:rPr>
              <a:t>1820</a:t>
            </a:r>
            <a:r>
              <a:rPr sz="2800" b="1">
                <a:latin typeface="微软雅黑"/>
                <a:cs typeface="微软雅黑"/>
              </a:rPr>
              <a:t>年为</a:t>
            </a:r>
            <a:r>
              <a:rPr sz="2800" b="1" spc="-10">
                <a:latin typeface="Arial"/>
                <a:cs typeface="Arial"/>
              </a:rPr>
              <a:t>33%</a:t>
            </a:r>
            <a:r>
              <a:rPr sz="2800" b="1" spc="-15">
                <a:latin typeface="微软雅黑"/>
                <a:cs typeface="微软雅黑"/>
              </a:rPr>
              <a:t>。中国的</a:t>
            </a:r>
            <a:r>
              <a:rPr sz="2800" b="1">
                <a:latin typeface="微软雅黑"/>
                <a:cs typeface="微软雅黑"/>
              </a:rPr>
              <a:t>人均收入在</a:t>
            </a:r>
            <a:r>
              <a:rPr sz="2800" b="1" spc="-10">
                <a:latin typeface="Arial"/>
                <a:cs typeface="Arial"/>
              </a:rPr>
              <a:t>12</a:t>
            </a:r>
            <a:r>
              <a:rPr sz="2800" b="1">
                <a:latin typeface="微软雅黑"/>
                <a:cs typeface="微软雅黑"/>
              </a:rPr>
              <a:t>世纪前一直领先于西欧，在</a:t>
            </a:r>
            <a:r>
              <a:rPr sz="2800" b="1" spc="-10">
                <a:latin typeface="Arial"/>
                <a:cs typeface="Arial"/>
              </a:rPr>
              <a:t>18</a:t>
            </a:r>
            <a:r>
              <a:rPr sz="2800" b="1" spc="-25">
                <a:latin typeface="微软雅黑"/>
                <a:cs typeface="微软雅黑"/>
              </a:rPr>
              <a:t>世纪</a:t>
            </a:r>
            <a:r>
              <a:rPr sz="2800" b="1" spc="-5">
                <a:latin typeface="微软雅黑"/>
                <a:cs typeface="微软雅黑"/>
              </a:rPr>
              <a:t>前一直领先于世界平均水平。后来，它错过了工业革命，经济出现停滞，</a:t>
            </a:r>
            <a:r>
              <a:rPr sz="2800" b="1" spc="-10">
                <a:latin typeface="Arial"/>
                <a:cs typeface="Arial"/>
              </a:rPr>
              <a:t>1949</a:t>
            </a:r>
            <a:r>
              <a:rPr sz="2800" b="1">
                <a:latin typeface="微软雅黑"/>
                <a:cs typeface="微软雅黑"/>
              </a:rPr>
              <a:t>年</a:t>
            </a:r>
            <a:r>
              <a:rPr sz="2800" b="1" spc="-10">
                <a:latin typeface="Arial"/>
                <a:cs typeface="Arial"/>
              </a:rPr>
              <a:t>GDP</a:t>
            </a:r>
            <a:r>
              <a:rPr sz="2800" b="1" spc="-15">
                <a:latin typeface="微软雅黑"/>
                <a:cs typeface="微软雅黑"/>
              </a:rPr>
              <a:t>仅占世界</a:t>
            </a:r>
            <a:r>
              <a:rPr sz="2800" b="1" spc="-50">
                <a:latin typeface="微软雅黑"/>
                <a:cs typeface="微软雅黑"/>
              </a:rPr>
              <a:t> </a:t>
            </a:r>
            <a:r>
              <a:rPr sz="2800" b="1" spc="-10">
                <a:latin typeface="Arial"/>
                <a:cs typeface="Arial"/>
              </a:rPr>
              <a:t>5%</a:t>
            </a:r>
            <a:r>
              <a:rPr sz="2800" b="1" spc="-50">
                <a:latin typeface="微软雅黑"/>
                <a:cs typeface="微软雅黑"/>
              </a:rPr>
              <a:t>。</a:t>
            </a:r>
            <a:endParaRPr sz="2800">
              <a:latin typeface="微软雅黑"/>
              <a:cs typeface="微软雅黑"/>
            </a:endParaRPr>
          </a:p>
          <a:p>
            <a:pPr marL="355600" marR="33020" indent="-342900">
              <a:lnSpc>
                <a:spcPct val="100000"/>
              </a:lnSpc>
              <a:spcBef>
                <a:spcPts val="670"/>
              </a:spcBef>
            </a:pPr>
            <a:r>
              <a:rPr sz="2800">
                <a:latin typeface="Arial"/>
                <a:cs typeface="Arial"/>
              </a:rPr>
              <a:t>——</a:t>
            </a:r>
            <a:r>
              <a:rPr sz="2800">
                <a:latin typeface="宋体"/>
                <a:cs typeface="宋体"/>
              </a:rPr>
              <a:t>世界银行：《中国与知识经济：把握</a:t>
            </a:r>
            <a:r>
              <a:rPr sz="2800" spc="-10">
                <a:latin typeface="Arial"/>
                <a:cs typeface="Arial"/>
              </a:rPr>
              <a:t>21</a:t>
            </a:r>
            <a:r>
              <a:rPr sz="2800" spc="-20">
                <a:latin typeface="宋体"/>
                <a:cs typeface="宋体"/>
              </a:rPr>
              <a:t>世纪》</a:t>
            </a:r>
            <a:r>
              <a:rPr sz="2800" spc="-50">
                <a:latin typeface="宋体"/>
                <a:cs typeface="宋体"/>
              </a:rPr>
              <a:t> </a:t>
            </a:r>
            <a:r>
              <a:rPr sz="2800" spc="-10">
                <a:latin typeface="Arial"/>
                <a:cs typeface="Arial"/>
              </a:rPr>
              <a:t>2001</a:t>
            </a:r>
            <a:r>
              <a:rPr sz="2800" spc="-50">
                <a:latin typeface="宋体"/>
                <a:cs typeface="宋体"/>
              </a:rPr>
              <a:t>年</a:t>
            </a:r>
            <a:endParaRPr sz="2800">
              <a:latin typeface="宋体"/>
              <a:cs typeface="宋体"/>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535940" y="680122"/>
            <a:ext cx="7967345" cy="3315970"/>
          </a:xfrm>
          <a:prstGeom prst="rect">
            <a:avLst/>
          </a:prstGeom>
        </p:spPr>
        <p:txBody>
          <a:bodyPr vert="horz" wrap="square" lIns="0" tIns="36195" rIns="0" bIns="0" rtlCol="0">
            <a:spAutoFit/>
          </a:bodyPr>
          <a:lstStyle/>
          <a:p>
            <a:pPr marL="354965" indent="-342265">
              <a:lnSpc>
                <a:spcPct val="100000"/>
              </a:lnSpc>
              <a:spcBef>
                <a:spcPts val="285"/>
              </a:spcBef>
              <a:buSzPct val="101785"/>
              <a:buFont typeface="Arial"/>
              <a:buChar char="•"/>
              <a:tabLst>
                <a:tab pos="354965"/>
                <a:tab pos="355600"/>
              </a:tabLst>
            </a:pPr>
            <a:r>
              <a:rPr sz="2800" spc="-5">
                <a:latin typeface="宋体"/>
                <a:cs typeface="宋体"/>
              </a:rPr>
              <a:t>知识革命时代的教育国际竞争</a:t>
            </a:r>
            <a:endParaRPr sz="2800">
              <a:latin typeface="宋体"/>
              <a:cs typeface="宋体"/>
            </a:endParaRPr>
          </a:p>
          <a:p>
            <a:pPr marL="355600" marR="5080" indent="-342900">
              <a:lnSpc>
                <a:spcPct val="90000"/>
              </a:lnSpc>
              <a:spcBef>
                <a:spcPts val="520"/>
              </a:spcBef>
            </a:pPr>
            <a:r>
              <a:rPr sz="2800">
                <a:latin typeface="Arial"/>
                <a:cs typeface="Arial"/>
              </a:rPr>
              <a:t>“</a:t>
            </a:r>
            <a:r>
              <a:rPr sz="2800" spc="-5">
                <a:latin typeface="宋体"/>
                <a:cs typeface="宋体"/>
              </a:rPr>
              <a:t>近几年来，由于科学技术的发展，世界运动方式发生了根本变化。长途通讯价格下降，计算机的普及，全球网络的出现，以及生物技术、材料科学</a:t>
            </a:r>
            <a:r>
              <a:rPr sz="2800">
                <a:latin typeface="宋体"/>
                <a:cs typeface="宋体"/>
              </a:rPr>
              <a:t>和电子工程等领域的发展，创造出</a:t>
            </a:r>
            <a:r>
              <a:rPr sz="2800" spc="-10">
                <a:latin typeface="Arial"/>
                <a:cs typeface="Arial"/>
              </a:rPr>
              <a:t>10</a:t>
            </a:r>
            <a:r>
              <a:rPr sz="2800" spc="-10">
                <a:latin typeface="宋体"/>
                <a:cs typeface="宋体"/>
              </a:rPr>
              <a:t>年前根本不</a:t>
            </a:r>
            <a:r>
              <a:rPr sz="2800" spc="-5">
                <a:latin typeface="宋体"/>
                <a:cs typeface="宋体"/>
              </a:rPr>
              <a:t>可能想象的新产品、新服务系统、新兴行业和新</a:t>
            </a:r>
            <a:r>
              <a:rPr sz="2800">
                <a:latin typeface="宋体"/>
                <a:cs typeface="宋体"/>
              </a:rPr>
              <a:t>的就业机会，这就是人们所说的知识革命。</a:t>
            </a:r>
            <a:r>
              <a:rPr sz="2800" spc="-50">
                <a:latin typeface="Arial"/>
                <a:cs typeface="Arial"/>
              </a:rPr>
              <a:t>”</a:t>
            </a:r>
            <a:endParaRPr sz="2800">
              <a:latin typeface="Arial"/>
              <a:cs typeface="Arial"/>
            </a:endParaRPr>
          </a:p>
          <a:p>
            <a:pPr marL="12700">
              <a:lnSpc>
                <a:spcPct val="100000"/>
              </a:lnSpc>
              <a:spcBef>
                <a:spcPts val="335"/>
              </a:spcBef>
            </a:pPr>
            <a:r>
              <a:rPr sz="2800">
                <a:latin typeface="Arial"/>
                <a:cs typeface="Arial"/>
              </a:rPr>
              <a:t>——</a:t>
            </a:r>
            <a:r>
              <a:rPr sz="2800" spc="-5">
                <a:latin typeface="宋体"/>
                <a:cs typeface="宋体"/>
              </a:rPr>
              <a:t>《美国国家知识评估大纲》</a:t>
            </a:r>
            <a:endParaRPr sz="2800">
              <a:latin typeface="宋体"/>
              <a:cs typeface="宋体"/>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762952" y="680122"/>
            <a:ext cx="7954645" cy="3335020"/>
          </a:xfrm>
          <a:prstGeom prst="rect">
            <a:avLst/>
          </a:prstGeom>
        </p:spPr>
        <p:txBody>
          <a:bodyPr vert="horz" wrap="square" lIns="0" tIns="36195" rIns="0" bIns="0" rtlCol="0">
            <a:spAutoFit/>
          </a:bodyPr>
          <a:lstStyle/>
          <a:p>
            <a:pPr marL="354965" indent="-342265">
              <a:lnSpc>
                <a:spcPct val="100000"/>
              </a:lnSpc>
              <a:spcBef>
                <a:spcPts val="285"/>
              </a:spcBef>
              <a:buSzPct val="101785"/>
              <a:buFont typeface="Arial"/>
              <a:buChar char="•"/>
              <a:tabLst>
                <a:tab pos="354965"/>
                <a:tab pos="355600"/>
              </a:tabLst>
            </a:pPr>
            <a:r>
              <a:rPr sz="2800" spc="-5">
                <a:latin typeface="宋体"/>
                <a:cs typeface="宋体"/>
              </a:rPr>
              <a:t>知识革命对教育竞争的影响：</a:t>
            </a:r>
            <a:endParaRPr sz="2800">
              <a:latin typeface="宋体"/>
              <a:cs typeface="宋体"/>
            </a:endParaRPr>
          </a:p>
          <a:p>
            <a:pPr marL="355600" marR="5080" indent="-342900">
              <a:lnSpc>
                <a:spcPct val="90000"/>
              </a:lnSpc>
              <a:spcBef>
                <a:spcPts val="520"/>
              </a:spcBef>
            </a:pPr>
            <a:r>
              <a:rPr sz="2800">
                <a:latin typeface="宋体"/>
                <a:cs typeface="宋体"/>
              </a:rPr>
              <a:t>世界银行</a:t>
            </a:r>
            <a:r>
              <a:rPr sz="2800" spc="-10">
                <a:latin typeface="Arial"/>
                <a:cs typeface="Arial"/>
              </a:rPr>
              <a:t>1998/1999</a:t>
            </a:r>
            <a:r>
              <a:rPr sz="2800" spc="-5">
                <a:latin typeface="宋体"/>
                <a:cs typeface="宋体"/>
              </a:rPr>
              <a:t>年度世界发展报告《知识促进</a:t>
            </a:r>
            <a:r>
              <a:rPr sz="2800">
                <a:latin typeface="宋体"/>
                <a:cs typeface="宋体"/>
              </a:rPr>
              <a:t>发展》指出：</a:t>
            </a:r>
            <a:r>
              <a:rPr sz="2800">
                <a:latin typeface="Arial"/>
                <a:cs typeface="Arial"/>
              </a:rPr>
              <a:t>“</a:t>
            </a:r>
            <a:r>
              <a:rPr sz="2800" spc="-5">
                <a:latin typeface="宋体"/>
                <a:cs typeface="宋体"/>
              </a:rPr>
              <a:t>知识是一些国家经济和社会发展成功的秘诀，也是许多发展中国家人民生活贫困的</a:t>
            </a:r>
            <a:r>
              <a:rPr sz="2800">
                <a:latin typeface="宋体"/>
                <a:cs typeface="宋体"/>
              </a:rPr>
              <a:t>病根。</a:t>
            </a:r>
            <a:r>
              <a:rPr sz="2800" spc="-50">
                <a:latin typeface="Arial"/>
                <a:cs typeface="Arial"/>
              </a:rPr>
              <a:t>”</a:t>
            </a:r>
            <a:endParaRPr sz="2800">
              <a:latin typeface="Arial"/>
              <a:cs typeface="Arial"/>
            </a:endParaRPr>
          </a:p>
          <a:p>
            <a:pPr marL="355600" marR="30480" indent="-342900">
              <a:lnSpc>
                <a:spcPct val="92200"/>
              </a:lnSpc>
              <a:spcBef>
                <a:spcPts val="600"/>
              </a:spcBef>
            </a:pPr>
            <a:r>
              <a:rPr sz="2800">
                <a:latin typeface="宋体"/>
                <a:cs typeface="宋体"/>
              </a:rPr>
              <a:t>加纳和韩国在</a:t>
            </a:r>
            <a:r>
              <a:rPr sz="2800" spc="-10">
                <a:latin typeface="Arial"/>
                <a:cs typeface="Arial"/>
              </a:rPr>
              <a:t>20</a:t>
            </a:r>
            <a:r>
              <a:rPr sz="2800">
                <a:latin typeface="宋体"/>
                <a:cs typeface="宋体"/>
              </a:rPr>
              <a:t>世纪</a:t>
            </a:r>
            <a:r>
              <a:rPr sz="2800" spc="-10">
                <a:latin typeface="Arial"/>
                <a:cs typeface="Arial"/>
              </a:rPr>
              <a:t>50</a:t>
            </a:r>
            <a:r>
              <a:rPr sz="2800" spc="-5">
                <a:latin typeface="宋体"/>
                <a:cs typeface="宋体"/>
              </a:rPr>
              <a:t>年代国民收入相差无几，而</a:t>
            </a:r>
            <a:r>
              <a:rPr sz="2800" spc="-50">
                <a:latin typeface="宋体"/>
                <a:cs typeface="宋体"/>
              </a:rPr>
              <a:t> </a:t>
            </a:r>
            <a:r>
              <a:rPr sz="2800" spc="-10">
                <a:latin typeface="Arial"/>
                <a:cs typeface="Arial"/>
              </a:rPr>
              <a:t>90</a:t>
            </a:r>
            <a:r>
              <a:rPr sz="2800">
                <a:latin typeface="宋体"/>
                <a:cs typeface="宋体"/>
              </a:rPr>
              <a:t>年代初后者是前者的</a:t>
            </a:r>
            <a:r>
              <a:rPr sz="2800">
                <a:latin typeface="Arial"/>
                <a:cs typeface="Arial"/>
              </a:rPr>
              <a:t>6</a:t>
            </a:r>
            <a:r>
              <a:rPr sz="2800" spc="-5">
                <a:latin typeface="宋体"/>
                <a:cs typeface="宋体"/>
              </a:rPr>
              <a:t>倍，其中一半以上归因于韩国在获取和利用知识上的成功。</a:t>
            </a:r>
            <a:endParaRPr sz="2800">
              <a:latin typeface="宋体"/>
              <a:cs typeface="宋体"/>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535940" y="671874"/>
            <a:ext cx="8231505" cy="4869180"/>
          </a:xfrm>
          <a:prstGeom prst="rect">
            <a:avLst/>
          </a:prstGeom>
        </p:spPr>
        <p:txBody>
          <a:bodyPr vert="horz" wrap="square" lIns="0" tIns="76835" rIns="0" bIns="0" rtlCol="0">
            <a:spAutoFit/>
          </a:bodyPr>
          <a:lstStyle/>
          <a:p>
            <a:pPr marL="354965" indent="-342265">
              <a:lnSpc>
                <a:spcPct val="100000"/>
              </a:lnSpc>
              <a:spcBef>
                <a:spcPts val="605"/>
              </a:spcBef>
              <a:buSzPct val="101785"/>
              <a:buFont typeface="Arial"/>
              <a:buChar char="•"/>
              <a:tabLst>
                <a:tab pos="354965"/>
                <a:tab pos="355600"/>
              </a:tabLst>
            </a:pPr>
            <a:r>
              <a:rPr sz="2800" spc="-10">
                <a:latin typeface="宋体"/>
                <a:cs typeface="宋体"/>
              </a:rPr>
              <a:t>国际竞争力的比较：</a:t>
            </a:r>
            <a:endParaRPr sz="2800">
              <a:latin typeface="宋体"/>
              <a:cs typeface="宋体"/>
            </a:endParaRPr>
          </a:p>
          <a:p>
            <a:pPr marR="307975" algn="r">
              <a:lnSpc>
                <a:spcPct val="100000"/>
              </a:lnSpc>
              <a:spcBef>
                <a:spcPts val="509"/>
              </a:spcBef>
            </a:pPr>
            <a:r>
              <a:rPr sz="2800">
                <a:latin typeface="宋体"/>
                <a:cs typeface="宋体"/>
              </a:rPr>
              <a:t>根据瑞士国际管理发展学院《世界竞争力报告</a:t>
            </a:r>
            <a:r>
              <a:rPr sz="2800" spc="-20">
                <a:latin typeface="Arial"/>
                <a:cs typeface="Arial"/>
              </a:rPr>
              <a:t>2001</a:t>
            </a:r>
            <a:endParaRPr sz="2800">
              <a:latin typeface="Arial"/>
              <a:cs typeface="Arial"/>
            </a:endParaRPr>
          </a:p>
          <a:p>
            <a:pPr marR="280670" algn="r">
              <a:lnSpc>
                <a:spcPct val="100000"/>
              </a:lnSpc>
            </a:pPr>
            <a:r>
              <a:rPr sz="2800" spc="-5">
                <a:latin typeface="宋体"/>
                <a:cs typeface="宋体"/>
              </a:rPr>
              <a:t>》，</a:t>
            </a:r>
            <a:r>
              <a:rPr sz="2800" spc="-10">
                <a:latin typeface="Arial"/>
                <a:cs typeface="Arial"/>
              </a:rPr>
              <a:t>2000</a:t>
            </a:r>
            <a:r>
              <a:rPr sz="2800">
                <a:latin typeface="宋体"/>
                <a:cs typeface="宋体"/>
              </a:rPr>
              <a:t>年，在</a:t>
            </a:r>
            <a:r>
              <a:rPr sz="2800" spc="-10">
                <a:latin typeface="Arial"/>
                <a:cs typeface="Arial"/>
              </a:rPr>
              <a:t>47</a:t>
            </a:r>
            <a:r>
              <a:rPr sz="2800" spc="-5">
                <a:latin typeface="宋体"/>
                <a:cs typeface="宋体"/>
              </a:rPr>
              <a:t>个国家中，我国处于优势的教</a:t>
            </a:r>
            <a:endParaRPr sz="2800">
              <a:latin typeface="宋体"/>
              <a:cs typeface="宋体"/>
            </a:endParaRPr>
          </a:p>
          <a:p>
            <a:pPr marL="355600" marR="5080">
              <a:lnSpc>
                <a:spcPct val="100000"/>
              </a:lnSpc>
              <a:spcBef>
                <a:spcPts val="165"/>
              </a:spcBef>
            </a:pPr>
            <a:r>
              <a:rPr sz="2800" spc="-5">
                <a:latin typeface="宋体"/>
                <a:cs typeface="宋体"/>
              </a:rPr>
              <a:t>育和人力资源指标均为数量指标，如我国人口与</a:t>
            </a:r>
            <a:r>
              <a:rPr sz="2800" spc="-50">
                <a:latin typeface="宋体"/>
                <a:cs typeface="宋体"/>
              </a:rPr>
              <a:t> </a:t>
            </a:r>
            <a:r>
              <a:rPr sz="2800">
                <a:latin typeface="宋体"/>
                <a:cs typeface="宋体"/>
              </a:rPr>
              <a:t>劳动力数量排名第</a:t>
            </a:r>
            <a:r>
              <a:rPr sz="2800">
                <a:latin typeface="Arial"/>
                <a:cs typeface="Arial"/>
              </a:rPr>
              <a:t>1</a:t>
            </a:r>
            <a:r>
              <a:rPr sz="2800">
                <a:latin typeface="宋体"/>
                <a:cs typeface="宋体"/>
              </a:rPr>
              <a:t>，就业比例排名第</a:t>
            </a:r>
            <a:r>
              <a:rPr sz="2800">
                <a:latin typeface="Arial"/>
                <a:cs typeface="Arial"/>
              </a:rPr>
              <a:t>2</a:t>
            </a:r>
            <a:r>
              <a:rPr sz="2800" spc="-10">
                <a:latin typeface="宋体"/>
                <a:cs typeface="宋体"/>
              </a:rPr>
              <a:t>，人口负担</a:t>
            </a:r>
            <a:r>
              <a:rPr sz="2800">
                <a:latin typeface="宋体"/>
                <a:cs typeface="宋体"/>
              </a:rPr>
              <a:t>担系数排名第</a:t>
            </a:r>
            <a:r>
              <a:rPr sz="2800">
                <a:latin typeface="Arial"/>
                <a:cs typeface="Arial"/>
              </a:rPr>
              <a:t>6</a:t>
            </a:r>
            <a:r>
              <a:rPr sz="2800" spc="-5">
                <a:latin typeface="宋体"/>
                <a:cs typeface="宋体"/>
              </a:rPr>
              <a:t>；但许多反映教育和人力资源质量</a:t>
            </a:r>
            <a:r>
              <a:rPr sz="2800">
                <a:latin typeface="宋体"/>
                <a:cs typeface="宋体"/>
              </a:rPr>
              <a:t>的指标基本均为弱项，如文盲率第</a:t>
            </a:r>
            <a:r>
              <a:rPr sz="2800" spc="-10">
                <a:latin typeface="Arial"/>
                <a:cs typeface="Arial"/>
              </a:rPr>
              <a:t>44</a:t>
            </a:r>
            <a:r>
              <a:rPr sz="2800" spc="-10">
                <a:latin typeface="宋体"/>
                <a:cs typeface="宋体"/>
              </a:rPr>
              <a:t>位、熟练劳</a:t>
            </a:r>
            <a:r>
              <a:rPr sz="2800" spc="-50">
                <a:latin typeface="宋体"/>
                <a:cs typeface="宋体"/>
              </a:rPr>
              <a:t> </a:t>
            </a:r>
            <a:r>
              <a:rPr sz="2800">
                <a:latin typeface="宋体"/>
                <a:cs typeface="宋体"/>
              </a:rPr>
              <a:t>动力易获得性第</a:t>
            </a:r>
            <a:r>
              <a:rPr sz="2800" spc="-10">
                <a:latin typeface="Arial"/>
                <a:cs typeface="Arial"/>
              </a:rPr>
              <a:t>44</a:t>
            </a:r>
            <a:r>
              <a:rPr sz="2800" spc="-5">
                <a:latin typeface="宋体"/>
                <a:cs typeface="宋体"/>
              </a:rPr>
              <a:t>位、大学教育对竞争性经济的</a:t>
            </a:r>
            <a:r>
              <a:rPr sz="2800" spc="-50">
                <a:latin typeface="宋体"/>
                <a:cs typeface="宋体"/>
              </a:rPr>
              <a:t> </a:t>
            </a:r>
            <a:r>
              <a:rPr sz="2800">
                <a:latin typeface="宋体"/>
                <a:cs typeface="宋体"/>
              </a:rPr>
              <a:t>满足程度排名第</a:t>
            </a:r>
            <a:r>
              <a:rPr sz="2800" spc="-10">
                <a:latin typeface="Arial"/>
                <a:cs typeface="Arial"/>
              </a:rPr>
              <a:t>42</a:t>
            </a:r>
            <a:r>
              <a:rPr sz="2800" spc="-5">
                <a:latin typeface="宋体"/>
                <a:cs typeface="宋体"/>
              </a:rPr>
              <a:t>位、合格工程师在劳动力市场</a:t>
            </a:r>
            <a:r>
              <a:rPr sz="2800" spc="-50">
                <a:latin typeface="宋体"/>
                <a:cs typeface="宋体"/>
              </a:rPr>
              <a:t> </a:t>
            </a:r>
            <a:r>
              <a:rPr sz="2800">
                <a:latin typeface="宋体"/>
                <a:cs typeface="宋体"/>
              </a:rPr>
              <a:t>的易获得性排名第</a:t>
            </a:r>
            <a:r>
              <a:rPr sz="2800" spc="-10">
                <a:latin typeface="Arial"/>
                <a:cs typeface="Arial"/>
              </a:rPr>
              <a:t>47</a:t>
            </a:r>
            <a:r>
              <a:rPr sz="2800" spc="-5">
                <a:latin typeface="宋体"/>
                <a:cs typeface="宋体"/>
              </a:rPr>
              <a:t>位，均是中国国际竞争力的</a:t>
            </a:r>
            <a:r>
              <a:rPr sz="2800" spc="-50">
                <a:latin typeface="宋体"/>
                <a:cs typeface="宋体"/>
              </a:rPr>
              <a:t> </a:t>
            </a:r>
            <a:r>
              <a:rPr sz="2800" spc="-10">
                <a:latin typeface="宋体"/>
                <a:cs typeface="宋体"/>
              </a:rPr>
              <a:t>严重负债项。</a:t>
            </a:r>
            <a:endParaRPr sz="2800">
              <a:latin typeface="宋体"/>
              <a:cs typeface="宋体"/>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535940" y="630003"/>
            <a:ext cx="6256020" cy="2167890"/>
          </a:xfrm>
          <a:prstGeom prst="rect">
            <a:avLst/>
          </a:prstGeom>
        </p:spPr>
        <p:txBody>
          <a:bodyPr vert="horz" wrap="square" lIns="0" tIns="12700" rIns="0" bIns="0" rtlCol="0">
            <a:spAutoFit/>
          </a:bodyPr>
          <a:lstStyle/>
          <a:p>
            <a:pPr marL="12700" marR="5080" indent="342265">
              <a:lnSpc>
                <a:spcPct val="120000"/>
              </a:lnSpc>
              <a:spcBef>
                <a:spcPts val="100"/>
              </a:spcBef>
              <a:buSzPct val="101785"/>
              <a:buFont typeface="Arial"/>
              <a:buChar char="•"/>
              <a:tabLst>
                <a:tab pos="354965"/>
                <a:tab pos="355600"/>
              </a:tabLst>
            </a:pPr>
            <a:r>
              <a:rPr sz="2800">
                <a:latin typeface="宋体"/>
                <a:cs typeface="宋体"/>
              </a:rPr>
              <a:t>归结起来</a:t>
            </a:r>
            <a:r>
              <a:rPr sz="2800">
                <a:latin typeface="Arial"/>
                <a:cs typeface="Arial"/>
              </a:rPr>
              <a:t>,</a:t>
            </a:r>
            <a:r>
              <a:rPr sz="2800">
                <a:latin typeface="宋体"/>
                <a:cs typeface="宋体"/>
              </a:rPr>
              <a:t>战略机遇期就是社会转型期</a:t>
            </a:r>
            <a:r>
              <a:rPr sz="2800" spc="-50">
                <a:latin typeface="Arial"/>
                <a:cs typeface="Arial"/>
              </a:rPr>
              <a:t>:</a:t>
            </a:r>
            <a:r>
              <a:rPr sz="2800">
                <a:latin typeface="宋体"/>
                <a:cs typeface="宋体"/>
              </a:rPr>
              <a:t>从农业社会向工业社会转型</a:t>
            </a:r>
            <a:r>
              <a:rPr sz="2800" spc="-50">
                <a:latin typeface="Arial"/>
                <a:cs typeface="Arial"/>
              </a:rPr>
              <a:t>;</a:t>
            </a:r>
            <a:endParaRPr sz="2800">
              <a:latin typeface="Arial"/>
              <a:cs typeface="Arial"/>
            </a:endParaRPr>
          </a:p>
          <a:p>
            <a:pPr>
              <a:lnSpc>
                <a:spcPct val="100000"/>
              </a:lnSpc>
            </a:pPr>
            <a:endParaRPr sz="3100">
              <a:latin typeface="Arial"/>
              <a:cs typeface="Arial"/>
            </a:endParaRPr>
          </a:p>
          <a:p>
            <a:pPr marL="12700">
              <a:lnSpc>
                <a:spcPct val="100000"/>
              </a:lnSpc>
              <a:spcBef>
                <a:spcPts val="1880"/>
              </a:spcBef>
            </a:pPr>
            <a:r>
              <a:rPr sz="2800" spc="-5">
                <a:latin typeface="宋体"/>
                <a:cs typeface="宋体"/>
              </a:rPr>
              <a:t>从工业社会向信息社会转型</a:t>
            </a:r>
            <a:endParaRPr sz="2800">
              <a:latin typeface="宋体"/>
              <a:cs typeface="宋体"/>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535940" y="631190"/>
            <a:ext cx="8046720" cy="5029200"/>
          </a:xfrm>
          <a:prstGeom prst="rect">
            <a:avLst/>
          </a:prstGeom>
        </p:spPr>
        <p:txBody>
          <a:bodyPr vert="horz" wrap="square" lIns="0" tIns="12700" rIns="0" bIns="0" rtlCol="0">
            <a:spAutoFit/>
          </a:bodyPr>
          <a:lstStyle/>
          <a:p>
            <a:pPr marL="25400" algn="ctr">
              <a:lnSpc>
                <a:spcPct val="100000"/>
              </a:lnSpc>
              <a:spcBef>
                <a:spcPts val="100"/>
              </a:spcBef>
            </a:pPr>
            <a:r>
              <a:rPr sz="2800" spc="-5">
                <a:latin typeface="宋体"/>
                <a:cs typeface="宋体"/>
              </a:rPr>
              <a:t>高等教育面临的机遇和挑战</a:t>
            </a:r>
            <a:endParaRPr sz="2800">
              <a:latin typeface="宋体"/>
              <a:cs typeface="宋体"/>
            </a:endParaRPr>
          </a:p>
          <a:p>
            <a:pPr>
              <a:lnSpc>
                <a:spcPct val="100000"/>
              </a:lnSpc>
              <a:spcBef>
                <a:spcPts val="5"/>
              </a:spcBef>
            </a:pPr>
            <a:endParaRPr sz="3600">
              <a:latin typeface="宋体"/>
              <a:cs typeface="宋体"/>
            </a:endParaRPr>
          </a:p>
          <a:p>
            <a:pPr marL="354965" indent="-342265">
              <a:lnSpc>
                <a:spcPct val="100000"/>
              </a:lnSpc>
              <a:buSzPct val="101785"/>
              <a:buFont typeface="Arial"/>
              <a:buChar char="•"/>
              <a:tabLst>
                <a:tab pos="354965"/>
                <a:tab pos="355600"/>
              </a:tabLst>
            </a:pPr>
            <a:r>
              <a:rPr sz="2800" spc="-5">
                <a:latin typeface="宋体"/>
                <a:cs typeface="宋体"/>
              </a:rPr>
              <a:t>高等学校从社会的边缘进入社会的中心地位</a:t>
            </a:r>
            <a:endParaRPr sz="2800">
              <a:latin typeface="宋体"/>
              <a:cs typeface="宋体"/>
            </a:endParaRPr>
          </a:p>
          <a:p>
            <a:pPr marL="355600" marR="56515" indent="-342900">
              <a:lnSpc>
                <a:spcPct val="100000"/>
              </a:lnSpc>
              <a:spcBef>
                <a:spcPts val="505"/>
              </a:spcBef>
            </a:pPr>
            <a:r>
              <a:rPr sz="2800">
                <a:latin typeface="宋体"/>
                <a:cs typeface="宋体"/>
              </a:rPr>
              <a:t>哈佛大学前校长伯克教授在其</a:t>
            </a:r>
            <a:r>
              <a:rPr sz="2800">
                <a:latin typeface="Arial"/>
                <a:cs typeface="Arial"/>
              </a:rPr>
              <a:t>&lt;</a:t>
            </a:r>
            <a:r>
              <a:rPr sz="2800">
                <a:latin typeface="宋体"/>
                <a:cs typeface="宋体"/>
              </a:rPr>
              <a:t>大学与美国的未来</a:t>
            </a:r>
            <a:r>
              <a:rPr sz="2800" spc="-50">
                <a:latin typeface="Arial"/>
                <a:cs typeface="Arial"/>
              </a:rPr>
              <a:t>&gt;</a:t>
            </a:r>
            <a:r>
              <a:rPr sz="2800">
                <a:latin typeface="宋体"/>
                <a:cs typeface="宋体"/>
              </a:rPr>
              <a:t>一书中指出</a:t>
            </a:r>
            <a:r>
              <a:rPr sz="2800">
                <a:latin typeface="Arial"/>
                <a:cs typeface="Arial"/>
              </a:rPr>
              <a:t>:</a:t>
            </a:r>
            <a:r>
              <a:rPr sz="2800">
                <a:latin typeface="宋体"/>
                <a:cs typeface="宋体"/>
              </a:rPr>
              <a:t>从</a:t>
            </a:r>
            <a:r>
              <a:rPr sz="2800">
                <a:latin typeface="Arial"/>
                <a:cs typeface="Arial"/>
              </a:rPr>
              <a:t>&lt;</a:t>
            </a:r>
            <a:r>
              <a:rPr sz="2800">
                <a:latin typeface="宋体"/>
                <a:cs typeface="宋体"/>
              </a:rPr>
              <a:t>华盛顿邮报</a:t>
            </a:r>
            <a:r>
              <a:rPr sz="2800">
                <a:latin typeface="Arial"/>
                <a:cs typeface="Arial"/>
              </a:rPr>
              <a:t>&gt;</a:t>
            </a:r>
            <a:r>
              <a:rPr sz="2800" spc="-10">
                <a:latin typeface="宋体"/>
                <a:cs typeface="宋体"/>
              </a:rPr>
              <a:t>的撰稿人到后工业社</a:t>
            </a:r>
            <a:r>
              <a:rPr sz="2800" spc="-5">
                <a:latin typeface="宋体"/>
                <a:cs typeface="宋体"/>
              </a:rPr>
              <a:t>会的倡导者贝尔教授都认为大学将是未来社会的</a:t>
            </a:r>
            <a:r>
              <a:rPr sz="2800">
                <a:latin typeface="宋体"/>
                <a:cs typeface="宋体"/>
              </a:rPr>
              <a:t>中心机构</a:t>
            </a:r>
            <a:r>
              <a:rPr sz="2800" spc="-50">
                <a:latin typeface="Arial"/>
                <a:cs typeface="Arial"/>
              </a:rPr>
              <a:t>.</a:t>
            </a:r>
            <a:endParaRPr sz="2800">
              <a:latin typeface="Arial"/>
              <a:cs typeface="Arial"/>
            </a:endParaRPr>
          </a:p>
          <a:p>
            <a:pPr marL="355600" marR="5080" indent="-342900">
              <a:lnSpc>
                <a:spcPct val="100000"/>
              </a:lnSpc>
              <a:spcBef>
                <a:spcPts val="675"/>
              </a:spcBef>
            </a:pPr>
            <a:r>
              <a:rPr sz="2800">
                <a:latin typeface="宋体"/>
                <a:cs typeface="宋体"/>
              </a:rPr>
              <a:t>现代发达社会取决于三个主要因素</a:t>
            </a:r>
            <a:r>
              <a:rPr sz="2800">
                <a:latin typeface="Arial"/>
                <a:cs typeface="Arial"/>
              </a:rPr>
              <a:t>:</a:t>
            </a:r>
            <a:r>
              <a:rPr sz="2800">
                <a:latin typeface="宋体"/>
                <a:cs typeface="宋体"/>
              </a:rPr>
              <a:t>专业知识</a:t>
            </a:r>
            <a:r>
              <a:rPr sz="2800">
                <a:latin typeface="Arial"/>
                <a:cs typeface="Arial"/>
              </a:rPr>
              <a:t>;</a:t>
            </a:r>
            <a:r>
              <a:rPr sz="2800" spc="-20">
                <a:latin typeface="宋体"/>
                <a:cs typeface="宋体"/>
              </a:rPr>
              <a:t>训练有</a:t>
            </a:r>
            <a:r>
              <a:rPr sz="2800">
                <a:latin typeface="宋体"/>
                <a:cs typeface="宋体"/>
              </a:rPr>
              <a:t>素的专业人才</a:t>
            </a:r>
            <a:r>
              <a:rPr sz="2800">
                <a:latin typeface="Arial"/>
                <a:cs typeface="Arial"/>
              </a:rPr>
              <a:t>;</a:t>
            </a:r>
            <a:r>
              <a:rPr sz="2800">
                <a:latin typeface="宋体"/>
                <a:cs typeface="宋体"/>
              </a:rPr>
              <a:t>发明创造</a:t>
            </a:r>
            <a:r>
              <a:rPr sz="2800">
                <a:latin typeface="Arial"/>
                <a:cs typeface="Arial"/>
              </a:rPr>
              <a:t>.</a:t>
            </a:r>
            <a:r>
              <a:rPr sz="2800" spc="-5">
                <a:latin typeface="宋体"/>
                <a:cs typeface="宋体"/>
              </a:rPr>
              <a:t>而大学历来对前两个因素</a:t>
            </a:r>
            <a:r>
              <a:rPr sz="2800">
                <a:latin typeface="宋体"/>
                <a:cs typeface="宋体"/>
              </a:rPr>
              <a:t>起决定性作用</a:t>
            </a:r>
            <a:r>
              <a:rPr sz="2800">
                <a:latin typeface="Arial"/>
                <a:cs typeface="Arial"/>
              </a:rPr>
              <a:t>,</a:t>
            </a:r>
            <a:r>
              <a:rPr sz="2800" spc="-5">
                <a:latin typeface="宋体"/>
                <a:cs typeface="宋体"/>
              </a:rPr>
              <a:t>现在发明创造方面也发挥着越来越</a:t>
            </a:r>
            <a:r>
              <a:rPr sz="2800">
                <a:latin typeface="宋体"/>
                <a:cs typeface="宋体"/>
              </a:rPr>
              <a:t>重要的作用</a:t>
            </a:r>
            <a:r>
              <a:rPr sz="2800" spc="-50">
                <a:latin typeface="Arial"/>
                <a:cs typeface="Arial"/>
              </a:rPr>
              <a:t>.</a:t>
            </a:r>
            <a:endParaRPr sz="2800">
              <a:latin typeface="Arial"/>
              <a:cs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547052" y="736282"/>
            <a:ext cx="8191500" cy="2329815"/>
          </a:xfrm>
          <a:prstGeom prst="rect">
            <a:avLst/>
          </a:prstGeom>
        </p:spPr>
        <p:txBody>
          <a:bodyPr vert="horz" wrap="square" lIns="0" tIns="12700" rIns="0" bIns="0" rtlCol="0">
            <a:spAutoFit/>
          </a:bodyPr>
          <a:lstStyle/>
          <a:p>
            <a:pPr marL="354965" marR="5080" indent="-342265">
              <a:lnSpc>
                <a:spcPct val="100000"/>
              </a:lnSpc>
              <a:spcBef>
                <a:spcPts val="100"/>
              </a:spcBef>
              <a:buSzPct val="101785"/>
              <a:buFont typeface="Arial"/>
              <a:buChar char="•"/>
              <a:tabLst>
                <a:tab pos="354965"/>
                <a:tab pos="355600"/>
              </a:tabLst>
            </a:pPr>
            <a:r>
              <a:rPr sz="2800" spc="-5">
                <a:latin typeface="宋体"/>
                <a:cs typeface="宋体"/>
              </a:rPr>
              <a:t>高等教育成为经济和社会发展以及国家竞争力的决</a:t>
            </a:r>
            <a:r>
              <a:rPr sz="2800" spc="-10">
                <a:latin typeface="宋体"/>
                <a:cs typeface="宋体"/>
              </a:rPr>
              <a:t>决定性因素</a:t>
            </a:r>
            <a:endParaRPr sz="2800">
              <a:latin typeface="宋体"/>
              <a:cs typeface="宋体"/>
            </a:endParaRPr>
          </a:p>
          <a:p>
            <a:pPr marL="355600" marR="189230" indent="-342900">
              <a:lnSpc>
                <a:spcPct val="104900"/>
              </a:lnSpc>
              <a:spcBef>
                <a:spcPts val="340"/>
              </a:spcBef>
            </a:pPr>
            <a:r>
              <a:rPr sz="2800">
                <a:latin typeface="宋体"/>
                <a:cs typeface="宋体"/>
              </a:rPr>
              <a:t>世界高等教育大会通过的</a:t>
            </a:r>
            <a:r>
              <a:rPr sz="2800">
                <a:latin typeface="Arial"/>
                <a:cs typeface="Arial"/>
              </a:rPr>
              <a:t>&lt;</a:t>
            </a:r>
            <a:r>
              <a:rPr sz="2800">
                <a:latin typeface="宋体"/>
                <a:cs typeface="宋体"/>
              </a:rPr>
              <a:t>世界高等教育宣言</a:t>
            </a:r>
            <a:r>
              <a:rPr sz="2800">
                <a:latin typeface="Arial"/>
                <a:cs typeface="Arial"/>
              </a:rPr>
              <a:t>&gt;</a:t>
            </a:r>
            <a:r>
              <a:rPr sz="2800">
                <a:latin typeface="宋体"/>
                <a:cs typeface="宋体"/>
              </a:rPr>
              <a:t>指出</a:t>
            </a:r>
            <a:r>
              <a:rPr sz="2800" spc="-50">
                <a:latin typeface="Arial"/>
                <a:cs typeface="Arial"/>
              </a:rPr>
              <a:t>:</a:t>
            </a:r>
            <a:r>
              <a:rPr sz="2800" spc="-5">
                <a:latin typeface="宋体"/>
                <a:cs typeface="宋体"/>
              </a:rPr>
              <a:t>高等学校要适应、促进和指导社会的发展。</a:t>
            </a:r>
            <a:endParaRPr sz="2800">
              <a:latin typeface="宋体"/>
              <a:cs typeface="宋体"/>
            </a:endParaRPr>
          </a:p>
          <a:p>
            <a:pPr marL="12700">
              <a:lnSpc>
                <a:spcPct val="100000"/>
              </a:lnSpc>
              <a:spcBef>
                <a:spcPts val="675"/>
              </a:spcBef>
            </a:pPr>
            <a:r>
              <a:rPr sz="2800" spc="-5">
                <a:latin typeface="宋体"/>
                <a:cs typeface="宋体"/>
              </a:rPr>
              <a:t>印度高等教育发展的评价</a:t>
            </a:r>
            <a:endParaRPr sz="2800">
              <a:latin typeface="宋体"/>
              <a:cs typeface="宋体"/>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535940" y="880744"/>
            <a:ext cx="8191500" cy="878840"/>
          </a:xfrm>
          <a:prstGeom prst="rect">
            <a:avLst/>
          </a:prstGeom>
        </p:spPr>
        <p:txBody>
          <a:bodyPr vert="horz" wrap="square" lIns="0" tIns="12700" rIns="0" bIns="0" rtlCol="0">
            <a:spAutoFit/>
          </a:bodyPr>
          <a:lstStyle/>
          <a:p>
            <a:pPr marL="354965" marR="5080" indent="-342265">
              <a:lnSpc>
                <a:spcPct val="100000"/>
              </a:lnSpc>
              <a:spcBef>
                <a:spcPts val="100"/>
              </a:spcBef>
              <a:buSzPct val="101785"/>
              <a:buFont typeface="Arial"/>
              <a:buChar char="•"/>
              <a:tabLst>
                <a:tab pos="354965"/>
                <a:tab pos="355600"/>
              </a:tabLst>
            </a:pPr>
            <a:r>
              <a:rPr sz="2800" spc="-5">
                <a:latin typeface="宋体"/>
                <a:cs typeface="宋体"/>
              </a:rPr>
              <a:t>知识更新和社会变化的速度加快，高等学校需要具具有更强的应变能力和创新能力</a:t>
            </a:r>
            <a:endParaRPr sz="2800">
              <a:latin typeface="宋体"/>
              <a:cs typeface="宋体"/>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535940" y="1096644"/>
            <a:ext cx="8191500" cy="1305560"/>
          </a:xfrm>
          <a:prstGeom prst="rect">
            <a:avLst/>
          </a:prstGeom>
        </p:spPr>
        <p:txBody>
          <a:bodyPr vert="horz" wrap="square" lIns="0" tIns="12700" rIns="0" bIns="0" rtlCol="0">
            <a:spAutoFit/>
          </a:bodyPr>
          <a:lstStyle/>
          <a:p>
            <a:pPr marL="355600" marR="5080" indent="-342900" algn="just">
              <a:lnSpc>
                <a:spcPct val="100000"/>
              </a:lnSpc>
              <a:spcBef>
                <a:spcPts val="100"/>
              </a:spcBef>
              <a:buSzPct val="101785"/>
              <a:buFont typeface="Arial"/>
              <a:buChar char="•"/>
              <a:tabLst>
                <a:tab pos="355600"/>
              </a:tabLst>
            </a:pPr>
            <a:r>
              <a:rPr sz="2800" spc="-5">
                <a:latin typeface="宋体"/>
                <a:cs typeface="宋体"/>
              </a:rPr>
              <a:t>市场经济体制改变就业方式，中国劳动力供求关系系，使大学生就业成为制约高等教育发展的基本因</a:t>
            </a:r>
            <a:r>
              <a:rPr sz="2800" spc="-25">
                <a:latin typeface="宋体"/>
                <a:cs typeface="宋体"/>
              </a:rPr>
              <a:t>因素</a:t>
            </a:r>
            <a:endParaRPr sz="2800">
              <a:latin typeface="宋体"/>
              <a:cs typeface="宋体"/>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547052" y="708997"/>
            <a:ext cx="8115934" cy="906144"/>
          </a:xfrm>
          <a:prstGeom prst="rect">
            <a:avLst/>
          </a:prstGeom>
        </p:spPr>
        <p:txBody>
          <a:bodyPr vert="horz" wrap="square" lIns="0" tIns="12065" rIns="0" bIns="0" rtlCol="0">
            <a:spAutoFit/>
          </a:bodyPr>
          <a:lstStyle/>
          <a:p>
            <a:pPr marL="354965" marR="5080" indent="-342265">
              <a:lnSpc>
                <a:spcPts val="3520"/>
              </a:lnSpc>
              <a:spcBef>
                <a:spcPts val="95"/>
              </a:spcBef>
              <a:buSzPct val="101785"/>
              <a:buFont typeface="Arial"/>
              <a:buChar char="•"/>
              <a:tabLst>
                <a:tab pos="354965"/>
                <a:tab pos="355600"/>
              </a:tabLst>
            </a:pPr>
            <a:r>
              <a:rPr b="1" spc="-10">
                <a:latin typeface="Arial"/>
                <a:cs typeface="Arial"/>
              </a:rPr>
              <a:t>2000</a:t>
            </a:r>
            <a:r>
              <a:rPr b="1">
                <a:latin typeface="微软雅黑"/>
                <a:cs typeface="微软雅黑"/>
              </a:rPr>
              <a:t>年全国</a:t>
            </a:r>
            <a:r>
              <a:rPr b="1" spc="-10">
                <a:latin typeface="Arial"/>
                <a:cs typeface="Arial"/>
              </a:rPr>
              <a:t>15-64</a:t>
            </a:r>
            <a:r>
              <a:rPr b="1">
                <a:latin typeface="微软雅黑"/>
                <a:cs typeface="微软雅黑"/>
              </a:rPr>
              <a:t>岁人口</a:t>
            </a:r>
            <a:r>
              <a:rPr b="1" spc="-10">
                <a:latin typeface="Arial"/>
                <a:cs typeface="Arial"/>
              </a:rPr>
              <a:t>8.5</a:t>
            </a:r>
            <a:r>
              <a:rPr b="1" spc="-5">
                <a:latin typeface="微软雅黑"/>
                <a:cs typeface="微软雅黑"/>
              </a:rPr>
              <a:t>亿人；</a:t>
            </a:r>
            <a:r>
              <a:rPr b="1" spc="-10">
                <a:latin typeface="Arial"/>
                <a:cs typeface="Arial"/>
              </a:rPr>
              <a:t>2003</a:t>
            </a:r>
            <a:r>
              <a:rPr b="1">
                <a:latin typeface="微软雅黑"/>
                <a:cs typeface="微软雅黑"/>
              </a:rPr>
              <a:t>年</a:t>
            </a:r>
            <a:r>
              <a:rPr b="1" spc="-10">
                <a:latin typeface="Arial"/>
                <a:cs typeface="Arial"/>
              </a:rPr>
              <a:t>9.1</a:t>
            </a:r>
            <a:r>
              <a:rPr b="1" spc="-25">
                <a:latin typeface="微软雅黑"/>
                <a:cs typeface="微软雅黑"/>
              </a:rPr>
              <a:t>亿人人；</a:t>
            </a:r>
          </a:p>
        </p:txBody>
      </p:sp>
      <p:sp>
        <p:nvSpPr>
          <p:cNvPr id="3" name="object 3"/>
          <p:cNvSpPr txBox="1"/>
          <p:nvPr/>
        </p:nvSpPr>
        <p:spPr>
          <a:xfrm>
            <a:off x="547052" y="1576523"/>
            <a:ext cx="8232775" cy="3175635"/>
          </a:xfrm>
          <a:prstGeom prst="rect">
            <a:avLst/>
          </a:prstGeom>
        </p:spPr>
        <p:txBody>
          <a:bodyPr vert="horz" wrap="square" lIns="0" tIns="90170" rIns="0" bIns="0" rtlCol="0">
            <a:spAutoFit/>
          </a:bodyPr>
          <a:lstStyle/>
          <a:p>
            <a:pPr marL="354965" indent="-342265">
              <a:lnSpc>
                <a:spcPct val="100000"/>
              </a:lnSpc>
              <a:spcBef>
                <a:spcPts val="710"/>
              </a:spcBef>
              <a:buSzPct val="101785"/>
              <a:buFont typeface="Arial"/>
              <a:buChar char="•"/>
              <a:tabLst>
                <a:tab pos="354965"/>
                <a:tab pos="355600"/>
              </a:tabLst>
            </a:pPr>
            <a:r>
              <a:rPr sz="2800" b="1" spc="-10">
                <a:latin typeface="Arial"/>
                <a:cs typeface="Arial"/>
              </a:rPr>
              <a:t>2010</a:t>
            </a:r>
            <a:r>
              <a:rPr sz="2800" b="1">
                <a:latin typeface="微软雅黑"/>
                <a:cs typeface="微软雅黑"/>
              </a:rPr>
              <a:t>年将达到</a:t>
            </a:r>
            <a:r>
              <a:rPr sz="2800" b="1" spc="-10">
                <a:latin typeface="Arial"/>
                <a:cs typeface="Arial"/>
              </a:rPr>
              <a:t>9.7</a:t>
            </a:r>
            <a:r>
              <a:rPr sz="2800" b="1" spc="-5">
                <a:latin typeface="微软雅黑"/>
                <a:cs typeface="微软雅黑"/>
              </a:rPr>
              <a:t>亿人；</a:t>
            </a:r>
            <a:r>
              <a:rPr sz="2800" b="1" spc="-10">
                <a:latin typeface="Arial"/>
                <a:cs typeface="Arial"/>
              </a:rPr>
              <a:t>2020</a:t>
            </a:r>
            <a:r>
              <a:rPr sz="2800" b="1">
                <a:latin typeface="微软雅黑"/>
                <a:cs typeface="微软雅黑"/>
              </a:rPr>
              <a:t>年将接近</a:t>
            </a:r>
            <a:r>
              <a:rPr sz="2800" b="1" spc="-10">
                <a:latin typeface="Arial"/>
                <a:cs typeface="Arial"/>
              </a:rPr>
              <a:t>10</a:t>
            </a:r>
            <a:r>
              <a:rPr sz="2800" b="1" spc="-20">
                <a:latin typeface="微软雅黑"/>
                <a:cs typeface="微软雅黑"/>
              </a:rPr>
              <a:t>亿人。</a:t>
            </a:r>
            <a:endParaRPr sz="2800">
              <a:latin typeface="微软雅黑"/>
              <a:cs typeface="微软雅黑"/>
            </a:endParaRPr>
          </a:p>
          <a:p>
            <a:pPr marL="354965" marR="5080" indent="-342265">
              <a:lnSpc>
                <a:spcPct val="100000"/>
              </a:lnSpc>
              <a:spcBef>
                <a:spcPts val="670"/>
              </a:spcBef>
              <a:buSzPct val="101785"/>
              <a:buFont typeface="Arial"/>
              <a:buChar char="•"/>
              <a:tabLst>
                <a:tab pos="354965"/>
                <a:tab pos="355600"/>
              </a:tabLst>
            </a:pPr>
            <a:r>
              <a:rPr sz="2800" b="1" spc="-10">
                <a:latin typeface="Arial"/>
                <a:cs typeface="Arial"/>
              </a:rPr>
              <a:t>80</a:t>
            </a:r>
            <a:r>
              <a:rPr sz="2800" b="1">
                <a:latin typeface="微软雅黑"/>
                <a:cs typeface="微软雅黑"/>
              </a:rPr>
              <a:t>年代经济年增长率</a:t>
            </a:r>
            <a:r>
              <a:rPr sz="2800" b="1">
                <a:latin typeface="Arial"/>
                <a:cs typeface="Arial"/>
              </a:rPr>
              <a:t>9</a:t>
            </a:r>
            <a:r>
              <a:rPr sz="2800" b="1">
                <a:latin typeface="微软雅黑"/>
                <a:cs typeface="微软雅黑"/>
              </a:rPr>
              <a:t>。</a:t>
            </a:r>
            <a:r>
              <a:rPr sz="2800" b="1" spc="-10">
                <a:latin typeface="Arial"/>
                <a:cs typeface="Arial"/>
              </a:rPr>
              <a:t>3%</a:t>
            </a:r>
            <a:r>
              <a:rPr sz="2800" b="1" spc="-5">
                <a:latin typeface="微软雅黑"/>
                <a:cs typeface="微软雅黑"/>
              </a:rPr>
              <a:t>，就业年增长率</a:t>
            </a:r>
            <a:r>
              <a:rPr sz="2800" b="1" spc="-25">
                <a:latin typeface="Arial"/>
                <a:cs typeface="Arial"/>
              </a:rPr>
              <a:t>3%</a:t>
            </a:r>
            <a:r>
              <a:rPr sz="2800" b="1" spc="-25">
                <a:latin typeface="微软雅黑"/>
                <a:cs typeface="微软雅黑"/>
              </a:rPr>
              <a:t>， </a:t>
            </a:r>
            <a:r>
              <a:rPr sz="2800" b="1" spc="-10">
                <a:latin typeface="Arial"/>
                <a:cs typeface="Arial"/>
              </a:rPr>
              <a:t>90</a:t>
            </a:r>
            <a:r>
              <a:rPr sz="2800" b="1">
                <a:latin typeface="微软雅黑"/>
                <a:cs typeface="微软雅黑"/>
              </a:rPr>
              <a:t>年代经济年增长率</a:t>
            </a:r>
            <a:r>
              <a:rPr sz="2800" b="1" spc="-10">
                <a:latin typeface="Arial"/>
                <a:cs typeface="Arial"/>
              </a:rPr>
              <a:t>10</a:t>
            </a:r>
            <a:r>
              <a:rPr sz="2800" b="1">
                <a:latin typeface="微软雅黑"/>
                <a:cs typeface="微软雅黑"/>
              </a:rPr>
              <a:t>。</a:t>
            </a:r>
            <a:r>
              <a:rPr sz="2800" b="1" spc="-10">
                <a:latin typeface="Arial"/>
                <a:cs typeface="Arial"/>
              </a:rPr>
              <a:t>4%</a:t>
            </a:r>
            <a:r>
              <a:rPr sz="2800" b="1" spc="-5">
                <a:latin typeface="微软雅黑"/>
                <a:cs typeface="微软雅黑"/>
              </a:rPr>
              <a:t>，就业年增长率</a:t>
            </a:r>
            <a:r>
              <a:rPr sz="2800" b="1" spc="-10">
                <a:latin typeface="Arial"/>
                <a:cs typeface="Arial"/>
              </a:rPr>
              <a:t>1%</a:t>
            </a:r>
            <a:r>
              <a:rPr sz="2800" b="1" spc="-50">
                <a:latin typeface="微软雅黑"/>
                <a:cs typeface="微软雅黑"/>
              </a:rPr>
              <a:t>。</a:t>
            </a:r>
            <a:endParaRPr sz="2800">
              <a:latin typeface="微软雅黑"/>
              <a:cs typeface="微软雅黑"/>
            </a:endParaRPr>
          </a:p>
          <a:p>
            <a:pPr marL="355600" marR="477520">
              <a:lnSpc>
                <a:spcPct val="100000"/>
              </a:lnSpc>
            </a:pPr>
            <a:r>
              <a:rPr sz="2800" b="1" spc="-10">
                <a:latin typeface="Arial"/>
                <a:cs typeface="Arial"/>
              </a:rPr>
              <a:t>1996—1999</a:t>
            </a:r>
            <a:r>
              <a:rPr sz="2800" b="1">
                <a:latin typeface="微软雅黑"/>
                <a:cs typeface="微软雅黑"/>
              </a:rPr>
              <a:t>年城镇工人从</a:t>
            </a:r>
            <a:r>
              <a:rPr sz="2800" b="1">
                <a:latin typeface="Arial"/>
                <a:cs typeface="Arial"/>
              </a:rPr>
              <a:t>1</a:t>
            </a:r>
            <a:r>
              <a:rPr sz="2800" b="1">
                <a:latin typeface="微软雅黑"/>
                <a:cs typeface="微软雅黑"/>
              </a:rPr>
              <a:t>。</a:t>
            </a:r>
            <a:r>
              <a:rPr sz="2800" b="1" spc="-10">
                <a:latin typeface="Arial"/>
                <a:cs typeface="Arial"/>
              </a:rPr>
              <a:t>49</a:t>
            </a:r>
            <a:r>
              <a:rPr sz="2800" b="1">
                <a:latin typeface="微软雅黑"/>
                <a:cs typeface="微软雅黑"/>
              </a:rPr>
              <a:t>亿减少到</a:t>
            </a:r>
            <a:r>
              <a:rPr sz="2800" b="1">
                <a:latin typeface="Arial"/>
                <a:cs typeface="Arial"/>
              </a:rPr>
              <a:t>1</a:t>
            </a:r>
            <a:r>
              <a:rPr sz="2800" b="1">
                <a:latin typeface="微软雅黑"/>
                <a:cs typeface="微软雅黑"/>
              </a:rPr>
              <a:t>。</a:t>
            </a:r>
            <a:r>
              <a:rPr sz="2800" b="1" spc="-25">
                <a:latin typeface="Arial"/>
                <a:cs typeface="Arial"/>
              </a:rPr>
              <a:t>17</a:t>
            </a:r>
            <a:r>
              <a:rPr sz="2800" b="1">
                <a:latin typeface="微软雅黑"/>
                <a:cs typeface="微软雅黑"/>
              </a:rPr>
              <a:t>亿人，减少</a:t>
            </a:r>
            <a:r>
              <a:rPr sz="2800" b="1" spc="-10">
                <a:latin typeface="Arial"/>
                <a:cs typeface="Arial"/>
              </a:rPr>
              <a:t>3200</a:t>
            </a:r>
            <a:r>
              <a:rPr sz="2800" b="1">
                <a:latin typeface="微软雅黑"/>
                <a:cs typeface="微软雅黑"/>
              </a:rPr>
              <a:t>万人。而今后</a:t>
            </a:r>
            <a:r>
              <a:rPr sz="2800" b="1" spc="-10">
                <a:latin typeface="Arial"/>
                <a:cs typeface="Arial"/>
              </a:rPr>
              <a:t>10</a:t>
            </a:r>
            <a:r>
              <a:rPr sz="2800" b="1" spc="-10">
                <a:latin typeface="微软雅黑"/>
                <a:cs typeface="微软雅黑"/>
              </a:rPr>
              <a:t>年每年将有</a:t>
            </a:r>
            <a:r>
              <a:rPr sz="2800" b="1" spc="-50">
                <a:latin typeface="微软雅黑"/>
                <a:cs typeface="微软雅黑"/>
              </a:rPr>
              <a:t> </a:t>
            </a:r>
            <a:r>
              <a:rPr sz="2800" b="1" spc="-10">
                <a:latin typeface="Arial"/>
                <a:cs typeface="Arial"/>
              </a:rPr>
              <a:t>800—900</a:t>
            </a:r>
            <a:r>
              <a:rPr sz="2800" b="1">
                <a:latin typeface="微软雅黑"/>
                <a:cs typeface="微软雅黑"/>
              </a:rPr>
              <a:t>万新增就业劳动力，实际只能有</a:t>
            </a:r>
            <a:r>
              <a:rPr sz="2800" b="1" spc="-20">
                <a:latin typeface="Arial"/>
                <a:cs typeface="Arial"/>
              </a:rPr>
              <a:t>550-</a:t>
            </a:r>
            <a:endParaRPr sz="2800">
              <a:latin typeface="Arial"/>
              <a:cs typeface="Arial"/>
            </a:endParaRPr>
          </a:p>
          <a:p>
            <a:pPr marL="355600">
              <a:lnSpc>
                <a:spcPct val="100000"/>
              </a:lnSpc>
            </a:pPr>
            <a:r>
              <a:rPr sz="2800" b="1" spc="-25">
                <a:latin typeface="Arial"/>
                <a:cs typeface="Arial"/>
              </a:rPr>
              <a:t>650</a:t>
            </a:r>
            <a:endParaRPr sz="2800">
              <a:latin typeface="Arial"/>
              <a:cs typeface="Arial"/>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535940" y="396895"/>
            <a:ext cx="8312784" cy="4037965"/>
          </a:xfrm>
          <a:prstGeom prst="rect">
            <a:avLst/>
          </a:prstGeom>
        </p:spPr>
        <p:txBody>
          <a:bodyPr vert="horz" wrap="square" lIns="0" tIns="10160" rIns="0" bIns="0" rtlCol="0">
            <a:spAutoFit/>
          </a:bodyPr>
          <a:lstStyle/>
          <a:p>
            <a:pPr marL="3324225" marR="2016125" indent="-1185545">
              <a:lnSpc>
                <a:spcPts val="3520"/>
              </a:lnSpc>
              <a:spcBef>
                <a:spcPts val="80"/>
              </a:spcBef>
            </a:pPr>
            <a:r>
              <a:rPr sz="2800">
                <a:latin typeface="Arial"/>
                <a:cs typeface="Arial"/>
              </a:rPr>
              <a:t>(</a:t>
            </a:r>
            <a:r>
              <a:rPr sz="2800">
                <a:latin typeface="宋体"/>
                <a:cs typeface="宋体"/>
              </a:rPr>
              <a:t>二</a:t>
            </a:r>
            <a:r>
              <a:rPr sz="2800">
                <a:latin typeface="Arial"/>
                <a:cs typeface="Arial"/>
              </a:rPr>
              <a:t>)</a:t>
            </a:r>
            <a:r>
              <a:rPr sz="2800" spc="-5">
                <a:latin typeface="宋体"/>
                <a:cs typeface="宋体"/>
              </a:rPr>
              <a:t>、高等教育大众化发展</a:t>
            </a:r>
            <a:r>
              <a:rPr sz="2800" spc="-15">
                <a:latin typeface="宋体"/>
                <a:cs typeface="宋体"/>
              </a:rPr>
              <a:t>及其影响</a:t>
            </a:r>
            <a:endParaRPr sz="2800">
              <a:latin typeface="宋体"/>
              <a:cs typeface="宋体"/>
            </a:endParaRPr>
          </a:p>
          <a:p>
            <a:pPr>
              <a:lnSpc>
                <a:spcPct val="100000"/>
              </a:lnSpc>
              <a:spcBef>
                <a:spcPts val="30"/>
              </a:spcBef>
            </a:pPr>
            <a:endParaRPr sz="2050">
              <a:latin typeface="宋体"/>
              <a:cs typeface="宋体"/>
            </a:endParaRPr>
          </a:p>
          <a:p>
            <a:pPr marL="355600" marR="527685" indent="-342900">
              <a:lnSpc>
                <a:spcPts val="3170"/>
              </a:lnSpc>
            </a:pPr>
            <a:r>
              <a:rPr sz="2800">
                <a:latin typeface="Arial"/>
                <a:cs typeface="Arial"/>
              </a:rPr>
              <a:t>1</a:t>
            </a:r>
            <a:r>
              <a:rPr sz="2800">
                <a:latin typeface="宋体"/>
                <a:cs typeface="宋体"/>
              </a:rPr>
              <a:t>、高等教育发展的新阶段</a:t>
            </a:r>
            <a:r>
              <a:rPr sz="2800">
                <a:latin typeface="Arial"/>
                <a:cs typeface="Arial"/>
              </a:rPr>
              <a:t>:</a:t>
            </a:r>
            <a:r>
              <a:rPr sz="2800" spc="-5">
                <a:latin typeface="宋体"/>
                <a:cs typeface="宋体"/>
              </a:rPr>
              <a:t>从精英教育到大众化教</a:t>
            </a:r>
            <a:r>
              <a:rPr sz="2800" spc="-20">
                <a:latin typeface="宋体"/>
                <a:cs typeface="宋体"/>
              </a:rPr>
              <a:t>育阶段</a:t>
            </a:r>
            <a:endParaRPr sz="2800">
              <a:latin typeface="宋体"/>
              <a:cs typeface="宋体"/>
            </a:endParaRPr>
          </a:p>
          <a:p>
            <a:pPr marL="355600" marR="5080" indent="-342900">
              <a:lnSpc>
                <a:spcPts val="3020"/>
              </a:lnSpc>
              <a:spcBef>
                <a:spcPts val="500"/>
              </a:spcBef>
            </a:pPr>
            <a:r>
              <a:rPr sz="2800">
                <a:latin typeface="宋体"/>
                <a:cs typeface="宋体"/>
              </a:rPr>
              <a:t>高等教育规模扩展：从</a:t>
            </a:r>
            <a:r>
              <a:rPr sz="2800" spc="-10">
                <a:latin typeface="Arial"/>
                <a:cs typeface="Arial"/>
              </a:rPr>
              <a:t>1998</a:t>
            </a:r>
            <a:r>
              <a:rPr sz="2800">
                <a:latin typeface="宋体"/>
                <a:cs typeface="宋体"/>
              </a:rPr>
              <a:t>年在校生</a:t>
            </a:r>
            <a:r>
              <a:rPr sz="2800" spc="-10">
                <a:latin typeface="Arial"/>
                <a:cs typeface="Arial"/>
              </a:rPr>
              <a:t>780</a:t>
            </a:r>
            <a:r>
              <a:rPr sz="2800" spc="-15">
                <a:latin typeface="宋体"/>
                <a:cs typeface="宋体"/>
              </a:rPr>
              <a:t>万，增加</a:t>
            </a:r>
            <a:r>
              <a:rPr sz="2800" spc="700">
                <a:latin typeface="宋体"/>
                <a:cs typeface="宋体"/>
              </a:rPr>
              <a:t> </a:t>
            </a:r>
            <a:r>
              <a:rPr sz="2800">
                <a:latin typeface="宋体"/>
                <a:cs typeface="宋体"/>
              </a:rPr>
              <a:t>到</a:t>
            </a:r>
            <a:r>
              <a:rPr sz="2800" spc="-10">
                <a:latin typeface="Arial"/>
                <a:cs typeface="Arial"/>
              </a:rPr>
              <a:t>2004</a:t>
            </a:r>
            <a:r>
              <a:rPr sz="2800">
                <a:latin typeface="宋体"/>
                <a:cs typeface="宋体"/>
              </a:rPr>
              <a:t>年超过</a:t>
            </a:r>
            <a:r>
              <a:rPr sz="2800" spc="-10">
                <a:latin typeface="Arial"/>
                <a:cs typeface="Arial"/>
              </a:rPr>
              <a:t>2000</a:t>
            </a:r>
            <a:r>
              <a:rPr sz="2800" spc="-5">
                <a:latin typeface="宋体"/>
                <a:cs typeface="宋体"/>
              </a:rPr>
              <a:t>万人；高等教育毛入学率从</a:t>
            </a:r>
            <a:r>
              <a:rPr sz="2800" spc="700">
                <a:latin typeface="宋体"/>
                <a:cs typeface="宋体"/>
              </a:rPr>
              <a:t> </a:t>
            </a:r>
            <a:r>
              <a:rPr sz="2800" spc="-10">
                <a:latin typeface="Arial"/>
                <a:cs typeface="Arial"/>
              </a:rPr>
              <a:t>8%</a:t>
            </a:r>
            <a:r>
              <a:rPr sz="2800">
                <a:latin typeface="宋体"/>
                <a:cs typeface="宋体"/>
              </a:rPr>
              <a:t>提高到</a:t>
            </a:r>
            <a:r>
              <a:rPr sz="2800" spc="-10">
                <a:latin typeface="Arial"/>
                <a:cs typeface="Arial"/>
              </a:rPr>
              <a:t>19%</a:t>
            </a:r>
            <a:r>
              <a:rPr sz="2800" spc="-5">
                <a:latin typeface="宋体"/>
                <a:cs typeface="宋体"/>
              </a:rPr>
              <a:t>；年招生数从</a:t>
            </a:r>
            <a:r>
              <a:rPr sz="2800" spc="-10">
                <a:latin typeface="Arial"/>
                <a:cs typeface="Arial"/>
              </a:rPr>
              <a:t>1998</a:t>
            </a:r>
            <a:r>
              <a:rPr sz="2800">
                <a:latin typeface="宋体"/>
                <a:cs typeface="宋体"/>
              </a:rPr>
              <a:t>年</a:t>
            </a:r>
            <a:r>
              <a:rPr sz="2800" spc="-10">
                <a:latin typeface="Arial"/>
                <a:cs typeface="Arial"/>
              </a:rPr>
              <a:t>270</a:t>
            </a:r>
            <a:r>
              <a:rPr sz="2800" spc="-10">
                <a:latin typeface="宋体"/>
                <a:cs typeface="宋体"/>
              </a:rPr>
              <a:t>万人，增加</a:t>
            </a:r>
            <a:r>
              <a:rPr sz="2800">
                <a:latin typeface="宋体"/>
                <a:cs typeface="宋体"/>
              </a:rPr>
              <a:t>加到</a:t>
            </a:r>
            <a:r>
              <a:rPr sz="2800" spc="-10">
                <a:latin typeface="Arial"/>
                <a:cs typeface="Arial"/>
              </a:rPr>
              <a:t>2004</a:t>
            </a:r>
            <a:r>
              <a:rPr sz="2800">
                <a:latin typeface="宋体"/>
                <a:cs typeface="宋体"/>
              </a:rPr>
              <a:t>年的</a:t>
            </a:r>
            <a:r>
              <a:rPr sz="2800" spc="-10">
                <a:latin typeface="Arial"/>
                <a:cs typeface="Arial"/>
              </a:rPr>
              <a:t>620</a:t>
            </a:r>
            <a:r>
              <a:rPr sz="2800" spc="-5">
                <a:latin typeface="宋体"/>
                <a:cs typeface="宋体"/>
              </a:rPr>
              <a:t>万人。其中普通高校招生从</a:t>
            </a:r>
            <a:r>
              <a:rPr sz="2800" spc="-50">
                <a:latin typeface="宋体"/>
                <a:cs typeface="宋体"/>
              </a:rPr>
              <a:t> </a:t>
            </a:r>
            <a:r>
              <a:rPr sz="2800" spc="-10">
                <a:latin typeface="Arial"/>
                <a:cs typeface="Arial"/>
              </a:rPr>
              <a:t>1998</a:t>
            </a:r>
            <a:r>
              <a:rPr sz="2800">
                <a:latin typeface="宋体"/>
                <a:cs typeface="宋体"/>
              </a:rPr>
              <a:t>年的</a:t>
            </a:r>
            <a:r>
              <a:rPr sz="2800" spc="-10">
                <a:latin typeface="Arial"/>
                <a:cs typeface="Arial"/>
              </a:rPr>
              <a:t>108</a:t>
            </a:r>
            <a:r>
              <a:rPr sz="2800">
                <a:latin typeface="宋体"/>
                <a:cs typeface="宋体"/>
              </a:rPr>
              <a:t>万增加到</a:t>
            </a:r>
            <a:r>
              <a:rPr sz="2800" spc="-10">
                <a:latin typeface="Arial"/>
                <a:cs typeface="Arial"/>
              </a:rPr>
              <a:t>2004</a:t>
            </a:r>
            <a:r>
              <a:rPr sz="2800">
                <a:latin typeface="宋体"/>
                <a:cs typeface="宋体"/>
              </a:rPr>
              <a:t>年的</a:t>
            </a:r>
            <a:r>
              <a:rPr sz="2800" spc="-10">
                <a:latin typeface="Arial"/>
                <a:cs typeface="Arial"/>
              </a:rPr>
              <a:t>420</a:t>
            </a:r>
            <a:r>
              <a:rPr sz="2800" spc="-20">
                <a:latin typeface="宋体"/>
                <a:cs typeface="宋体"/>
              </a:rPr>
              <a:t>万人。</a:t>
            </a:r>
            <a:endParaRPr sz="2800">
              <a:latin typeface="宋体"/>
              <a:cs typeface="宋体"/>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535940" y="859809"/>
            <a:ext cx="8332470" cy="3012440"/>
          </a:xfrm>
          <a:prstGeom prst="rect">
            <a:avLst/>
          </a:prstGeom>
        </p:spPr>
        <p:txBody>
          <a:bodyPr vert="horz" wrap="square" lIns="0" tIns="12700" rIns="0" bIns="0" rtlCol="0">
            <a:spAutoFit/>
          </a:bodyPr>
          <a:lstStyle/>
          <a:p>
            <a:pPr marL="354965" marR="183515" indent="-342265">
              <a:lnSpc>
                <a:spcPct val="100000"/>
              </a:lnSpc>
              <a:spcBef>
                <a:spcPts val="100"/>
              </a:spcBef>
              <a:buSzPct val="101785"/>
              <a:buChar char="•"/>
              <a:tabLst>
                <a:tab pos="354965"/>
                <a:tab pos="355600"/>
              </a:tabLst>
            </a:pPr>
            <a:r>
              <a:rPr sz="2800" spc="-10">
                <a:latin typeface="Arial"/>
                <a:cs typeface="Arial"/>
              </a:rPr>
              <a:t>1998</a:t>
            </a:r>
            <a:r>
              <a:rPr sz="2800">
                <a:latin typeface="宋体"/>
                <a:cs typeface="宋体"/>
              </a:rPr>
              <a:t>年全国共有普通高校</a:t>
            </a:r>
            <a:r>
              <a:rPr sz="2800" spc="-10">
                <a:latin typeface="Arial"/>
                <a:cs typeface="Arial"/>
              </a:rPr>
              <a:t>1017</a:t>
            </a:r>
            <a:r>
              <a:rPr sz="2800" spc="-10">
                <a:latin typeface="宋体"/>
                <a:cs typeface="宋体"/>
              </a:rPr>
              <a:t>所，其中本科院校</a:t>
            </a:r>
            <a:r>
              <a:rPr sz="2800" spc="-50">
                <a:latin typeface="宋体"/>
                <a:cs typeface="宋体"/>
              </a:rPr>
              <a:t> </a:t>
            </a:r>
            <a:r>
              <a:rPr sz="2800" spc="-10">
                <a:latin typeface="Arial"/>
                <a:cs typeface="Arial"/>
              </a:rPr>
              <a:t>600</a:t>
            </a:r>
            <a:r>
              <a:rPr sz="2800">
                <a:latin typeface="宋体"/>
                <a:cs typeface="宋体"/>
              </a:rPr>
              <a:t>所，专科学校</a:t>
            </a:r>
            <a:r>
              <a:rPr sz="2800" spc="-10">
                <a:latin typeface="Arial"/>
                <a:cs typeface="Arial"/>
              </a:rPr>
              <a:t>417</a:t>
            </a:r>
            <a:r>
              <a:rPr sz="2800">
                <a:latin typeface="宋体"/>
                <a:cs typeface="宋体"/>
              </a:rPr>
              <a:t>所，本、专科学校比例为</a:t>
            </a:r>
            <a:r>
              <a:rPr sz="2800" spc="-25">
                <a:latin typeface="Arial"/>
                <a:cs typeface="Arial"/>
              </a:rPr>
              <a:t>3</a:t>
            </a:r>
            <a:r>
              <a:rPr sz="2800" spc="-25">
                <a:latin typeface="宋体"/>
                <a:cs typeface="宋体"/>
              </a:rPr>
              <a:t>：</a:t>
            </a:r>
            <a:endParaRPr sz="2800">
              <a:latin typeface="宋体"/>
              <a:cs typeface="宋体"/>
            </a:endParaRPr>
          </a:p>
          <a:p>
            <a:pPr marL="355600" marR="5080">
              <a:lnSpc>
                <a:spcPct val="100000"/>
              </a:lnSpc>
            </a:pPr>
            <a:r>
              <a:rPr sz="2800">
                <a:latin typeface="Arial"/>
                <a:cs typeface="Arial"/>
              </a:rPr>
              <a:t>2</a:t>
            </a:r>
            <a:r>
              <a:rPr sz="2800">
                <a:latin typeface="宋体"/>
                <a:cs typeface="宋体"/>
              </a:rPr>
              <a:t>，普通本、专科在校生共</a:t>
            </a:r>
            <a:r>
              <a:rPr sz="2800" spc="-10">
                <a:latin typeface="Arial"/>
                <a:cs typeface="Arial"/>
              </a:rPr>
              <a:t>340</a:t>
            </a:r>
            <a:r>
              <a:rPr sz="2800" spc="-10">
                <a:latin typeface="宋体"/>
                <a:cs typeface="宋体"/>
              </a:rPr>
              <a:t>万人，本、专科生</a:t>
            </a:r>
            <a:r>
              <a:rPr sz="2800" spc="-50">
                <a:latin typeface="宋体"/>
                <a:cs typeface="宋体"/>
              </a:rPr>
              <a:t> </a:t>
            </a:r>
            <a:r>
              <a:rPr sz="2800">
                <a:latin typeface="宋体"/>
                <a:cs typeface="宋体"/>
              </a:rPr>
              <a:t>生之比为</a:t>
            </a:r>
            <a:r>
              <a:rPr sz="2800" spc="-10">
                <a:latin typeface="Arial"/>
                <a:cs typeface="Arial"/>
              </a:rPr>
              <a:t>1.9</a:t>
            </a:r>
            <a:r>
              <a:rPr sz="2800" spc="-10">
                <a:latin typeface="宋体"/>
                <a:cs typeface="宋体"/>
              </a:rPr>
              <a:t>：</a:t>
            </a:r>
            <a:r>
              <a:rPr sz="2800" spc="-10">
                <a:latin typeface="Arial"/>
                <a:cs typeface="Arial"/>
              </a:rPr>
              <a:t>1</a:t>
            </a:r>
            <a:r>
              <a:rPr sz="2800" spc="-10">
                <a:latin typeface="宋体"/>
                <a:cs typeface="宋体"/>
              </a:rPr>
              <a:t>；</a:t>
            </a:r>
            <a:r>
              <a:rPr sz="2800" spc="-10">
                <a:latin typeface="Arial"/>
                <a:cs typeface="Arial"/>
              </a:rPr>
              <a:t>2003</a:t>
            </a:r>
            <a:r>
              <a:rPr sz="2800">
                <a:latin typeface="宋体"/>
                <a:cs typeface="宋体"/>
              </a:rPr>
              <a:t>年全国普通高校</a:t>
            </a:r>
            <a:r>
              <a:rPr sz="2800" spc="-10">
                <a:latin typeface="Arial"/>
                <a:cs typeface="Arial"/>
              </a:rPr>
              <a:t>1553</a:t>
            </a:r>
            <a:r>
              <a:rPr sz="2800" spc="-20">
                <a:latin typeface="宋体"/>
                <a:cs typeface="宋体"/>
              </a:rPr>
              <a:t>所，其</a:t>
            </a:r>
            <a:r>
              <a:rPr sz="2800">
                <a:latin typeface="宋体"/>
                <a:cs typeface="宋体"/>
              </a:rPr>
              <a:t>其中本科院校</a:t>
            </a:r>
            <a:r>
              <a:rPr sz="2800" spc="-10">
                <a:latin typeface="Arial"/>
                <a:cs typeface="Arial"/>
              </a:rPr>
              <a:t>642</a:t>
            </a:r>
            <a:r>
              <a:rPr sz="2800">
                <a:latin typeface="宋体"/>
                <a:cs typeface="宋体"/>
              </a:rPr>
              <a:t>所，专科学校</a:t>
            </a:r>
            <a:r>
              <a:rPr sz="2800" spc="-10">
                <a:latin typeface="Arial"/>
                <a:cs typeface="Arial"/>
              </a:rPr>
              <a:t>911</a:t>
            </a:r>
            <a:r>
              <a:rPr sz="2800" spc="-10">
                <a:latin typeface="宋体"/>
                <a:cs typeface="宋体"/>
              </a:rPr>
              <a:t>所，本、专</a:t>
            </a:r>
            <a:endParaRPr sz="2800">
              <a:latin typeface="宋体"/>
              <a:cs typeface="宋体"/>
            </a:endParaRPr>
          </a:p>
          <a:p>
            <a:pPr marL="354965" marR="25400">
              <a:lnSpc>
                <a:spcPct val="100000"/>
              </a:lnSpc>
            </a:pPr>
            <a:r>
              <a:rPr sz="2800">
                <a:latin typeface="宋体"/>
                <a:cs typeface="宋体"/>
              </a:rPr>
              <a:t>科学校比例为</a:t>
            </a:r>
            <a:r>
              <a:rPr sz="2800">
                <a:latin typeface="Arial"/>
                <a:cs typeface="Arial"/>
              </a:rPr>
              <a:t>2</a:t>
            </a:r>
            <a:r>
              <a:rPr sz="2800">
                <a:latin typeface="宋体"/>
                <a:cs typeface="宋体"/>
              </a:rPr>
              <a:t>：</a:t>
            </a:r>
            <a:r>
              <a:rPr sz="2800">
                <a:latin typeface="Arial"/>
                <a:cs typeface="Arial"/>
              </a:rPr>
              <a:t>3</a:t>
            </a:r>
            <a:r>
              <a:rPr sz="2800">
                <a:latin typeface="宋体"/>
                <a:cs typeface="宋体"/>
              </a:rPr>
              <a:t>；普通本专科在校生</a:t>
            </a:r>
            <a:r>
              <a:rPr sz="2800" spc="-10">
                <a:latin typeface="Arial"/>
                <a:cs typeface="Arial"/>
              </a:rPr>
              <a:t>1090</a:t>
            </a:r>
            <a:r>
              <a:rPr sz="2800" spc="-20">
                <a:latin typeface="宋体"/>
                <a:cs typeface="宋体"/>
              </a:rPr>
              <a:t>万人，</a:t>
            </a:r>
            <a:r>
              <a:rPr sz="2800">
                <a:latin typeface="宋体"/>
                <a:cs typeface="宋体"/>
              </a:rPr>
              <a:t>本专科生之比为</a:t>
            </a:r>
            <a:r>
              <a:rPr sz="2800" spc="-10">
                <a:latin typeface="Arial"/>
                <a:cs typeface="Arial"/>
              </a:rPr>
              <a:t>1.27:1</a:t>
            </a:r>
            <a:endParaRPr sz="2800">
              <a:latin typeface="Arial"/>
              <a:cs typeface="Arial"/>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535940" y="1623397"/>
            <a:ext cx="8193405" cy="1732280"/>
          </a:xfrm>
          <a:prstGeom prst="rect">
            <a:avLst/>
          </a:prstGeom>
        </p:spPr>
        <p:txBody>
          <a:bodyPr vert="horz" wrap="square" lIns="0" tIns="12700" rIns="0" bIns="0" rtlCol="0">
            <a:spAutoFit/>
          </a:bodyPr>
          <a:lstStyle/>
          <a:p>
            <a:pPr marL="354965" marR="5080" indent="-342265">
              <a:lnSpc>
                <a:spcPct val="100000"/>
              </a:lnSpc>
              <a:spcBef>
                <a:spcPts val="100"/>
              </a:spcBef>
              <a:buSzPct val="101785"/>
              <a:buFont typeface="Arial"/>
              <a:buChar char="•"/>
              <a:tabLst>
                <a:tab pos="354965"/>
                <a:tab pos="355600"/>
              </a:tabLst>
            </a:pPr>
            <a:r>
              <a:rPr sz="2800">
                <a:latin typeface="宋体"/>
                <a:cs typeface="宋体"/>
              </a:rPr>
              <a:t>高等学校的办学效益提高：校均规模</a:t>
            </a:r>
            <a:r>
              <a:rPr sz="2800" spc="-10">
                <a:latin typeface="Arial"/>
                <a:cs typeface="Arial"/>
              </a:rPr>
              <a:t>20</a:t>
            </a:r>
            <a:r>
              <a:rPr sz="2800">
                <a:latin typeface="宋体"/>
                <a:cs typeface="宋体"/>
              </a:rPr>
              <a:t>世纪</a:t>
            </a:r>
            <a:r>
              <a:rPr sz="2800" spc="-10">
                <a:latin typeface="Arial"/>
                <a:cs typeface="Arial"/>
              </a:rPr>
              <a:t>90</a:t>
            </a:r>
            <a:r>
              <a:rPr sz="2800" spc="-50">
                <a:latin typeface="宋体"/>
                <a:cs typeface="宋体"/>
              </a:rPr>
              <a:t>年</a:t>
            </a:r>
            <a:r>
              <a:rPr sz="2800">
                <a:latin typeface="宋体"/>
                <a:cs typeface="宋体"/>
              </a:rPr>
              <a:t>代前</a:t>
            </a:r>
            <a:r>
              <a:rPr sz="2800" spc="-10">
                <a:latin typeface="Arial"/>
                <a:cs typeface="Arial"/>
              </a:rPr>
              <a:t>2000</a:t>
            </a:r>
            <a:r>
              <a:rPr sz="2800" spc="-5">
                <a:latin typeface="宋体"/>
                <a:cs typeface="宋体"/>
              </a:rPr>
              <a:t>人，</a:t>
            </a:r>
            <a:r>
              <a:rPr sz="2800" spc="-10">
                <a:latin typeface="Arial"/>
                <a:cs typeface="Arial"/>
              </a:rPr>
              <a:t>2002</a:t>
            </a:r>
            <a:r>
              <a:rPr sz="2800">
                <a:latin typeface="宋体"/>
                <a:cs typeface="宋体"/>
              </a:rPr>
              <a:t>年</a:t>
            </a:r>
            <a:r>
              <a:rPr sz="2800" spc="-10">
                <a:latin typeface="Arial"/>
                <a:cs typeface="Arial"/>
              </a:rPr>
              <a:t>6700</a:t>
            </a:r>
            <a:r>
              <a:rPr sz="2800">
                <a:latin typeface="宋体"/>
                <a:cs typeface="宋体"/>
              </a:rPr>
              <a:t>人，比</a:t>
            </a:r>
            <a:r>
              <a:rPr sz="2800" spc="-10">
                <a:latin typeface="Arial"/>
                <a:cs typeface="Arial"/>
              </a:rPr>
              <a:t>1998</a:t>
            </a:r>
            <a:r>
              <a:rPr sz="2800">
                <a:latin typeface="宋体"/>
                <a:cs typeface="宋体"/>
              </a:rPr>
              <a:t>年</a:t>
            </a:r>
            <a:r>
              <a:rPr sz="2800" spc="-10">
                <a:latin typeface="Arial"/>
                <a:cs typeface="Arial"/>
              </a:rPr>
              <a:t>3335</a:t>
            </a:r>
            <a:r>
              <a:rPr sz="2800" spc="-50">
                <a:latin typeface="宋体"/>
                <a:cs typeface="宋体"/>
              </a:rPr>
              <a:t>人</a:t>
            </a:r>
            <a:r>
              <a:rPr sz="2800">
                <a:latin typeface="宋体"/>
                <a:cs typeface="宋体"/>
              </a:rPr>
              <a:t>翻了一番；生师比从</a:t>
            </a:r>
            <a:r>
              <a:rPr sz="2800" spc="-10">
                <a:latin typeface="Arial"/>
                <a:cs typeface="Arial"/>
              </a:rPr>
              <a:t>1998</a:t>
            </a:r>
            <a:r>
              <a:rPr sz="2800">
                <a:latin typeface="宋体"/>
                <a:cs typeface="宋体"/>
              </a:rPr>
              <a:t>年的</a:t>
            </a:r>
            <a:r>
              <a:rPr sz="2800" spc="-10">
                <a:latin typeface="Arial"/>
                <a:cs typeface="Arial"/>
              </a:rPr>
              <a:t>11</a:t>
            </a:r>
            <a:r>
              <a:rPr sz="2800" spc="-10">
                <a:latin typeface="宋体"/>
                <a:cs typeface="宋体"/>
              </a:rPr>
              <a:t>：</a:t>
            </a:r>
            <a:r>
              <a:rPr sz="2800" spc="-10">
                <a:latin typeface="Arial"/>
                <a:cs typeface="Arial"/>
              </a:rPr>
              <a:t>1</a:t>
            </a:r>
            <a:r>
              <a:rPr sz="2800" spc="-5">
                <a:latin typeface="宋体"/>
                <a:cs typeface="宋体"/>
              </a:rPr>
              <a:t>，提高到</a:t>
            </a:r>
            <a:r>
              <a:rPr sz="2800" spc="-25">
                <a:latin typeface="Arial"/>
                <a:cs typeface="Arial"/>
              </a:rPr>
              <a:t>19</a:t>
            </a:r>
            <a:r>
              <a:rPr sz="2800" spc="-25">
                <a:latin typeface="宋体"/>
                <a:cs typeface="宋体"/>
              </a:rPr>
              <a:t>： </a:t>
            </a:r>
            <a:r>
              <a:rPr sz="2800" spc="-50">
                <a:latin typeface="Arial"/>
                <a:cs typeface="Arial"/>
              </a:rPr>
              <a:t>1</a:t>
            </a:r>
            <a:endParaRPr sz="2800">
              <a:latin typeface="Arial"/>
              <a:cs typeface="Arial"/>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535940" y="1538053"/>
            <a:ext cx="8046720" cy="2777490"/>
          </a:xfrm>
          <a:prstGeom prst="rect">
            <a:avLst/>
          </a:prstGeom>
        </p:spPr>
        <p:txBody>
          <a:bodyPr vert="horz" wrap="square" lIns="0" tIns="97790" rIns="0" bIns="0" rtlCol="0">
            <a:spAutoFit/>
          </a:bodyPr>
          <a:lstStyle/>
          <a:p>
            <a:pPr marL="12700">
              <a:lnSpc>
                <a:spcPct val="100000"/>
              </a:lnSpc>
              <a:spcBef>
                <a:spcPts val="770"/>
              </a:spcBef>
            </a:pPr>
            <a:r>
              <a:rPr sz="2800">
                <a:latin typeface="Arial"/>
                <a:cs typeface="Arial"/>
              </a:rPr>
              <a:t>2</a:t>
            </a:r>
            <a:r>
              <a:rPr sz="2800" spc="-5">
                <a:latin typeface="宋体"/>
                <a:cs typeface="宋体"/>
              </a:rPr>
              <a:t>、高等教育大众化阶段的新变化</a:t>
            </a:r>
            <a:endParaRPr sz="2800">
              <a:latin typeface="宋体"/>
              <a:cs typeface="宋体"/>
            </a:endParaRPr>
          </a:p>
          <a:p>
            <a:pPr marL="355600" marR="5080" indent="-342900">
              <a:lnSpc>
                <a:spcPct val="101200"/>
              </a:lnSpc>
              <a:spcBef>
                <a:spcPts val="630"/>
              </a:spcBef>
            </a:pPr>
            <a:r>
              <a:rPr sz="2800">
                <a:latin typeface="Arial"/>
                <a:cs typeface="Arial"/>
              </a:rPr>
              <a:t>1</a:t>
            </a:r>
            <a:r>
              <a:rPr sz="2800">
                <a:latin typeface="宋体"/>
                <a:cs typeface="宋体"/>
              </a:rPr>
              <a:t>）</a:t>
            </a:r>
            <a:r>
              <a:rPr sz="2800" spc="-5">
                <a:latin typeface="宋体"/>
                <a:cs typeface="宋体"/>
              </a:rPr>
              <a:t>高等教育规模持续扩张与单一公办教育体制的矛</a:t>
            </a:r>
            <a:r>
              <a:rPr sz="2800">
                <a:latin typeface="宋体"/>
                <a:cs typeface="宋体"/>
              </a:rPr>
              <a:t>盾，全国现有</a:t>
            </a:r>
            <a:r>
              <a:rPr sz="2800" spc="-10">
                <a:latin typeface="Arial"/>
                <a:cs typeface="Arial"/>
              </a:rPr>
              <a:t>2200</a:t>
            </a:r>
            <a:r>
              <a:rPr sz="2800" spc="-5">
                <a:latin typeface="宋体"/>
                <a:cs typeface="宋体"/>
              </a:rPr>
              <a:t>多所公办高等学校，而具有颁</a:t>
            </a:r>
            <a:r>
              <a:rPr sz="2800">
                <a:latin typeface="宋体"/>
                <a:cs typeface="宋体"/>
              </a:rPr>
              <a:t>发学历文凭资格的民办高等学校只有</a:t>
            </a:r>
            <a:r>
              <a:rPr sz="2800" spc="-10">
                <a:latin typeface="Arial"/>
                <a:cs typeface="Arial"/>
              </a:rPr>
              <a:t>223</a:t>
            </a:r>
            <a:r>
              <a:rPr sz="2800" spc="-20">
                <a:latin typeface="宋体"/>
                <a:cs typeface="宋体"/>
              </a:rPr>
              <a:t>所，政</a:t>
            </a:r>
            <a:r>
              <a:rPr sz="2800" spc="-5">
                <a:latin typeface="宋体"/>
                <a:cs typeface="宋体"/>
              </a:rPr>
              <a:t>府无力承担如此庞大的公办教育的经费，民间办学的扩展势必要求学校制度的变革；</a:t>
            </a:r>
            <a:endParaRPr sz="2800">
              <a:latin typeface="宋体"/>
              <a:cs typeface="宋体"/>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547052" y="1999754"/>
            <a:ext cx="8046720" cy="2111375"/>
          </a:xfrm>
          <a:prstGeom prst="rect">
            <a:avLst/>
          </a:prstGeom>
        </p:spPr>
        <p:txBody>
          <a:bodyPr vert="horz" wrap="square" lIns="0" tIns="12700" rIns="0" bIns="0" rtlCol="0">
            <a:spAutoFit/>
          </a:bodyPr>
          <a:lstStyle/>
          <a:p>
            <a:pPr marL="12700">
              <a:lnSpc>
                <a:spcPct val="100000"/>
              </a:lnSpc>
              <a:spcBef>
                <a:spcPts val="100"/>
              </a:spcBef>
            </a:pPr>
            <a:r>
              <a:rPr sz="2800">
                <a:latin typeface="宋体"/>
                <a:cs typeface="宋体"/>
              </a:rPr>
              <a:t>（</a:t>
            </a:r>
            <a:r>
              <a:rPr sz="2800">
                <a:latin typeface="Arial"/>
                <a:cs typeface="Arial"/>
              </a:rPr>
              <a:t>2</a:t>
            </a:r>
            <a:r>
              <a:rPr sz="2800">
                <a:latin typeface="宋体"/>
                <a:cs typeface="宋体"/>
              </a:rPr>
              <a:t>）</a:t>
            </a:r>
            <a:r>
              <a:rPr sz="2800" spc="-5">
                <a:latin typeface="宋体"/>
                <a:cs typeface="宋体"/>
              </a:rPr>
              <a:t>随着入学对象和人才需求的多样化，将改变划</a:t>
            </a:r>
            <a:endParaRPr sz="2800">
              <a:latin typeface="宋体"/>
              <a:cs typeface="宋体"/>
            </a:endParaRPr>
          </a:p>
          <a:p>
            <a:pPr marL="355600" marR="215265">
              <a:lnSpc>
                <a:spcPct val="190000"/>
              </a:lnSpc>
              <a:spcBef>
                <a:spcPts val="295"/>
              </a:spcBef>
            </a:pPr>
            <a:r>
              <a:rPr sz="2800" spc="-5">
                <a:latin typeface="宋体"/>
                <a:cs typeface="宋体"/>
              </a:rPr>
              <a:t>一、呆板的人才培养模式，实行更具选择性和灵活性的人才培养模式；</a:t>
            </a:r>
            <a:endParaRPr sz="2800">
              <a:latin typeface="宋体"/>
              <a:cs typeface="宋体"/>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535940" y="1807628"/>
            <a:ext cx="8290559" cy="1849755"/>
          </a:xfrm>
          <a:prstGeom prst="rect">
            <a:avLst/>
          </a:prstGeom>
        </p:spPr>
        <p:txBody>
          <a:bodyPr vert="horz" wrap="square" lIns="0" tIns="12700" rIns="0" bIns="0" rtlCol="0">
            <a:spAutoFit/>
          </a:bodyPr>
          <a:lstStyle/>
          <a:p>
            <a:pPr marL="12700">
              <a:lnSpc>
                <a:spcPct val="100000"/>
              </a:lnSpc>
              <a:spcBef>
                <a:spcPts val="100"/>
              </a:spcBef>
            </a:pPr>
            <a:r>
              <a:rPr>
                <a:latin typeface="宋体"/>
                <a:cs typeface="宋体"/>
              </a:rPr>
              <a:t>（</a:t>
            </a:r>
            <a:r>
              <a:rPr>
                <a:latin typeface="Arial"/>
                <a:cs typeface="Arial"/>
              </a:rPr>
              <a:t>3</a:t>
            </a:r>
            <a:r>
              <a:rPr>
                <a:latin typeface="宋体"/>
                <a:cs typeface="宋体"/>
              </a:rPr>
              <a:t>）</a:t>
            </a:r>
            <a:r>
              <a:rPr spc="-5">
                <a:latin typeface="宋体"/>
                <a:cs typeface="宋体"/>
              </a:rPr>
              <a:t>学校层次、类别和学生来源更加多样化，高等</a:t>
            </a:r>
          </a:p>
          <a:p>
            <a:pPr marL="355600" marR="5080">
              <a:lnSpc>
                <a:spcPts val="5630"/>
              </a:lnSpc>
              <a:spcBef>
                <a:spcPts val="110"/>
              </a:spcBef>
            </a:pPr>
            <a:r>
              <a:rPr>
                <a:latin typeface="宋体"/>
                <a:cs typeface="宋体"/>
              </a:rPr>
              <a:t>教育的评价和人才选拔制度</a:t>
            </a:r>
            <a:r>
              <a:rPr>
                <a:latin typeface="Arial"/>
                <a:cs typeface="Arial"/>
              </a:rPr>
              <a:t>,</a:t>
            </a:r>
            <a:r>
              <a:rPr spc="-5">
                <a:latin typeface="宋体"/>
                <a:cs typeface="宋体"/>
              </a:rPr>
              <a:t>包括评价标准和评价方方法、高考招生录取制度亟待改革；</a:t>
            </a: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535940" y="1838333"/>
            <a:ext cx="8046720" cy="1937385"/>
          </a:xfrm>
          <a:prstGeom prst="rect">
            <a:avLst/>
          </a:prstGeom>
        </p:spPr>
        <p:txBody>
          <a:bodyPr vert="horz" wrap="square" lIns="0" tIns="12700" rIns="0" bIns="0" rtlCol="0">
            <a:spAutoFit/>
          </a:bodyPr>
          <a:lstStyle/>
          <a:p>
            <a:pPr marL="12700">
              <a:lnSpc>
                <a:spcPct val="100000"/>
              </a:lnSpc>
              <a:spcBef>
                <a:spcPts val="100"/>
              </a:spcBef>
            </a:pPr>
            <a:r>
              <a:rPr sz="2800">
                <a:latin typeface="宋体"/>
                <a:cs typeface="宋体"/>
              </a:rPr>
              <a:t>（</a:t>
            </a:r>
            <a:r>
              <a:rPr sz="2800">
                <a:latin typeface="Arial"/>
                <a:cs typeface="Arial"/>
              </a:rPr>
              <a:t>4</a:t>
            </a:r>
            <a:r>
              <a:rPr sz="2800">
                <a:latin typeface="宋体"/>
                <a:cs typeface="宋体"/>
              </a:rPr>
              <a:t>）</a:t>
            </a:r>
            <a:r>
              <a:rPr sz="2800" spc="-5">
                <a:latin typeface="宋体"/>
                <a:cs typeface="宋体"/>
              </a:rPr>
              <a:t>面对高等教育与社会关系的变化，政府对高等</a:t>
            </a:r>
            <a:endParaRPr sz="2800">
              <a:latin typeface="宋体"/>
              <a:cs typeface="宋体"/>
            </a:endParaRPr>
          </a:p>
          <a:p>
            <a:pPr marL="355600" marR="215265">
              <a:lnSpc>
                <a:spcPct val="170000"/>
              </a:lnSpc>
              <a:spcBef>
                <a:spcPts val="265"/>
              </a:spcBef>
            </a:pPr>
            <a:r>
              <a:rPr sz="2800" spc="-5">
                <a:latin typeface="宋体"/>
                <a:cs typeface="宋体"/>
              </a:rPr>
              <a:t>教育的管理职能和管理方式也要相应调整，政府治理制度的变革成为制度变革的关键。</a:t>
            </a:r>
            <a:endParaRPr sz="2800">
              <a:latin typeface="宋体"/>
              <a:cs typeface="宋体"/>
            </a:endParaRPr>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2603500" y="631190"/>
            <a:ext cx="3937000" cy="452120"/>
          </a:xfrm>
          <a:prstGeom prst="rect">
            <a:avLst/>
          </a:prstGeom>
        </p:spPr>
        <p:txBody>
          <a:bodyPr vert="horz" wrap="square" lIns="0" tIns="12700" rIns="0" bIns="0" rtlCol="0">
            <a:spAutoFit/>
          </a:bodyPr>
          <a:lstStyle/>
          <a:p>
            <a:pPr marL="12700">
              <a:lnSpc>
                <a:spcPct val="100000"/>
              </a:lnSpc>
              <a:spcBef>
                <a:spcPts val="100"/>
              </a:spcBef>
            </a:pPr>
            <a:r>
              <a:rPr spc="-5">
                <a:latin typeface="宋体"/>
                <a:cs typeface="宋体"/>
              </a:rPr>
              <a:t>二、高教发展的若干趋势</a:t>
            </a: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a:latin typeface="Arial"/>
                <a:cs typeface="Arial"/>
              </a:rPr>
              <a:t>1</a:t>
            </a:r>
            <a:r>
              <a:rPr spc="-5"/>
              <a:t>、教育民主化的发展趋势</a:t>
            </a:r>
          </a:p>
        </p:txBody>
      </p:sp>
      <p:sp>
        <p:nvSpPr>
          <p:cNvPr id="3" name="object 3"/>
          <p:cNvSpPr txBox="1"/>
          <p:nvPr/>
        </p:nvSpPr>
        <p:spPr>
          <a:xfrm>
            <a:off x="535940" y="1545546"/>
            <a:ext cx="7226300" cy="3968115"/>
          </a:xfrm>
          <a:prstGeom prst="rect">
            <a:avLst/>
          </a:prstGeom>
        </p:spPr>
        <p:txBody>
          <a:bodyPr vert="horz" wrap="square" lIns="0" tIns="114300" rIns="0" bIns="0" rtlCol="0">
            <a:spAutoFit/>
          </a:bodyPr>
          <a:lstStyle/>
          <a:p>
            <a:pPr marL="355600" indent="-342900">
              <a:lnSpc>
                <a:spcPct val="100000"/>
              </a:lnSpc>
              <a:spcBef>
                <a:spcPts val="900"/>
              </a:spcBef>
              <a:buSzPct val="101388"/>
              <a:buFont typeface="Arial"/>
              <a:buChar char="•"/>
              <a:tabLst>
                <a:tab pos="355600"/>
              </a:tabLst>
            </a:pPr>
            <a:r>
              <a:rPr sz="3600" b="1" spc="-5">
                <a:latin typeface="微软雅黑"/>
                <a:cs typeface="微软雅黑"/>
              </a:rPr>
              <a:t>民主化的主要含义：教育机会均等</a:t>
            </a:r>
            <a:endParaRPr sz="3600">
              <a:latin typeface="微软雅黑"/>
              <a:cs typeface="微软雅黑"/>
            </a:endParaRPr>
          </a:p>
          <a:p>
            <a:pPr marL="12700" marR="1376680" indent="342900">
              <a:lnSpc>
                <a:spcPct val="120000"/>
              </a:lnSpc>
              <a:buSzPct val="101388"/>
              <a:buFont typeface="Arial"/>
              <a:buChar char="•"/>
              <a:tabLst>
                <a:tab pos="355600"/>
              </a:tabLst>
            </a:pPr>
            <a:r>
              <a:rPr sz="3600" b="1" spc="-5">
                <a:latin typeface="微软雅黑"/>
                <a:cs typeface="微软雅黑"/>
              </a:rPr>
              <a:t>现阶段教育民主化的目标：</a:t>
            </a:r>
            <a:r>
              <a:rPr sz="3600" b="1" spc="-10">
                <a:latin typeface="微软雅黑"/>
                <a:cs typeface="微软雅黑"/>
              </a:rPr>
              <a:t>高等教育大众化</a:t>
            </a:r>
            <a:endParaRPr sz="3600">
              <a:latin typeface="微软雅黑"/>
              <a:cs typeface="微软雅黑"/>
            </a:endParaRPr>
          </a:p>
          <a:p>
            <a:pPr marL="12700">
              <a:lnSpc>
                <a:spcPct val="100000"/>
              </a:lnSpc>
              <a:spcBef>
                <a:spcPts val="865"/>
              </a:spcBef>
            </a:pPr>
            <a:r>
              <a:rPr sz="3600" b="1" spc="-10">
                <a:latin typeface="微软雅黑"/>
                <a:cs typeface="微软雅黑"/>
              </a:rPr>
              <a:t>教育的协调均衡发展</a:t>
            </a:r>
            <a:endParaRPr sz="3600">
              <a:latin typeface="微软雅黑"/>
              <a:cs typeface="微软雅黑"/>
            </a:endParaRPr>
          </a:p>
          <a:p>
            <a:pPr marL="12700" marR="1262380">
              <a:lnSpc>
                <a:spcPct val="120000"/>
              </a:lnSpc>
            </a:pPr>
            <a:r>
              <a:rPr sz="3600" b="1" spc="-5">
                <a:latin typeface="微软雅黑"/>
                <a:cs typeface="微软雅黑"/>
              </a:rPr>
              <a:t>教育教学过程与管理的民主性</a:t>
            </a:r>
            <a:r>
              <a:rPr sz="3600" b="1" spc="-10">
                <a:latin typeface="微软雅黑"/>
                <a:cs typeface="微软雅黑"/>
              </a:rPr>
              <a:t>政策：公平与效率</a:t>
            </a:r>
            <a:endParaRPr sz="3600">
              <a:latin typeface="微软雅黑"/>
              <a:cs typeface="微软雅黑"/>
            </a:endParaRPr>
          </a:p>
        </p:txBody>
      </p:sp>
    </p:spTree>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a:latin typeface="Arial"/>
                <a:cs typeface="Arial"/>
              </a:rPr>
              <a:t>2</a:t>
            </a:r>
            <a:r>
              <a:rPr spc="-5"/>
              <a:t>、教育多样化的发展趋势</a:t>
            </a:r>
          </a:p>
        </p:txBody>
      </p:sp>
      <p:sp>
        <p:nvSpPr>
          <p:cNvPr id="3" name="object 3"/>
          <p:cNvSpPr txBox="1"/>
          <p:nvPr/>
        </p:nvSpPr>
        <p:spPr>
          <a:xfrm>
            <a:off x="535940" y="1918779"/>
            <a:ext cx="7594600" cy="3975735"/>
          </a:xfrm>
          <a:prstGeom prst="rect">
            <a:avLst/>
          </a:prstGeom>
        </p:spPr>
        <p:txBody>
          <a:bodyPr vert="horz" wrap="square" lIns="0" tIns="121920" rIns="0" bIns="0" rtlCol="0">
            <a:spAutoFit/>
          </a:bodyPr>
          <a:lstStyle/>
          <a:p>
            <a:pPr marL="267335" indent="-254635">
              <a:lnSpc>
                <a:spcPct val="100000"/>
              </a:lnSpc>
              <a:spcBef>
                <a:spcPts val="960"/>
              </a:spcBef>
              <a:buSzPct val="52777"/>
              <a:buChar char="●"/>
              <a:tabLst>
                <a:tab pos="267335"/>
              </a:tabLst>
            </a:pPr>
            <a:r>
              <a:rPr sz="3600" b="1" spc="-5">
                <a:latin typeface="微软雅黑"/>
                <a:cs typeface="微软雅黑"/>
              </a:rPr>
              <a:t>依据：人才需求和学生个性的多样性</a:t>
            </a:r>
            <a:endParaRPr sz="3600">
              <a:latin typeface="微软雅黑"/>
              <a:cs typeface="微软雅黑"/>
            </a:endParaRPr>
          </a:p>
          <a:p>
            <a:pPr marL="267335" indent="-254635">
              <a:lnSpc>
                <a:spcPct val="100000"/>
              </a:lnSpc>
              <a:spcBef>
                <a:spcPts val="865"/>
              </a:spcBef>
              <a:buSzPct val="52777"/>
              <a:buChar char="●"/>
              <a:tabLst>
                <a:tab pos="267335"/>
              </a:tabLst>
            </a:pPr>
            <a:r>
              <a:rPr sz="3600" b="1" spc="-5">
                <a:latin typeface="微软雅黑"/>
                <a:cs typeface="微软雅黑"/>
              </a:rPr>
              <a:t>内涵：教育层次的多样化</a:t>
            </a:r>
            <a:endParaRPr sz="3600">
              <a:latin typeface="微软雅黑"/>
              <a:cs typeface="微软雅黑"/>
            </a:endParaRPr>
          </a:p>
          <a:p>
            <a:pPr marL="12700" marR="3917315" algn="just">
              <a:lnSpc>
                <a:spcPct val="120000"/>
              </a:lnSpc>
            </a:pPr>
            <a:r>
              <a:rPr sz="3600" b="1" spc="-10">
                <a:latin typeface="微软雅黑"/>
                <a:cs typeface="微软雅黑"/>
              </a:rPr>
              <a:t>教育类别的多样化教育形式的多样化人才规格的多样化</a:t>
            </a:r>
            <a:endParaRPr sz="3600">
              <a:latin typeface="微软雅黑"/>
              <a:cs typeface="微软雅黑"/>
            </a:endParaRPr>
          </a:p>
          <a:p>
            <a:pPr marL="267335" indent="-254635">
              <a:lnSpc>
                <a:spcPct val="100000"/>
              </a:lnSpc>
              <a:spcBef>
                <a:spcPts val="865"/>
              </a:spcBef>
              <a:buSzPct val="52777"/>
              <a:buChar char="●"/>
              <a:tabLst>
                <a:tab pos="267335"/>
              </a:tabLst>
            </a:pPr>
            <a:r>
              <a:rPr sz="3600" b="1" spc="-5">
                <a:latin typeface="微软雅黑"/>
                <a:cs typeface="微软雅黑"/>
              </a:rPr>
              <a:t>政策：学校的分类与特色</a:t>
            </a:r>
            <a:endParaRPr sz="3600">
              <a:latin typeface="微软雅黑"/>
              <a:cs typeface="微软雅黑"/>
            </a:endParaRPr>
          </a:p>
        </p:txBody>
      </p:sp>
    </p:spTree>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2809416" y="564217"/>
            <a:ext cx="4135120" cy="452120"/>
          </a:xfrm>
          <a:prstGeom prst="rect">
            <a:avLst/>
          </a:prstGeom>
        </p:spPr>
        <p:txBody>
          <a:bodyPr vert="horz" wrap="square" lIns="0" tIns="12700" rIns="0" bIns="0" rtlCol="0">
            <a:spAutoFit/>
          </a:bodyPr>
          <a:lstStyle/>
          <a:p>
            <a:pPr marL="12700">
              <a:lnSpc>
                <a:spcPct val="100000"/>
              </a:lnSpc>
              <a:spcBef>
                <a:spcPts val="100"/>
              </a:spcBef>
            </a:pPr>
            <a:r>
              <a:rPr>
                <a:latin typeface="Arial"/>
                <a:cs typeface="Arial"/>
              </a:rPr>
              <a:t>3</a:t>
            </a:r>
            <a:r>
              <a:rPr spc="-5"/>
              <a:t>、教育社会化的发展趋势</a:t>
            </a:r>
          </a:p>
        </p:txBody>
      </p:sp>
      <p:sp>
        <p:nvSpPr>
          <p:cNvPr id="3" name="object 3"/>
          <p:cNvSpPr txBox="1"/>
          <p:nvPr/>
        </p:nvSpPr>
        <p:spPr>
          <a:xfrm>
            <a:off x="840740" y="1642924"/>
            <a:ext cx="5346700" cy="4114800"/>
          </a:xfrm>
          <a:prstGeom prst="rect">
            <a:avLst/>
          </a:prstGeom>
        </p:spPr>
        <p:txBody>
          <a:bodyPr vert="horz" wrap="square" lIns="0" tIns="90170" rIns="0" bIns="0" rtlCol="0">
            <a:spAutoFit/>
          </a:bodyPr>
          <a:lstStyle/>
          <a:p>
            <a:pPr marL="355600" indent="-342900">
              <a:lnSpc>
                <a:spcPct val="100000"/>
              </a:lnSpc>
              <a:spcBef>
                <a:spcPts val="710"/>
              </a:spcBef>
              <a:buSzPct val="101785"/>
              <a:buFont typeface="Arial"/>
              <a:buChar char="•"/>
              <a:tabLst>
                <a:tab pos="355600"/>
              </a:tabLst>
            </a:pPr>
            <a:r>
              <a:rPr sz="2800" b="1" spc="-5">
                <a:latin typeface="微软雅黑"/>
                <a:cs typeface="微软雅黑"/>
              </a:rPr>
              <a:t>终身教育与教育的社会化</a:t>
            </a:r>
            <a:endParaRPr sz="2800">
              <a:latin typeface="微软雅黑"/>
              <a:cs typeface="微软雅黑"/>
            </a:endParaRPr>
          </a:p>
          <a:p>
            <a:pPr marL="355600" indent="-342900">
              <a:lnSpc>
                <a:spcPct val="100000"/>
              </a:lnSpc>
              <a:spcBef>
                <a:spcPts val="670"/>
              </a:spcBef>
              <a:buSzPct val="101785"/>
              <a:buFont typeface="Arial"/>
              <a:buChar char="•"/>
              <a:tabLst>
                <a:tab pos="355600"/>
              </a:tabLst>
            </a:pPr>
            <a:r>
              <a:rPr sz="2800" b="1" spc="-5">
                <a:latin typeface="微软雅黑"/>
                <a:cs typeface="微软雅黑"/>
              </a:rPr>
              <a:t>知识社会中的教育与社会的关系</a:t>
            </a:r>
            <a:endParaRPr sz="2800">
              <a:latin typeface="微软雅黑"/>
              <a:cs typeface="微软雅黑"/>
            </a:endParaRPr>
          </a:p>
          <a:p>
            <a:pPr marL="12700" marR="1783714" indent="342900">
              <a:lnSpc>
                <a:spcPct val="120000"/>
              </a:lnSpc>
              <a:buSzPct val="101785"/>
              <a:buFont typeface="Arial"/>
              <a:buChar char="•"/>
              <a:tabLst>
                <a:tab pos="355600"/>
              </a:tabLst>
            </a:pPr>
            <a:r>
              <a:rPr sz="2800" b="1" spc="-10">
                <a:latin typeface="微软雅黑"/>
                <a:cs typeface="微软雅黑"/>
              </a:rPr>
              <a:t>教育社会化的含义：学校功能的社会化</a:t>
            </a:r>
            <a:endParaRPr sz="2800">
              <a:latin typeface="微软雅黑"/>
              <a:cs typeface="微软雅黑"/>
            </a:endParaRPr>
          </a:p>
          <a:p>
            <a:pPr marL="12700" marR="2482215">
              <a:lnSpc>
                <a:spcPct val="120000"/>
              </a:lnSpc>
            </a:pPr>
            <a:r>
              <a:rPr sz="2800" b="1" spc="-10">
                <a:latin typeface="微软雅黑"/>
                <a:cs typeface="微软雅黑"/>
              </a:rPr>
              <a:t>人才培养的社会化教育管理的社会化</a:t>
            </a:r>
            <a:endParaRPr sz="2800">
              <a:latin typeface="微软雅黑"/>
              <a:cs typeface="微软雅黑"/>
            </a:endParaRPr>
          </a:p>
          <a:p>
            <a:pPr marL="12700">
              <a:lnSpc>
                <a:spcPct val="100000"/>
              </a:lnSpc>
              <a:spcBef>
                <a:spcPts val="675"/>
              </a:spcBef>
            </a:pPr>
            <a:r>
              <a:rPr sz="2800" b="1" spc="-5">
                <a:latin typeface="微软雅黑"/>
                <a:cs typeface="微软雅黑"/>
              </a:rPr>
              <a:t>教育教学体制的社会化</a:t>
            </a:r>
            <a:endParaRPr sz="2800">
              <a:latin typeface="微软雅黑"/>
              <a:cs typeface="微软雅黑"/>
            </a:endParaRPr>
          </a:p>
          <a:p>
            <a:pPr marL="241935" indent="-229235">
              <a:lnSpc>
                <a:spcPct val="100000"/>
              </a:lnSpc>
              <a:spcBef>
                <a:spcPts val="670"/>
              </a:spcBef>
              <a:buSzPct val="60714"/>
              <a:buChar char="●"/>
              <a:tabLst>
                <a:tab pos="241935"/>
              </a:tabLst>
            </a:pPr>
            <a:r>
              <a:rPr sz="2800" b="1" spc="-5">
                <a:latin typeface="微软雅黑"/>
                <a:cs typeface="微软雅黑"/>
              </a:rPr>
              <a:t>政策：学习化社会中的高等学校</a:t>
            </a:r>
            <a:endParaRPr sz="2800">
              <a:latin typeface="微软雅黑"/>
              <a:cs typeface="微软雅黑"/>
            </a:endParaRPr>
          </a:p>
        </p:txBody>
      </p:sp>
    </p:spTree>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a:latin typeface="Arial"/>
                <a:cs typeface="Arial"/>
              </a:rPr>
              <a:t>4</a:t>
            </a:r>
            <a:r>
              <a:rPr spc="-5"/>
              <a:t>、教育国际化的发展趋势</a:t>
            </a:r>
          </a:p>
        </p:txBody>
      </p:sp>
      <p:sp>
        <p:nvSpPr>
          <p:cNvPr id="3" name="object 3"/>
          <p:cNvSpPr txBox="1"/>
          <p:nvPr/>
        </p:nvSpPr>
        <p:spPr>
          <a:xfrm>
            <a:off x="535940" y="1545546"/>
            <a:ext cx="7340600" cy="3968115"/>
          </a:xfrm>
          <a:prstGeom prst="rect">
            <a:avLst/>
          </a:prstGeom>
        </p:spPr>
        <p:txBody>
          <a:bodyPr vert="horz" wrap="square" lIns="0" tIns="114300" rIns="0" bIns="0" rtlCol="0">
            <a:spAutoFit/>
          </a:bodyPr>
          <a:lstStyle/>
          <a:p>
            <a:pPr marL="355600" indent="-342900">
              <a:lnSpc>
                <a:spcPct val="100000"/>
              </a:lnSpc>
              <a:spcBef>
                <a:spcPts val="900"/>
              </a:spcBef>
              <a:buSzPct val="101388"/>
              <a:buFont typeface="Arial"/>
              <a:buChar char="•"/>
              <a:tabLst>
                <a:tab pos="355600"/>
              </a:tabLst>
            </a:pPr>
            <a:r>
              <a:rPr sz="3600" b="1">
                <a:latin typeface="Microsoft JhengHei"/>
                <a:cs typeface="Microsoft JhengHei"/>
              </a:rPr>
              <a:t>全球化、</a:t>
            </a:r>
            <a:r>
              <a:rPr sz="3600" b="1" spc="-1145">
                <a:latin typeface="Microsoft JhengHei"/>
                <a:cs typeface="Microsoft JhengHei"/>
              </a:rPr>
              <a:t>WTO</a:t>
            </a:r>
            <a:r>
              <a:rPr sz="3600" b="1" spc="-10">
                <a:latin typeface="Microsoft JhengHei"/>
                <a:cs typeface="Microsoft JhengHei"/>
              </a:rPr>
              <a:t>与教育的国际化</a:t>
            </a:r>
            <a:endParaRPr sz="3600">
              <a:latin typeface="Microsoft JhengHei"/>
              <a:cs typeface="Microsoft JhengHei"/>
            </a:endParaRPr>
          </a:p>
          <a:p>
            <a:pPr marL="12700" marR="1948814" indent="342900">
              <a:lnSpc>
                <a:spcPct val="120000"/>
              </a:lnSpc>
              <a:buSzPct val="101388"/>
              <a:buFont typeface="Arial"/>
              <a:buChar char="•"/>
              <a:tabLst>
                <a:tab pos="355600"/>
              </a:tabLst>
            </a:pPr>
            <a:r>
              <a:rPr sz="3600" b="1" spc="-5">
                <a:latin typeface="Microsoft JhengHei"/>
                <a:cs typeface="Microsoft JhengHei"/>
              </a:rPr>
              <a:t>教育国际化与高教发展：</a:t>
            </a:r>
            <a:r>
              <a:rPr sz="3600" b="1" spc="-15">
                <a:latin typeface="Microsoft JhengHei"/>
                <a:cs typeface="Microsoft JhengHei"/>
              </a:rPr>
              <a:t>办学思想</a:t>
            </a:r>
            <a:endParaRPr sz="3600">
              <a:latin typeface="Microsoft JhengHei"/>
              <a:cs typeface="Microsoft JhengHei"/>
            </a:endParaRPr>
          </a:p>
          <a:p>
            <a:pPr marL="12700" marR="5492115">
              <a:lnSpc>
                <a:spcPct val="120000"/>
              </a:lnSpc>
            </a:pPr>
            <a:r>
              <a:rPr sz="3600" b="1" spc="-15">
                <a:latin typeface="Microsoft JhengHei"/>
                <a:cs typeface="Microsoft JhengHei"/>
              </a:rPr>
              <a:t>人才培养教育开放</a:t>
            </a:r>
            <a:endParaRPr sz="3600">
              <a:latin typeface="Microsoft JhengHei"/>
              <a:cs typeface="Microsoft JhengHei"/>
            </a:endParaRPr>
          </a:p>
          <a:p>
            <a:pPr marL="12700">
              <a:lnSpc>
                <a:spcPct val="100000"/>
              </a:lnSpc>
              <a:spcBef>
                <a:spcPts val="865"/>
              </a:spcBef>
            </a:pPr>
            <a:r>
              <a:rPr sz="3600" b="1" spc="-5">
                <a:latin typeface="Microsoft JhengHei"/>
                <a:cs typeface="Microsoft JhengHei"/>
              </a:rPr>
              <a:t>政策：教育服务贸易与教育国际竟争</a:t>
            </a:r>
            <a:endParaRPr sz="3600">
              <a:latin typeface="Microsoft JhengHei"/>
              <a:cs typeface="Microsoft JhengHei"/>
            </a:endParaRPr>
          </a:p>
        </p:txBody>
      </p:sp>
    </p:spTree>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764540" y="716617"/>
            <a:ext cx="7835900" cy="4700270"/>
          </a:xfrm>
          <a:prstGeom prst="rect">
            <a:avLst/>
          </a:prstGeom>
        </p:spPr>
        <p:txBody>
          <a:bodyPr vert="horz" wrap="square" lIns="0" tIns="12700" rIns="0" bIns="0" rtlCol="0">
            <a:spAutoFit/>
          </a:bodyPr>
          <a:lstStyle/>
          <a:p>
            <a:pPr marR="366395" algn="ctr">
              <a:lnSpc>
                <a:spcPct val="100000"/>
              </a:lnSpc>
              <a:spcBef>
                <a:spcPts val="100"/>
              </a:spcBef>
            </a:pPr>
            <a:r>
              <a:rPr sz="2800">
                <a:latin typeface="Arial"/>
                <a:cs typeface="Arial"/>
              </a:rPr>
              <a:t>5</a:t>
            </a:r>
            <a:r>
              <a:rPr sz="2800" spc="-5">
                <a:latin typeface="黑体"/>
                <a:cs typeface="黑体"/>
              </a:rPr>
              <a:t>、教育信息化的发展趋势</a:t>
            </a:r>
            <a:endParaRPr sz="2800">
              <a:latin typeface="黑体"/>
              <a:cs typeface="黑体"/>
            </a:endParaRPr>
          </a:p>
          <a:p>
            <a:pPr>
              <a:lnSpc>
                <a:spcPct val="100000"/>
              </a:lnSpc>
              <a:spcBef>
                <a:spcPts val="15"/>
              </a:spcBef>
            </a:pPr>
            <a:endParaRPr sz="3800">
              <a:latin typeface="黑体"/>
              <a:cs typeface="黑体"/>
            </a:endParaRPr>
          </a:p>
          <a:p>
            <a:pPr marL="355600" indent="-342900">
              <a:lnSpc>
                <a:spcPct val="100000"/>
              </a:lnSpc>
              <a:spcBef>
                <a:spcPts val="5"/>
              </a:spcBef>
              <a:buSzPct val="101785"/>
              <a:buFont typeface="Arial"/>
              <a:buChar char="•"/>
              <a:tabLst>
                <a:tab pos="355600"/>
              </a:tabLst>
            </a:pPr>
            <a:r>
              <a:rPr sz="2800" b="1" spc="-5">
                <a:latin typeface="Microsoft JhengHei"/>
                <a:cs typeface="Microsoft JhengHei"/>
              </a:rPr>
              <a:t>信息网络技术对教育的革命性影响</a:t>
            </a:r>
            <a:endParaRPr sz="2800">
              <a:latin typeface="Microsoft JhengHei"/>
              <a:cs typeface="Microsoft JhengHei"/>
            </a:endParaRPr>
          </a:p>
          <a:p>
            <a:pPr marL="355600" indent="-342900">
              <a:lnSpc>
                <a:spcPct val="100000"/>
              </a:lnSpc>
              <a:spcBef>
                <a:spcPts val="335"/>
              </a:spcBef>
              <a:buSzPct val="101785"/>
              <a:buFont typeface="Arial"/>
              <a:buChar char="•"/>
              <a:tabLst>
                <a:tab pos="355600"/>
              </a:tabLst>
            </a:pPr>
            <a:r>
              <a:rPr sz="2800" b="1" spc="-10">
                <a:latin typeface="Microsoft JhengHei"/>
                <a:cs typeface="Microsoft JhengHei"/>
              </a:rPr>
              <a:t>教育技术基础的变革</a:t>
            </a:r>
            <a:endParaRPr sz="2800">
              <a:latin typeface="Microsoft JhengHei"/>
              <a:cs typeface="Microsoft JhengHei"/>
            </a:endParaRPr>
          </a:p>
          <a:p>
            <a:pPr marL="355600" indent="-342900">
              <a:lnSpc>
                <a:spcPct val="100000"/>
              </a:lnSpc>
              <a:spcBef>
                <a:spcPts val="335"/>
              </a:spcBef>
              <a:buSzPct val="101785"/>
              <a:buFont typeface="Arial"/>
              <a:buChar char="•"/>
              <a:tabLst>
                <a:tab pos="355600"/>
              </a:tabLst>
            </a:pPr>
            <a:r>
              <a:rPr sz="2800" b="1" spc="-10">
                <a:latin typeface="Microsoft JhengHei"/>
                <a:cs typeface="Microsoft JhengHei"/>
              </a:rPr>
              <a:t>教育手段方式的变革</a:t>
            </a:r>
            <a:endParaRPr sz="2800">
              <a:latin typeface="Microsoft JhengHei"/>
              <a:cs typeface="Microsoft JhengHei"/>
            </a:endParaRPr>
          </a:p>
          <a:p>
            <a:pPr marL="355600" indent="-342900">
              <a:lnSpc>
                <a:spcPct val="100000"/>
              </a:lnSpc>
              <a:spcBef>
                <a:spcPts val="335"/>
              </a:spcBef>
              <a:buSzPct val="101785"/>
              <a:buFont typeface="Arial"/>
              <a:buChar char="•"/>
              <a:tabLst>
                <a:tab pos="355600"/>
              </a:tabLst>
            </a:pPr>
            <a:r>
              <a:rPr sz="2800" b="1" spc="-10">
                <a:latin typeface="Microsoft JhengHei"/>
                <a:cs typeface="Microsoft JhengHei"/>
              </a:rPr>
              <a:t>教育教学过程的变革</a:t>
            </a:r>
            <a:endParaRPr sz="2800">
              <a:latin typeface="Microsoft JhengHei"/>
              <a:cs typeface="Microsoft JhengHei"/>
            </a:endParaRPr>
          </a:p>
          <a:p>
            <a:pPr marL="355600" indent="-342900">
              <a:lnSpc>
                <a:spcPct val="100000"/>
              </a:lnSpc>
              <a:spcBef>
                <a:spcPts val="335"/>
              </a:spcBef>
              <a:buSzPct val="101785"/>
              <a:buFont typeface="Arial"/>
              <a:buChar char="•"/>
              <a:tabLst>
                <a:tab pos="355600"/>
              </a:tabLst>
            </a:pPr>
            <a:r>
              <a:rPr sz="2800" b="1" spc="-10">
                <a:latin typeface="Microsoft JhengHei"/>
                <a:cs typeface="Microsoft JhengHei"/>
              </a:rPr>
              <a:t>教育组织管理的变革</a:t>
            </a:r>
            <a:endParaRPr sz="2800">
              <a:latin typeface="Microsoft JhengHei"/>
              <a:cs typeface="Microsoft JhengHei"/>
            </a:endParaRPr>
          </a:p>
          <a:p>
            <a:pPr marL="355600" indent="-342900">
              <a:lnSpc>
                <a:spcPct val="100000"/>
              </a:lnSpc>
              <a:spcBef>
                <a:spcPts val="340"/>
              </a:spcBef>
              <a:buSzPct val="101785"/>
              <a:buFont typeface="Arial"/>
              <a:buChar char="•"/>
              <a:tabLst>
                <a:tab pos="355600"/>
              </a:tabLst>
            </a:pPr>
            <a:r>
              <a:rPr sz="2800" b="1" spc="-10">
                <a:latin typeface="Microsoft JhengHei"/>
                <a:cs typeface="Microsoft JhengHei"/>
              </a:rPr>
              <a:t>教育思想观念的变革</a:t>
            </a:r>
            <a:endParaRPr sz="2800">
              <a:latin typeface="Microsoft JhengHei"/>
              <a:cs typeface="Microsoft JhengHei"/>
            </a:endParaRPr>
          </a:p>
          <a:p>
            <a:pPr marL="355600" marR="5080" indent="-342900">
              <a:lnSpc>
                <a:spcPts val="3020"/>
              </a:lnSpc>
              <a:spcBef>
                <a:spcPts val="720"/>
              </a:spcBef>
              <a:buSzPct val="101785"/>
              <a:buFont typeface="Arial"/>
              <a:buChar char="•"/>
              <a:tabLst>
                <a:tab pos="355600"/>
              </a:tabLst>
            </a:pPr>
            <a:r>
              <a:rPr sz="2800" b="1" spc="-5">
                <a:latin typeface="Microsoft JhengHei"/>
                <a:cs typeface="Microsoft JhengHei"/>
              </a:rPr>
              <a:t>教育信息化的建设：硬件建设、软件建设、制度</a:t>
            </a:r>
            <a:r>
              <a:rPr sz="2800" b="1" spc="-10">
                <a:latin typeface="Microsoft JhengHei"/>
                <a:cs typeface="Microsoft JhengHei"/>
              </a:rPr>
              <a:t>建设、队伍建设</a:t>
            </a:r>
            <a:endParaRPr sz="2800">
              <a:latin typeface="Microsoft JhengHei"/>
              <a:cs typeface="Microsoft JhengHei"/>
            </a:endParaRPr>
          </a:p>
        </p:txBody>
      </p:sp>
    </p:spTree>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2377616" y="564217"/>
            <a:ext cx="4846320" cy="452120"/>
          </a:xfrm>
          <a:prstGeom prst="rect">
            <a:avLst/>
          </a:prstGeom>
        </p:spPr>
        <p:txBody>
          <a:bodyPr vert="horz" wrap="square" lIns="0" tIns="12700" rIns="0" bIns="0" rtlCol="0">
            <a:spAutoFit/>
          </a:bodyPr>
          <a:lstStyle/>
          <a:p>
            <a:pPr marL="12700">
              <a:lnSpc>
                <a:spcPct val="100000"/>
              </a:lnSpc>
              <a:spcBef>
                <a:spcPts val="100"/>
              </a:spcBef>
            </a:pPr>
            <a:r>
              <a:rPr>
                <a:latin typeface="Arial"/>
                <a:cs typeface="Arial"/>
              </a:rPr>
              <a:t>6</a:t>
            </a:r>
            <a:r>
              <a:rPr spc="-5"/>
              <a:t>、人才培养综合化的发展趋势</a:t>
            </a:r>
          </a:p>
        </p:txBody>
      </p:sp>
      <p:sp>
        <p:nvSpPr>
          <p:cNvPr id="3" name="object 3"/>
          <p:cNvSpPr txBox="1"/>
          <p:nvPr/>
        </p:nvSpPr>
        <p:spPr>
          <a:xfrm>
            <a:off x="764540" y="1681839"/>
            <a:ext cx="7683500" cy="4579620"/>
          </a:xfrm>
          <a:prstGeom prst="rect">
            <a:avLst/>
          </a:prstGeom>
        </p:spPr>
        <p:txBody>
          <a:bodyPr vert="horz" wrap="square" lIns="0" tIns="74295" rIns="0" bIns="0" rtlCol="0">
            <a:spAutoFit/>
          </a:bodyPr>
          <a:lstStyle/>
          <a:p>
            <a:pPr marL="355600" marR="5080" indent="-342900" algn="just">
              <a:lnSpc>
                <a:spcPts val="3890"/>
              </a:lnSpc>
              <a:spcBef>
                <a:spcPts val="585"/>
              </a:spcBef>
              <a:buSzPct val="101388"/>
              <a:buFont typeface="Arial"/>
              <a:buChar char="•"/>
              <a:tabLst>
                <a:tab pos="355600"/>
              </a:tabLst>
            </a:pPr>
            <a:r>
              <a:rPr sz="3600" b="1" spc="-5">
                <a:latin typeface="Microsoft JhengHei"/>
                <a:cs typeface="Microsoft JhengHei"/>
              </a:rPr>
              <a:t>动因：学科分化与综合；社会发展面临综合的问题；职业变动的需求；人</a:t>
            </a:r>
            <a:r>
              <a:rPr sz="3600" b="1" spc="-10">
                <a:latin typeface="Microsoft JhengHei"/>
                <a:cs typeface="Microsoft JhengHei"/>
              </a:rPr>
              <a:t>才综合素质的要求。</a:t>
            </a:r>
            <a:endParaRPr sz="3600">
              <a:latin typeface="Microsoft JhengHei"/>
              <a:cs typeface="Microsoft JhengHei"/>
            </a:endParaRPr>
          </a:p>
          <a:p>
            <a:pPr marL="12700" marR="3091815" indent="342900">
              <a:lnSpc>
                <a:spcPts val="4750"/>
              </a:lnSpc>
              <a:spcBef>
                <a:spcPts val="50"/>
              </a:spcBef>
              <a:buSzPct val="101388"/>
              <a:buFont typeface="Arial"/>
              <a:buChar char="•"/>
              <a:tabLst>
                <a:tab pos="355600"/>
              </a:tabLst>
            </a:pPr>
            <a:r>
              <a:rPr sz="3600" b="1" spc="-10">
                <a:latin typeface="Microsoft JhengHei"/>
                <a:cs typeface="Microsoft JhengHei"/>
              </a:rPr>
              <a:t>综合素质与素质教育专业教育与通识教育</a:t>
            </a:r>
            <a:r>
              <a:rPr sz="3600" b="1" spc="-50">
                <a:latin typeface="Microsoft JhengHei"/>
                <a:cs typeface="Microsoft JhengHei"/>
              </a:rPr>
              <a:t> </a:t>
            </a:r>
            <a:r>
              <a:rPr sz="3600" b="1" spc="-10">
                <a:latin typeface="Microsoft JhengHei"/>
                <a:cs typeface="Microsoft JhengHei"/>
              </a:rPr>
              <a:t>科学教育与人文教育</a:t>
            </a:r>
            <a:r>
              <a:rPr sz="3600" b="1" spc="-50">
                <a:latin typeface="Microsoft JhengHei"/>
                <a:cs typeface="Microsoft JhengHei"/>
              </a:rPr>
              <a:t> </a:t>
            </a:r>
            <a:r>
              <a:rPr sz="3600" b="1" spc="-5">
                <a:latin typeface="Microsoft JhengHei"/>
                <a:cs typeface="Microsoft JhengHei"/>
              </a:rPr>
              <a:t>智力因素与非智力因素</a:t>
            </a:r>
            <a:r>
              <a:rPr sz="3600" b="1" spc="-10">
                <a:latin typeface="Microsoft JhengHei"/>
                <a:cs typeface="Microsoft JhengHei"/>
              </a:rPr>
              <a:t>继承与创新</a:t>
            </a:r>
            <a:endParaRPr sz="3600">
              <a:latin typeface="Microsoft JhengHei"/>
              <a:cs typeface="Microsoft JhengHei"/>
            </a:endParaRPr>
          </a:p>
        </p:txBody>
      </p:sp>
    </p:spTree>
  </p:cSld>
  <p:clrMapOvr>
    <a:masterClrMapping/>
  </p:clrMapOvr>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2247900" y="631190"/>
            <a:ext cx="4648200" cy="452120"/>
          </a:xfrm>
          <a:prstGeom prst="rect">
            <a:avLst/>
          </a:prstGeom>
        </p:spPr>
        <p:txBody>
          <a:bodyPr vert="horz" wrap="square" lIns="0" tIns="12700" rIns="0" bIns="0" rtlCol="0">
            <a:spAutoFit/>
          </a:bodyPr>
          <a:lstStyle/>
          <a:p>
            <a:pPr marL="12700">
              <a:lnSpc>
                <a:spcPct val="100000"/>
              </a:lnSpc>
              <a:spcBef>
                <a:spcPts val="100"/>
              </a:spcBef>
            </a:pPr>
            <a:r>
              <a:rPr spc="-5">
                <a:latin typeface="宋体"/>
                <a:cs typeface="宋体"/>
              </a:rPr>
              <a:t>三、制度创新：发展的新课题</a:t>
            </a:r>
          </a:p>
        </p:txBody>
      </p:sp>
    </p:spTree>
  </p:cSld>
  <p:clrMapOvr>
    <a:masterClrMapping/>
  </p:clrMapOvr>
  <p:transition/>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535940" y="631190"/>
            <a:ext cx="8191500" cy="4493895"/>
          </a:xfrm>
          <a:prstGeom prst="rect">
            <a:avLst/>
          </a:prstGeom>
        </p:spPr>
        <p:txBody>
          <a:bodyPr vert="horz" wrap="square" lIns="0" tIns="12700" rIns="0" bIns="0" rtlCol="0">
            <a:spAutoFit/>
          </a:bodyPr>
          <a:lstStyle/>
          <a:p>
            <a:pPr marR="111760" algn="ctr">
              <a:lnSpc>
                <a:spcPct val="100000"/>
              </a:lnSpc>
              <a:spcBef>
                <a:spcPts val="100"/>
              </a:spcBef>
            </a:pPr>
            <a:r>
              <a:rPr sz="2800" spc="-10">
                <a:latin typeface="宋体"/>
                <a:cs typeface="宋体"/>
              </a:rPr>
              <a:t>制度的内涵</a:t>
            </a:r>
            <a:endParaRPr sz="2800">
              <a:latin typeface="宋体"/>
              <a:cs typeface="宋体"/>
            </a:endParaRPr>
          </a:p>
          <a:p>
            <a:pPr>
              <a:lnSpc>
                <a:spcPct val="100000"/>
              </a:lnSpc>
              <a:spcBef>
                <a:spcPts val="30"/>
              </a:spcBef>
            </a:pPr>
            <a:endParaRPr sz="3450">
              <a:latin typeface="宋体"/>
              <a:cs typeface="宋体"/>
            </a:endParaRPr>
          </a:p>
          <a:p>
            <a:pPr marL="354965" marR="538480" indent="-342265">
              <a:lnSpc>
                <a:spcPct val="100000"/>
              </a:lnSpc>
              <a:buSzPct val="101785"/>
              <a:buFont typeface="Arial"/>
              <a:buChar char="•"/>
              <a:tabLst>
                <a:tab pos="354965"/>
                <a:tab pos="355600"/>
              </a:tabLst>
            </a:pPr>
            <a:r>
              <a:rPr sz="2800" b="1">
                <a:latin typeface="Microsoft JhengHei"/>
                <a:cs typeface="Microsoft JhengHei"/>
              </a:rPr>
              <a:t>体制：</a:t>
            </a:r>
            <a:r>
              <a:rPr sz="2800" b="1">
                <a:latin typeface="Arial"/>
                <a:cs typeface="Arial"/>
              </a:rPr>
              <a:t>“</a:t>
            </a:r>
            <a:r>
              <a:rPr sz="2800" b="1" spc="-5">
                <a:latin typeface="Microsoft JhengHei"/>
                <a:cs typeface="Microsoft JhengHei"/>
              </a:rPr>
              <a:t>国家机关、企业事业单位机构设置和管</a:t>
            </a:r>
            <a:r>
              <a:rPr sz="2800" b="1">
                <a:latin typeface="Microsoft JhengHei"/>
                <a:cs typeface="Microsoft JhengHei"/>
              </a:rPr>
              <a:t>理权限划分的制度</a:t>
            </a:r>
            <a:r>
              <a:rPr sz="2800" b="1">
                <a:latin typeface="Arial"/>
                <a:cs typeface="Arial"/>
              </a:rPr>
              <a:t>”</a:t>
            </a:r>
            <a:r>
              <a:rPr sz="2800" b="1" spc="-50">
                <a:latin typeface="Microsoft JhengHei"/>
                <a:cs typeface="Microsoft JhengHei"/>
              </a:rPr>
              <a:t>。</a:t>
            </a:r>
            <a:endParaRPr sz="2800">
              <a:latin typeface="Microsoft JhengHei"/>
              <a:cs typeface="Microsoft JhengHei"/>
            </a:endParaRPr>
          </a:p>
          <a:p>
            <a:pPr>
              <a:lnSpc>
                <a:spcPct val="100000"/>
              </a:lnSpc>
              <a:spcBef>
                <a:spcPts val="40"/>
              </a:spcBef>
              <a:buFont typeface="Arial"/>
              <a:buChar char="•"/>
            </a:pPr>
            <a:endParaRPr sz="2850">
              <a:latin typeface="Microsoft JhengHei"/>
              <a:cs typeface="Microsoft JhengHei"/>
            </a:endParaRPr>
          </a:p>
          <a:p>
            <a:pPr marL="354965" marR="538480" indent="-342265">
              <a:lnSpc>
                <a:spcPct val="100000"/>
              </a:lnSpc>
              <a:buSzPct val="101785"/>
              <a:buFont typeface="Arial"/>
              <a:buChar char="•"/>
              <a:tabLst>
                <a:tab pos="354965"/>
                <a:tab pos="355600"/>
              </a:tabLst>
            </a:pPr>
            <a:r>
              <a:rPr sz="2800" b="1">
                <a:latin typeface="Microsoft JhengHei"/>
                <a:cs typeface="Microsoft JhengHei"/>
              </a:rPr>
              <a:t>制度：</a:t>
            </a:r>
            <a:r>
              <a:rPr sz="2800" b="1">
                <a:latin typeface="Arial"/>
                <a:cs typeface="Arial"/>
              </a:rPr>
              <a:t>“</a:t>
            </a:r>
            <a:r>
              <a:rPr sz="2800" b="1" spc="-5">
                <a:latin typeface="Microsoft JhengHei"/>
                <a:cs typeface="Microsoft JhengHei"/>
              </a:rPr>
              <a:t>要求成员共同遵守、按一定程序办事的</a:t>
            </a:r>
            <a:r>
              <a:rPr sz="2800" b="1">
                <a:latin typeface="Microsoft JhengHei"/>
                <a:cs typeface="Microsoft JhengHei"/>
              </a:rPr>
              <a:t>规程</a:t>
            </a:r>
            <a:r>
              <a:rPr sz="2800" b="1">
                <a:latin typeface="Arial"/>
                <a:cs typeface="Arial"/>
              </a:rPr>
              <a:t>”</a:t>
            </a:r>
            <a:r>
              <a:rPr sz="2800" b="1" spc="-50">
                <a:latin typeface="Microsoft JhengHei"/>
                <a:cs typeface="Microsoft JhengHei"/>
              </a:rPr>
              <a:t>。</a:t>
            </a:r>
            <a:endParaRPr sz="2800">
              <a:latin typeface="Microsoft JhengHei"/>
              <a:cs typeface="Microsoft JhengHei"/>
            </a:endParaRPr>
          </a:p>
          <a:p>
            <a:pPr>
              <a:lnSpc>
                <a:spcPct val="100000"/>
              </a:lnSpc>
              <a:spcBef>
                <a:spcPts val="40"/>
              </a:spcBef>
              <a:buFont typeface="Arial"/>
              <a:buChar char="•"/>
            </a:pPr>
            <a:endParaRPr sz="2850">
              <a:latin typeface="Microsoft JhengHei"/>
              <a:cs typeface="Microsoft JhengHei"/>
            </a:endParaRPr>
          </a:p>
          <a:p>
            <a:pPr marL="354965" indent="-342265">
              <a:lnSpc>
                <a:spcPct val="100000"/>
              </a:lnSpc>
              <a:buSzPct val="101785"/>
              <a:buFont typeface="Arial"/>
              <a:buChar char="•"/>
              <a:tabLst>
                <a:tab pos="354965"/>
                <a:tab pos="355600"/>
              </a:tabLst>
            </a:pPr>
            <a:r>
              <a:rPr sz="2800" b="1">
                <a:latin typeface="Microsoft JhengHei"/>
                <a:cs typeface="Microsoft JhengHei"/>
              </a:rPr>
              <a:t>秩序：制度是</a:t>
            </a:r>
            <a:r>
              <a:rPr sz="2800" b="1">
                <a:latin typeface="Arial"/>
                <a:cs typeface="Arial"/>
              </a:rPr>
              <a:t>“</a:t>
            </a:r>
            <a:r>
              <a:rPr sz="2800" b="1">
                <a:latin typeface="Microsoft JhengHei"/>
                <a:cs typeface="Microsoft JhengHei"/>
              </a:rPr>
              <a:t>由规则调节着的建立起来的秩序</a:t>
            </a:r>
            <a:r>
              <a:rPr sz="2800" b="1">
                <a:latin typeface="Arial"/>
                <a:cs typeface="Arial"/>
              </a:rPr>
              <a:t>”</a:t>
            </a:r>
            <a:r>
              <a:rPr sz="2800" b="1" spc="-50">
                <a:latin typeface="Microsoft JhengHei"/>
                <a:cs typeface="Microsoft JhengHei"/>
              </a:rPr>
              <a:t>。</a:t>
            </a:r>
            <a:endParaRPr sz="2800">
              <a:latin typeface="Microsoft JhengHei"/>
              <a:cs typeface="Microsoft JhengHei"/>
            </a:endParaRPr>
          </a:p>
        </p:txBody>
      </p:sp>
    </p:spTree>
  </p:cSld>
  <p:clrMapOvr>
    <a:masterClrMapping/>
  </p:clrMapOvr>
  <p:transition/>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ctrTitle"/>
          </p:nvPr>
        </p:nvSpPr>
        <p:spPr>
          <a:prstGeom prst="rect">
            <a:avLst/>
          </a:prstGeom>
        </p:spPr>
        <p:txBody>
          <a:bodyPr vert="horz" wrap="square" lIns="0" tIns="12700" rIns="0" bIns="0" rtlCol="0">
            <a:spAutoFit/>
          </a:bodyPr>
          <a:lstStyle/>
          <a:p>
            <a:pPr marL="355600" marR="5080" indent="-342900">
              <a:lnSpc>
                <a:spcPct val="100000"/>
              </a:lnSpc>
              <a:spcBef>
                <a:spcPts val="100"/>
              </a:spcBef>
            </a:pPr>
            <a:r>
              <a:rPr sz="4000" b="1" spc="-5">
                <a:latin typeface="Microsoft JhengHei"/>
                <a:cs typeface="Microsoft JhengHei"/>
              </a:rPr>
              <a:t>“制度是用以协调人类行为的法规组织机构和社会规范”</a:t>
            </a:r>
            <a:endParaRPr sz="4000">
              <a:latin typeface="Microsoft JhengHei"/>
              <a:cs typeface="Microsoft JhengHei"/>
            </a:endParaRPr>
          </a:p>
        </p:txBody>
      </p:sp>
      <p:sp>
        <p:nvSpPr>
          <p:cNvPr id="3" name="object 3"/>
          <p:cNvSpPr txBox="1"/>
          <p:nvPr/>
        </p:nvSpPr>
        <p:spPr>
          <a:xfrm>
            <a:off x="535940" y="2990215"/>
            <a:ext cx="7645400" cy="1244600"/>
          </a:xfrm>
          <a:prstGeom prst="rect">
            <a:avLst/>
          </a:prstGeom>
        </p:spPr>
        <p:txBody>
          <a:bodyPr vert="horz" wrap="square" lIns="0" tIns="12700" rIns="0" bIns="0" rtlCol="0">
            <a:spAutoFit/>
          </a:bodyPr>
          <a:lstStyle/>
          <a:p>
            <a:pPr marL="355600" marR="5080" indent="-342900">
              <a:lnSpc>
                <a:spcPct val="100000"/>
              </a:lnSpc>
              <a:spcBef>
                <a:spcPts val="100"/>
              </a:spcBef>
            </a:pPr>
            <a:r>
              <a:rPr sz="4000" b="1">
                <a:latin typeface="Microsoft JhengHei"/>
                <a:cs typeface="Microsoft JhengHei"/>
              </a:rPr>
              <a:t>《变革世界中的可持续发展》</a:t>
            </a:r>
            <a:r>
              <a:rPr sz="4000" b="1" spc="-430">
                <a:latin typeface="Microsoft JhengHei"/>
                <a:cs typeface="Microsoft JhengHei"/>
              </a:rPr>
              <a:t>2003</a:t>
            </a:r>
            <a:r>
              <a:rPr sz="4000" b="1" spc="-10">
                <a:latin typeface="Microsoft JhengHei"/>
                <a:cs typeface="Microsoft JhengHei"/>
              </a:rPr>
              <a:t>年世界发展报告</a:t>
            </a:r>
            <a:endParaRPr sz="4000">
              <a:latin typeface="Microsoft JhengHei"/>
              <a:cs typeface="Microsoft JhengHei"/>
            </a:endParaRPr>
          </a:p>
        </p:txBody>
      </p:sp>
    </p:spTree>
  </p:cSld>
  <p:clrMapOvr>
    <a:masterClrMapping/>
  </p:clrMapOvr>
  <p:transition/>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535940" y="631190"/>
            <a:ext cx="8046720" cy="4507865"/>
          </a:xfrm>
          <a:prstGeom prst="rect">
            <a:avLst/>
          </a:prstGeom>
        </p:spPr>
        <p:txBody>
          <a:bodyPr vert="horz" wrap="square" lIns="0" tIns="12700" rIns="0" bIns="0" rtlCol="0">
            <a:spAutoFit/>
          </a:bodyPr>
          <a:lstStyle/>
          <a:p>
            <a:pPr marL="25400" algn="ctr">
              <a:lnSpc>
                <a:spcPct val="100000"/>
              </a:lnSpc>
              <a:spcBef>
                <a:spcPts val="100"/>
              </a:spcBef>
            </a:pPr>
            <a:r>
              <a:rPr sz="2800" spc="-10">
                <a:latin typeface="宋体"/>
                <a:cs typeface="宋体"/>
              </a:rPr>
              <a:t>制度创新的出发点</a:t>
            </a:r>
            <a:endParaRPr sz="2800">
              <a:latin typeface="宋体"/>
              <a:cs typeface="宋体"/>
            </a:endParaRPr>
          </a:p>
          <a:p>
            <a:pPr>
              <a:lnSpc>
                <a:spcPct val="100000"/>
              </a:lnSpc>
              <a:spcBef>
                <a:spcPts val="50"/>
              </a:spcBef>
            </a:pPr>
            <a:endParaRPr sz="3050">
              <a:latin typeface="宋体"/>
              <a:cs typeface="宋体"/>
            </a:endParaRPr>
          </a:p>
          <a:p>
            <a:pPr marL="355600" marR="5080" indent="-342900">
              <a:lnSpc>
                <a:spcPct val="136200"/>
              </a:lnSpc>
            </a:pPr>
            <a:r>
              <a:rPr sz="2800">
                <a:latin typeface="Arial"/>
                <a:cs typeface="Arial"/>
              </a:rPr>
              <a:t>1</a:t>
            </a:r>
            <a:r>
              <a:rPr sz="2800">
                <a:latin typeface="宋体"/>
                <a:cs typeface="宋体"/>
              </a:rPr>
              <a:t>、扫除体制性障碍：包得过多（办学体制）；</a:t>
            </a:r>
            <a:r>
              <a:rPr sz="2800" spc="-25">
                <a:latin typeface="宋体"/>
                <a:cs typeface="宋体"/>
              </a:rPr>
              <a:t>统得</a:t>
            </a:r>
            <a:r>
              <a:rPr sz="2800">
                <a:latin typeface="宋体"/>
                <a:cs typeface="宋体"/>
              </a:rPr>
              <a:t>过死（管理体制</a:t>
            </a:r>
            <a:r>
              <a:rPr sz="2800" spc="-50">
                <a:latin typeface="宋体"/>
                <a:cs typeface="宋体"/>
              </a:rPr>
              <a:t>）</a:t>
            </a:r>
            <a:endParaRPr sz="2800">
              <a:latin typeface="宋体"/>
              <a:cs typeface="宋体"/>
            </a:endParaRPr>
          </a:p>
          <a:p>
            <a:pPr marL="355600" marR="5080" indent="-342900">
              <a:lnSpc>
                <a:spcPct val="136200"/>
              </a:lnSpc>
              <a:spcBef>
                <a:spcPts val="254"/>
              </a:spcBef>
            </a:pPr>
            <a:r>
              <a:rPr sz="2800">
                <a:latin typeface="Arial"/>
                <a:cs typeface="Arial"/>
              </a:rPr>
              <a:t>2</a:t>
            </a:r>
            <a:r>
              <a:rPr sz="2800" spc="-5">
                <a:latin typeface="宋体"/>
                <a:cs typeface="宋体"/>
              </a:rPr>
              <a:t>、建设学习型社会：从制度化教育体系中的学校制度向学习型社会中的学校制度转变</a:t>
            </a:r>
            <a:endParaRPr sz="2800">
              <a:latin typeface="宋体"/>
              <a:cs typeface="宋体"/>
            </a:endParaRPr>
          </a:p>
          <a:p>
            <a:pPr marL="355600" marR="5080" indent="-342900">
              <a:lnSpc>
                <a:spcPct val="136200"/>
              </a:lnSpc>
              <a:spcBef>
                <a:spcPts val="254"/>
              </a:spcBef>
            </a:pPr>
            <a:r>
              <a:rPr sz="2800">
                <a:latin typeface="Arial"/>
                <a:cs typeface="Arial"/>
              </a:rPr>
              <a:t>3</a:t>
            </a:r>
            <a:r>
              <a:rPr sz="2800" spc="-5">
                <a:latin typeface="宋体"/>
                <a:cs typeface="宋体"/>
              </a:rPr>
              <a:t>、人才强国：从工业社会标准化人才培养制度向知识社会个性化人才培养制度转变</a:t>
            </a:r>
            <a:endParaRPr sz="2800">
              <a:latin typeface="宋体"/>
              <a:cs typeface="宋体"/>
            </a:endParaRPr>
          </a:p>
        </p:txBody>
      </p:sp>
    </p:spTree>
  </p:cSld>
  <p:clrMapOvr>
    <a:masterClrMapping/>
  </p:clrMapOvr>
  <p:transition/>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535940" y="945217"/>
            <a:ext cx="5697220" cy="1151255"/>
          </a:xfrm>
          <a:prstGeom prst="rect">
            <a:avLst/>
          </a:prstGeom>
        </p:spPr>
        <p:txBody>
          <a:bodyPr vert="horz" wrap="square" lIns="0" tIns="12700" rIns="0" bIns="0" rtlCol="0">
            <a:spAutoFit/>
          </a:bodyPr>
          <a:lstStyle/>
          <a:p>
            <a:pPr marL="1930400">
              <a:lnSpc>
                <a:spcPct val="100000"/>
              </a:lnSpc>
              <a:spcBef>
                <a:spcPts val="100"/>
              </a:spcBef>
            </a:pPr>
            <a:r>
              <a:rPr>
                <a:latin typeface="Arial"/>
                <a:cs typeface="Arial"/>
              </a:rPr>
              <a:t>1</a:t>
            </a:r>
            <a:r>
              <a:rPr spc="-5">
                <a:latin typeface="宋体"/>
                <a:cs typeface="宋体"/>
              </a:rPr>
              <a:t>、办学体制的制度选择</a:t>
            </a:r>
          </a:p>
          <a:p>
            <a:pPr marL="12700">
              <a:lnSpc>
                <a:spcPct val="100000"/>
              </a:lnSpc>
              <a:spcBef>
                <a:spcPts val="2145"/>
              </a:spcBef>
            </a:pPr>
            <a:r>
              <a:rPr spc="-5">
                <a:latin typeface="宋体"/>
                <a:cs typeface="宋体"/>
              </a:rPr>
              <a:t>办学体制改革的进展与问题</a:t>
            </a:r>
          </a:p>
        </p:txBody>
      </p:sp>
      <p:sp>
        <p:nvSpPr>
          <p:cNvPr id="3" name="object 3"/>
          <p:cNvSpPr txBox="1"/>
          <p:nvPr/>
        </p:nvSpPr>
        <p:spPr>
          <a:xfrm>
            <a:off x="535940" y="2156397"/>
            <a:ext cx="7848600" cy="878840"/>
          </a:xfrm>
          <a:prstGeom prst="rect">
            <a:avLst/>
          </a:prstGeom>
        </p:spPr>
        <p:txBody>
          <a:bodyPr vert="horz" wrap="square" lIns="0" tIns="12700" rIns="0" bIns="0" rtlCol="0">
            <a:spAutoFit/>
          </a:bodyPr>
          <a:lstStyle/>
          <a:p>
            <a:pPr marL="355600" marR="5080" indent="-342900">
              <a:lnSpc>
                <a:spcPct val="100000"/>
              </a:lnSpc>
              <a:spcBef>
                <a:spcPts val="100"/>
              </a:spcBef>
            </a:pPr>
            <a:r>
              <a:rPr sz="2800" spc="-5">
                <a:latin typeface="宋体"/>
                <a:cs typeface="宋体"/>
              </a:rPr>
              <a:t>民办学校独立学院公办学校的分校公办学校改制多种主体合作办学中外合作办学</a:t>
            </a:r>
            <a:endParaRPr sz="2800">
              <a:latin typeface="宋体"/>
              <a:cs typeface="宋体"/>
            </a:endParaRPr>
          </a:p>
        </p:txBody>
      </p:sp>
    </p:spTree>
  </p:cSld>
  <p:clrMapOvr>
    <a:masterClrMapping/>
  </p:clrMapOvr>
  <p:transition/>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https://d.book118.com/935341140012011042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104</Paragraphs>
  <Slides>33</Slides>
  <Notes>0</Notes>
  <TotalTime>1</TotalTime>
  <HiddenSlides>0</HiddenSlides>
  <MMClips>0</MMClips>
  <ScaleCrop>0</ScaleCrop>
  <HeadingPairs>
    <vt:vector baseType="variant" size="6">
      <vt:variant>
        <vt:lpstr>Fonts used</vt:lpstr>
      </vt:variant>
      <vt:variant>
        <vt:i4>6</vt:i4>
      </vt:variant>
      <vt:variant>
        <vt:lpstr>Theme</vt:lpstr>
      </vt:variant>
      <vt:variant>
        <vt:i4>1</vt:i4>
      </vt:variant>
      <vt:variant>
        <vt:lpstr>Slide Titles</vt:lpstr>
      </vt:variant>
      <vt:variant>
        <vt:i4>33</vt:i4>
      </vt:variant>
    </vt:vector>
  </HeadingPairs>
  <TitlesOfParts>
    <vt:vector baseType="lpstr" size="40">
      <vt:lpstr>Arial</vt:lpstr>
      <vt:lpstr>Calibri</vt:lpstr>
      <vt:lpstr>黑体</vt:lpstr>
      <vt:lpstr>宋体</vt:lpstr>
      <vt:lpstr>微软雅黑</vt:lpstr>
      <vt:lpstr>Microsoft JhengHei</vt:lpstr>
      <vt:lpstr>Office Theme</vt:lpstr>
      <vt:lpstr>战略机遇期的中国高等教育
——高等教育发展的宏观背景和</vt:lpstr>
      <vt:lpstr>主要内容</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2000年全国15-64岁人口8.5亿人；2003年9.1亿人人；</vt:lpstr>
      <vt:lpstr>PowerPoint Presentation</vt:lpstr>
      <vt:lpstr>PowerPoint Presentation</vt:lpstr>
      <vt:lpstr>PowerPoint Presentation</vt:lpstr>
      <vt:lpstr>PowerPoint Presentation</vt:lpstr>
      <vt:lpstr>PowerPoint Presentation</vt:lpstr>
      <vt:lpstr>（3）学校层次、类别和学生来源更加多样化，高等
教育的评价和人才选拔制度,包括评价标准和评价方方法、高考招生录取制度亟待改革；</vt:lpstr>
      <vt:lpstr>PowerPoint Presentation</vt:lpstr>
      <vt:lpstr>二、高教发展的若干趋势</vt:lpstr>
      <vt:lpstr>1、教育民主化的发展趋势</vt:lpstr>
      <vt:lpstr>2、教育多样化的发展趋势</vt:lpstr>
      <vt:lpstr>3、教育社会化的发展趋势</vt:lpstr>
      <vt:lpstr>4、教育国际化的发展趋势</vt:lpstr>
      <vt:lpstr>PowerPoint Presentation</vt:lpstr>
      <vt:lpstr>6、人才培养综合化的发展趋势</vt:lpstr>
      <vt:lpstr>三、制度创新：发展的新课题</vt:lpstr>
      <vt:lpstr>PowerPoint Presentation</vt:lpstr>
      <vt:lpstr>“制度是用以协调人类行为的法规组织机构和社会规范”</vt:lpstr>
      <vt:lpstr>PowerPoint Presentation</vt:lpstr>
      <vt:lpstr>1、办学体制的制度选择
办学体制改革的进展与问题</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2024-09-03T00:16:13.096</cp:lastPrinted>
  <dcterms:created xsi:type="dcterms:W3CDTF">2024-09-02T16:16:13Z</dcterms:created>
  <dcterms:modified xsi:type="dcterms:W3CDTF">2024-09-02T16:16:14Z</dcterms:modified>
</cp:coreProperties>
</file>