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E6086A-099B-4B3C-8509-8F41538E95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8F80B4-1DF0-467B-A48E-2CFE75614D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4ADC1F-7E4B-42F1-BD7D-F92B6E8C99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5E9E53-D85D-411C-B030-0E7E3EEAEA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223B3E-7FBC-4A40-B3F4-FF96035CAF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454294-BC0F-411C-9F86-7E153BCD18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935E68-4713-48A6-A2D3-C237242D3F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7193CA-CF48-4D98-88D9-75783BEF50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5D7084-4F7A-4DEF-8624-577B4B6858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6C9637-CFCA-4446-A39B-34F122E20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EB5C4F-67F5-4C53-A8E9-1DF1A204DB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alphaModFix/>
          </a:blip>
          <a:stretch>
            <a:fillRect/>
          </a:stretch>
        </a:blipFill>
      </p:bgPr>
    </p:bg>
    <p:spTree>
      <p:nvGrpSpPr>
        <p:cNvPr id="1" name=""/>
        <p:cNvGrpSpPr/>
        <p:nvPr/>
      </p:nvGrpSpPr>
      <p:grpSpPr/>
      <p:sp>
        <p:nvSpPr>
          <p:cNvPr id="2050" name=""/>
          <p:cNvSpPr/>
          <p:nvPr>
            <p:ph type="ctrTitle"/>
          </p:nvPr>
        </p:nvSpPr>
        <p:spPr>
          <a:xfrm>
            <a:off x="685800" y="2130425"/>
            <a:ext cx="7772400" cy="1154112"/>
          </a:xfrm>
          <a:prstGeom prst="rect">
            <a:avLst/>
          </a:prstGeom>
          <a:noFill/>
          <a:ln>
            <a:noFill/>
            <a:miter lim="800000"/>
          </a:ln>
        </p:spPr>
        <p:txBody>
          <a:bodyPr anchor="ctr" anchorCtr="0"/>
          <a:lstStyle>
            <a:lvl1pPr marL="0" indent="0" algn="r" defTabSz="914400" eaLnBrk="1" fontAlgn="base" hangingPunct="1">
              <a:lnSpc>
                <a:spcPct val="100000"/>
              </a:lnSpc>
              <a:spcBef>
                <a:spcPct val="0"/>
              </a:spcBef>
              <a:spcAft>
                <a:spcPct val="0"/>
              </a:spcAft>
              <a:buClrTx/>
              <a:buFontTx/>
              <a:buNone/>
              <a:defRPr lang="zh-CN" altLang="en-US" sz="4000" b="1" u="none" baseline="0">
                <a:solidFill>
                  <a:schemeClr val="tx2"/>
                </a:solidFill>
                <a:latin typeface="Arial"/>
                <a:ea typeface="微软雅黑" pitchFamily="2" charset="-122"/>
              </a:defRPr>
            </a:lvl1pPr>
          </a:lstStyle>
          <a:p>
            <a:pPr lvl="0"/>
            <a:r>
              <a:t>单击此处编辑母版标题样式</a:t>
            </a:r>
          </a:p>
        </p:txBody>
      </p:sp>
      <p:sp>
        <p:nvSpPr>
          <p:cNvPr id="2051" name=""/>
          <p:cNvSpPr/>
          <p:nvPr>
            <p:ph type="subTitle" idx="1"/>
          </p:nvPr>
        </p:nvSpPr>
        <p:spPr>
          <a:xfrm>
            <a:off x="2051050" y="3429000"/>
            <a:ext cx="6400800" cy="936625"/>
          </a:xfrm>
          <a:prstGeom prst="rect">
            <a:avLst/>
          </a:prstGeom>
          <a:noFill/>
          <a:ln>
            <a:noFill/>
            <a:miter lim="800000"/>
          </a:ln>
        </p:spPr>
        <p:txBody>
          <a:bodyPr/>
          <a:lstStyle>
            <a:lvl1pPr marL="0" indent="0" algn="r" defTabSz="914400" eaLnBrk="1" fontAlgn="base" hangingPunct="1">
              <a:lnSpc>
                <a:spcPct val="100000"/>
              </a:lnSpc>
              <a:spcBef>
                <a:spcPct val="20000"/>
              </a:spcBef>
              <a:spcAft>
                <a:spcPct val="0"/>
              </a:spcAft>
              <a:buClrTx/>
              <a:buFontTx/>
              <a:buNone/>
              <a:defRPr lang="zh-CN" altLang="en-US" sz="3200" u="none" baseline="0">
                <a:solidFill>
                  <a:schemeClr val="tx1"/>
                </a:solidFill>
                <a:latin typeface="Arial"/>
                <a:ea typeface="微软雅黑" pitchFamily="2" charset="-122"/>
              </a:defRPr>
            </a:lvl1pPr>
            <a:lvl2pPr marL="457200" indent="0" algn="ctr" defTabSz="914400" eaLnBrk="1" fontAlgn="base" hangingPunct="1">
              <a:lnSpc>
                <a:spcPct val="100000"/>
              </a:lnSpc>
              <a:spcBef>
                <a:spcPct val="20000"/>
              </a:spcBef>
              <a:spcAft>
                <a:spcPct val="0"/>
              </a:spcAft>
              <a:buClrTx/>
              <a:buFontTx/>
              <a:buNone/>
              <a:defRPr lang="zh-CN" altLang="en-US" sz="2000" u="none" baseline="0">
                <a:solidFill>
                  <a:schemeClr val="tx1"/>
                </a:solidFill>
                <a:latin typeface="Arial"/>
                <a:ea typeface="微软雅黑" pitchFamily="2" charset="-122"/>
              </a:defRPr>
            </a:lvl2pPr>
            <a:lvl3pPr marL="914400" indent="0" algn="ctr" defTabSz="914400" eaLnBrk="1" fontAlgn="base" hangingPunct="1">
              <a:lnSpc>
                <a:spcPct val="100000"/>
              </a:lnSpc>
              <a:spcBef>
                <a:spcPct val="20000"/>
              </a:spcBef>
              <a:spcAft>
                <a:spcPct val="0"/>
              </a:spcAft>
              <a:buClrTx/>
              <a:buFontTx/>
              <a:buNone/>
              <a:defRPr lang="zh-CN" altLang="en-US" sz="1800" u="none" baseline="0">
                <a:solidFill>
                  <a:schemeClr val="tx1"/>
                </a:solidFill>
                <a:latin typeface="Arial"/>
                <a:ea typeface="微软雅黑" pitchFamily="2" charset="-122"/>
              </a:defRPr>
            </a:lvl3pPr>
            <a:lvl4pPr marL="1371600" indent="0" algn="ctr" defTabSz="914400" eaLnBrk="1" fontAlgn="base" hangingPunct="1">
              <a:lnSpc>
                <a:spcPct val="100000"/>
              </a:lnSpc>
              <a:spcBef>
                <a:spcPct val="20000"/>
              </a:spcBef>
              <a:spcAft>
                <a:spcPct val="0"/>
              </a:spcAft>
              <a:buClrTx/>
              <a:buFontTx/>
              <a:buNone/>
              <a:defRPr lang="zh-CN" altLang="en-US" sz="1600" u="none" baseline="0">
                <a:solidFill>
                  <a:schemeClr val="tx1"/>
                </a:solidFill>
                <a:latin typeface="Arial"/>
                <a:ea typeface="微软雅黑" pitchFamily="2" charset="-122"/>
              </a:defRPr>
            </a:lvl4pPr>
            <a:lvl5pPr marL="1828800" indent="0" algn="ctr" defTabSz="914400" eaLnBrk="1" fontAlgn="base" hangingPunct="1">
              <a:lnSpc>
                <a:spcPct val="100000"/>
              </a:lnSpc>
              <a:spcBef>
                <a:spcPct val="20000"/>
              </a:spcBef>
              <a:spcAft>
                <a:spcPct val="0"/>
              </a:spcAft>
              <a:buClrTx/>
              <a:buFontTx/>
              <a:buNone/>
              <a:defRPr lang="zh-CN" altLang="en-US" sz="1600" u="none" baseline="0">
                <a:solidFill>
                  <a:schemeClr val="tx1"/>
                </a:solidFill>
                <a:latin typeface="Arial"/>
                <a:ea typeface="微软雅黑" pitchFamily="2" charset="-122"/>
              </a:defRPr>
            </a:lvl5pPr>
          </a:lstStyle>
          <a:p>
            <a:pPr lvl="0"/>
            <a:r>
              <a:t>单击此处编辑母版副标题样式</a:t>
            </a:r>
          </a:p>
        </p:txBody>
      </p:sp>
      <p:sp>
        <p:nvSpPr>
          <p:cNvPr id="2052" name=""/>
          <p:cNvSpPr/>
          <p:nvPr>
            <p:ph type="dt" sz="half" idx="2"/>
          </p:nvPr>
        </p:nvSpPr>
        <p:spPr>
          <a:xfrm>
            <a:off x="457200" y="6245225"/>
            <a:ext cx="2133600" cy="476250"/>
          </a:xfrm>
          <a:prstGeom prst="rect">
            <a:avLst/>
          </a:prstGeom>
          <a:noFill/>
          <a:ln>
            <a:noFill/>
            <a:miter lim="800000"/>
          </a:ln>
        </p:spPr>
        <p:txBody>
          <a:bodyPr/>
          <a:lstStyle/>
          <a:p>
            <a:pPr lvl="0"/>
            <a:fld id="{FB345146-59FB-4C3E-AD06-4B2374A40765}" type="datetime1">
              <a:rPr sz="1400"/>
              <a:t>*</a:t>
            </a:fld>
            <a:endParaRPr sz="1400"/>
          </a:p>
        </p:txBody>
      </p:sp>
      <p:sp>
        <p:nvSpPr>
          <p:cNvPr id="2053" name=""/>
          <p:cNvSpPr/>
          <p:nvPr>
            <p:ph type="ftr" sz="quarter" idx="3"/>
          </p:nvPr>
        </p:nvSpPr>
        <p:spPr>
          <a:xfrm>
            <a:off x="3124200" y="6245225"/>
            <a:ext cx="2895600" cy="476250"/>
          </a:xfrm>
          <a:prstGeom prst="rect">
            <a:avLst/>
          </a:prstGeom>
          <a:noFill/>
          <a:ln>
            <a:noFill/>
            <a:miter lim="800000"/>
          </a:ln>
        </p:spPr>
        <p:txBody>
          <a:bodyPr/>
          <a:lstStyle/>
          <a:p>
            <a:pPr lvl="0" algn="ctr"/>
            <a:fld id="{AD05902A-2315-4F9A-941C-229A5020CD00}" type="footer">
              <a:rPr sz="1400"/>
              <a:t>*</a:t>
            </a:fld>
            <a:endParaRPr sz="1400"/>
          </a:p>
        </p:txBody>
      </p:sp>
      <p:sp>
        <p:nvSpPr>
          <p:cNvPr id="2054" name=""/>
          <p:cNvSpPr/>
          <p:nvPr>
            <p:ph type="sldNum" sz="quarter" idx="4"/>
          </p:nvPr>
        </p:nvSpPr>
        <p:spPr>
          <a:xfrm>
            <a:off x="6553200" y="6245225"/>
            <a:ext cx="2133600" cy="476250"/>
          </a:xfrm>
          <a:prstGeom prst="rect">
            <a:avLst/>
          </a:prstGeom>
          <a:noFill/>
          <a:ln>
            <a:noFill/>
            <a:miter lim="800000"/>
          </a:ln>
        </p:spPr>
        <p:txBody>
          <a:bodyPr/>
          <a:lstStyle/>
          <a:p>
            <a:pPr lvl="0" algn="r"/>
            <a:fld id="{B40609DA-1EA6-42D7-9BD6-5225A3F39F4A}" type="slidenum">
              <a:rPr sz="1400"/>
              <a:t>*</a:t>
            </a:fld>
            <a:endParaRPr sz="140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CDE8C19A-82BB-41A8-946F-2D7CD9A6BF26}" type="datetime1">
              <a:rPr sz="1400"/>
              <a:t>*</a:t>
            </a:fld>
            <a:endParaRPr sz="1400"/>
          </a:p>
        </p:txBody>
      </p:sp>
      <p:sp>
        <p:nvSpPr>
          <p:cNvPr id="3" name="Footer Placeholder 2"/>
          <p:cNvSpPr>
            <a:spLocks noGrp="1"/>
          </p:cNvSpPr>
          <p:nvPr>
            <p:ph type="ftr" sz="quarter" idx="1"/>
          </p:nvPr>
        </p:nvSpPr>
        <p:spPr/>
        <p:txBody>
          <a:bodyPr/>
          <a:lstStyle/>
          <a:p>
            <a:pPr lvl="0" algn="ctr"/>
            <a:fld id="{49E41B40-C1BE-4BCA-8129-4C8FC037037E}"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jpe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3">
            <a:alphaModFix/>
          </a:blip>
          <a:stretch>
            <a:fillRect/>
          </a:stretch>
        </a:blipFill>
      </p:bgPr>
    </p:bg>
    <p:spTree>
      <p:nvGrpSpPr>
        <p:cNvPr id="1" name=""/>
        <p:cNvGrpSpPr/>
        <p:nvPr/>
      </p:nvGrpSpPr>
      <p:grpSpPr/>
      <p:sp>
        <p:nvSpPr>
          <p:cNvPr id="1026" name=""/>
          <p:cNvSpPr/>
          <p:nvPr>
            <p:ph type="title"/>
          </p:nvPr>
        </p:nvSpPr>
        <p:spPr>
          <a:xfrm>
            <a:off x="457200" y="274638"/>
            <a:ext cx="8229600" cy="1143000"/>
          </a:xfrm>
          <a:prstGeom prst="rect">
            <a:avLst/>
          </a:prstGeom>
          <a:solidFill>
            <a:schemeClr val="bg1">
              <a:alpha val="48999"/>
            </a:schemeClr>
          </a:solidFill>
          <a:ln>
            <a:noFill/>
            <a:miter lim="800000"/>
          </a:ln>
        </p:spPr>
        <p:txBody>
          <a:bodyPr anchor="ctr" anchorCtr="0"/>
          <a:lstStyle>
            <a:lvl1pPr marL="0" indent="0" algn="l" defTabSz="914400" eaLnBrk="1" fontAlgn="base" hangingPunct="1">
              <a:lnSpc>
                <a:spcPct val="100000"/>
              </a:lnSpc>
              <a:spcBef>
                <a:spcPct val="0"/>
              </a:spcBef>
              <a:spcAft>
                <a:spcPct val="0"/>
              </a:spcAft>
              <a:buClrTx/>
              <a:buFontTx/>
              <a:buNone/>
              <a:defRPr lang="zh-CN" altLang="en-US" sz="3200" u="none" baseline="0">
                <a:solidFill>
                  <a:schemeClr val="tx2"/>
                </a:solidFill>
                <a:latin typeface="Arial"/>
                <a:ea typeface="微软雅黑" pitchFamily="2" charset="-122"/>
              </a:defRPr>
            </a:lvl1pPr>
          </a:lstStyle>
          <a:p>
            <a:pPr lvl="0"/>
            <a:r>
              <a:t>单击此处编辑母版标题样式</a:t>
            </a:r>
          </a:p>
        </p:txBody>
      </p:sp>
      <p:sp>
        <p:nvSpPr>
          <p:cNvPr id="1027" name=""/>
          <p:cNvSpPr/>
          <p:nvPr>
            <p:ph type="body" idx="1"/>
          </p:nvPr>
        </p:nvSpPr>
        <p:spPr>
          <a:xfrm>
            <a:off x="457200" y="1600200"/>
            <a:ext cx="8229600" cy="4525962"/>
          </a:xfrm>
          <a:prstGeom prst="rect">
            <a:avLst/>
          </a:prstGeom>
          <a:solidFill>
            <a:schemeClr val="bg1">
              <a:alpha val="48999"/>
            </a:schemeClr>
          </a:solidFill>
          <a:ln>
            <a:noFill/>
            <a:miter lim="800000"/>
          </a:ln>
        </p:spPr>
        <p:txBody>
          <a:bodyPr/>
          <a:lstStyle>
            <a:lvl1pPr marL="342900" indent="-342900" algn="l" defTabSz="914400" eaLnBrk="1" fontAlgn="base" hangingPunct="1">
              <a:lnSpc>
                <a:spcPct val="100000"/>
              </a:lnSpc>
              <a:spcBef>
                <a:spcPct val="20000"/>
              </a:spcBef>
              <a:spcAft>
                <a:spcPct val="0"/>
              </a:spcAft>
              <a:buClrTx/>
              <a:buFontTx/>
              <a:buChar char="•"/>
              <a:defRPr lang="zh-CN" altLang="en-US" sz="240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FontTx/>
              <a:buChar char="–"/>
              <a:defRPr lang="zh-CN" altLang="en-US" sz="200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FontTx/>
              <a:buChar char="•"/>
              <a:defRPr lang="zh-CN" altLang="en-US" sz="180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FontTx/>
              <a:buChar char="–"/>
              <a:defRPr lang="zh-CN" altLang="en-US" sz="160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FontTx/>
              <a:buChar char="»"/>
              <a:defRPr lang="zh-CN" altLang="en-US" sz="1600" u="none" baseline="0">
                <a:solidFill>
                  <a:schemeClr val="tx1"/>
                </a:solidFill>
                <a:latin typeface="Arial"/>
                <a:ea typeface="微软雅黑"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457200" y="6245225"/>
            <a:ext cx="2133600" cy="476250"/>
          </a:xfrm>
          <a:prstGeom prst="rect">
            <a:avLst/>
          </a:prstGeom>
          <a:noFill/>
          <a:ln>
            <a:noFill/>
            <a:miter lim="800000"/>
          </a:ln>
        </p:spPr>
        <p:txBody>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Pr lvl="0"/>
            <a:fld id="{02B74C1F-F3AB-4369-B688-8FECFB6C2F3E}" type="datetime1">
              <a:rPr sz="1400"/>
              <a:t>*</a:t>
            </a:fld>
            <a:endParaRPr sz="1400"/>
          </a:p>
        </p:txBody>
      </p:sp>
      <p:sp>
        <p:nvSpPr>
          <p:cNvPr id="1029" name=""/>
          <p:cNvSpPr/>
          <p:nvPr>
            <p:ph type="ftr" sz="quarter" idx="3"/>
          </p:nvPr>
        </p:nvSpPr>
        <p:spPr>
          <a:xfrm>
            <a:off x="3124200" y="6245225"/>
            <a:ext cx="2895600" cy="476250"/>
          </a:xfrm>
          <a:prstGeom prst="rect">
            <a:avLst/>
          </a:prstGeom>
          <a:noFill/>
          <a:ln>
            <a:noFill/>
            <a:miter lim="800000"/>
          </a:ln>
        </p:spPr>
        <p:txBody>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Pr lvl="0" algn="ctr"/>
            <a:fld id="{D98956ED-BEFE-4A3F-8C41-7987838DE401}" type="footer">
              <a:rPr sz="1400"/>
              <a:t>*</a:t>
            </a:fld>
            <a:endParaRPr sz="1400"/>
          </a:p>
        </p:txBody>
      </p:sp>
      <p:sp>
        <p:nvSpPr>
          <p:cNvPr id="1030" name=""/>
          <p:cNvSpPr/>
          <p:nvPr>
            <p:ph type="sldNum" sz="quarter" idx="4"/>
          </p:nvPr>
        </p:nvSpPr>
        <p:spPr>
          <a:xfrm>
            <a:off x="6553200" y="6245225"/>
            <a:ext cx="2133600" cy="476250"/>
          </a:xfrm>
          <a:prstGeom prst="rect">
            <a:avLst/>
          </a:prstGeom>
          <a:noFill/>
          <a:ln>
            <a:noFill/>
            <a:miter lim="800000"/>
          </a:ln>
        </p:spPr>
        <p:txBody>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Pr lvl="0" algn="r"/>
            <a:fld id="{D940BC6D-1EC3-4C0A-A046-0AF65AC72355}"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 id="2147483663" r:id="rId2"/>
  </p:sldLayoutIdLst>
  <p:transition/>
  <p:timing/>
  <p:txStyles>
    <p:titleStyle>
      <a:lvl1pPr marL="0" indent="0" algn="l" defTabSz="914400" eaLnBrk="1" fontAlgn="base" hangingPunct="1">
        <a:lnSpc>
          <a:spcPct val="100000"/>
        </a:lnSpc>
        <a:spcBef>
          <a:spcPct val="0"/>
        </a:spcBef>
        <a:spcAft>
          <a:spcPct val="0"/>
        </a:spcAft>
        <a:buClrTx/>
        <a:buFontTx/>
        <a:buNone/>
        <a:defRPr sz="3200" u="none" baseline="0">
          <a:solidFill>
            <a:schemeClr val="tx2"/>
          </a:solidFill>
          <a:latin typeface="Arial"/>
          <a:ea typeface="微软雅黑" pitchFamily="2" charset="-122"/>
        </a:defRPr>
      </a:lvl1pPr>
    </p:titleStyle>
    <p:bodyStyle>
      <a:lvl1pPr marL="342900" indent="-342900" algn="l" defTabSz="914400" eaLnBrk="1" fontAlgn="base" hangingPunct="1">
        <a:lnSpc>
          <a:spcPct val="100000"/>
        </a:lnSpc>
        <a:spcBef>
          <a:spcPct val="20000"/>
        </a:spcBef>
        <a:spcAft>
          <a:spcPct val="0"/>
        </a:spcAft>
        <a:buClrTx/>
        <a:buFontTx/>
        <a:buChar char="•"/>
        <a:defRPr sz="240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FontTx/>
        <a:buChar char="–"/>
        <a:defRPr sz="200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FontTx/>
        <a:buChar char="•"/>
        <a:defRPr sz="180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FontTx/>
        <a:buChar char="–"/>
        <a:defRPr sz="160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FontTx/>
        <a:buChar char="»"/>
        <a:defRPr sz="1600" u="none" baseline="0">
          <a:solidFill>
            <a:schemeClr val="tx1"/>
          </a:solidFill>
          <a:latin typeface="Arial"/>
          <a:ea typeface="微软雅黑"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01002520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
          <p:cNvSpPr/>
          <p:nvPr/>
        </p:nvSpPr>
        <p:spPr>
          <a:xfrm>
            <a:off x="1227138" y="2187575"/>
            <a:ext cx="4652962" cy="762000"/>
          </a:xfrm>
          <a:prstGeom prst="rect">
            <a:avLst/>
          </a:prstGeom>
          <a:noFill/>
          <a:ln>
            <a:noFill/>
            <a:miter lim="800000"/>
          </a:ln>
        </p:spPr>
        <p:txBody>
          <a:bodyPr wrap="none" anchor="t"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4400">
                <a:effectLst>
                  <a:outerShdw blurRad="38100" dist="38100" dir="2700000" algn="tl">
                    <a:schemeClr val="bg2"/>
                  </a:outerShdw>
                </a:effectLst>
                <a:latin typeface="Arial"/>
                <a:ea typeface="隶书" pitchFamily="1" charset="-122"/>
              </a:rPr>
              <a:t>艺术品投资与鉴赏</a:t>
            </a:r>
            <a:endParaRPr lang="zh-CN" altLang="en-US" sz="4400">
              <a:effectLst>
                <a:outerShdw blurRad="38100" dist="38100" dir="2700000" algn="tl">
                  <a:schemeClr val="bg2"/>
                </a:outerShdw>
              </a:effectLst>
              <a:latin typeface="Arial"/>
              <a:ea typeface="隶书" pitchFamily="1" charset="-122"/>
            </a:endParaRPr>
          </a:p>
        </p:txBody>
      </p:sp>
      <p:pic>
        <p:nvPicPr>
          <p:cNvPr id="4099" name="图片 26" descr="蝴蝶.png"/>
          <p:cNvPicPr/>
          <p:nvPr/>
        </p:nvPicPr>
        <p:blipFill>
          <a:blip r:embed="rId2"/>
          <a:srcRect l="54237"/>
          <a:stretch>
            <a:fillRect/>
          </a:stretch>
        </p:blipFill>
        <p:spPr>
          <a:xfrm>
            <a:off x="-952500" y="3808412"/>
            <a:ext cx="252412" cy="333375"/>
          </a:xfrm>
          <a:prstGeom prst="rect">
            <a:avLst/>
          </a:prstGeom>
          <a:noFill/>
          <a:ln>
            <a:noFill/>
            <a:miter lim="800000"/>
          </a:ln>
        </p:spPr>
      </p:pic>
      <p:pic>
        <p:nvPicPr>
          <p:cNvPr id="4100" name="图片 25" descr="蝴蝶.png"/>
          <p:cNvPicPr/>
          <p:nvPr/>
        </p:nvPicPr>
        <p:blipFill>
          <a:blip r:embed="rId2"/>
          <a:srcRect r="55648"/>
          <a:stretch>
            <a:fillRect/>
          </a:stretch>
        </p:blipFill>
        <p:spPr>
          <a:xfrm rot="4740000">
            <a:off x="147638" y="6840538"/>
            <a:ext cx="271462" cy="306388"/>
          </a:xfrm>
          <a:prstGeom prst="rect">
            <a:avLst/>
          </a:prstGeom>
          <a:noFill/>
          <a:ln>
            <a:noFill/>
            <a:miter lim="800000"/>
          </a:ln>
        </p:spPr>
      </p:pic>
      <p:sp>
        <p:nvSpPr>
          <p:cNvPr id="4101" name="文本框 6"/>
          <p:cNvSpPr/>
          <p:nvPr/>
        </p:nvSpPr>
        <p:spPr>
          <a:xfrm>
            <a:off x="1527175" y="3225800"/>
            <a:ext cx="4476750" cy="395288"/>
          </a:xfrm>
          <a:prstGeom prst="rect">
            <a:avLst/>
          </a:prstGeom>
          <a:noFill/>
          <a:ln cap="flat" cmpd="sng">
            <a:noFill/>
            <a:bevel/>
          </a:ln>
          <a:effectLst/>
        </p:spPr>
        <p:txBody>
          <a:bodyPr rot="0" vert="horz" wrap="square" anchor="t"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lnSpc>
                <a:spcPct val="100000"/>
              </a:lnSpc>
            </a:pPr>
            <a:r>
              <a:rPr lang="zh-CN" altLang="en-US" sz="2000">
                <a:latin typeface="方正卡通繁体" pitchFamily="1" charset="-122"/>
                <a:ea typeface="方正卡通繁体" pitchFamily="1" charset="-122"/>
                <a:sym typeface="方正卡通繁体" pitchFamily="1" charset="-122"/>
              </a:rPr>
              <a:t>上海艺粹文化传播有限公司</a:t>
            </a:r>
            <a:r>
              <a:rPr lang="en-US" altLang="en-US" sz="2000">
                <a:solidFill>
                  <a:schemeClr val="bg1"/>
                </a:solidFill>
                <a:latin typeface="方正卡通繁体" pitchFamily="1" charset="-122"/>
                <a:ea typeface="方正卡通繁体" pitchFamily="1" charset="-122"/>
                <a:sym typeface="方正卡通繁体" pitchFamily="1" charset="-122"/>
              </a:rPr>
              <a:t>!</a:t>
            </a:r>
            <a:endParaRPr lang="zh-CN" altLang="en-US" sz="2000">
              <a:solidFill>
                <a:schemeClr val="bg1"/>
              </a:solidFill>
              <a:latin typeface="方正卡通繁体" pitchFamily="1" charset="-122"/>
              <a:ea typeface="方正卡通繁体" pitchFamily="1" charset="-122"/>
              <a:sym typeface="方正卡通繁体" pitchFamily="1" charset="-122"/>
            </a:endParaRPr>
          </a:p>
        </p:txBody>
      </p:sp>
      <p:sp>
        <p:nvSpPr>
          <p:cNvPr id="4102" name="TextBox 4101"/>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2000" fill="hold" nodeType="afterEffect">
                                  <p:stCondLst>
                                    <p:cond delay="0"/>
                                  </p:stCondLst>
                                  <p:childTnLst>
                                    <p:set>
                                      <p:cBhvr additive="base">
                                        <p:cTn id="6" dur="1" fill="hold">
                                          <p:stCondLst>
                                            <p:cond delay="0"/>
                                          </p:stCondLst>
                                        </p:cTn>
                                        <p:tgtEl>
                                          <p:spTgt spid="4098">
                                            <p:txEl>
                                              <p:pRg st="0" end="0"/>
                                            </p:txEl>
                                          </p:spTgt>
                                        </p:tgtEl>
                                        <p:attrNameLst>
                                          <p:attrName>style.visibility</p:attrName>
                                        </p:attrNameLst>
                                      </p:cBhvr>
                                      <p:to>
                                        <p:strVal val="visible"/>
                                      </p:to>
                                    </p:set>
                                    <p:animEffect transition="in" filter="fade">
                                      <p:cBhvr additive="base">
                                        <p:cTn id="7" dur="2000" fill="hold"/>
                                        <p:tgtEl>
                                          <p:spTgt spid="4098">
                                            <p:txEl>
                                              <p:pRg st="0" end="0"/>
                                            </p:txEl>
                                          </p:spTgt>
                                        </p:tgtEl>
                                      </p:cBhvr>
                                    </p:animEffect>
                                  </p:childTnLst>
                                </p:cTn>
                              </p:par>
                              <p:par>
                                <p:cTn id="8" presetID="6" presetClass="emph" presetSubtype="0" dur="300" repeatCount="0" fill="hold" nodeType="withEffect">
                                  <p:stCondLst>
                                    <p:cond delay="0"/>
                                  </p:stCondLst>
                                  <p:childTnLst>
                                    <p:animScale>
                                      <p:cBhvr additive="base">
                                        <p:cTn id="9" dur="300" fill="hold"/>
                                        <p:tgtEl>
                                          <p:spTgt spid="4099"/>
                                        </p:tgtEl>
                                      </p:cBhvr>
                                      <p:by x="130000" y="130000"/>
                                    </p:animScale>
                                  </p:childTnLst>
                                </p:cTn>
                              </p:par>
                              <p:par>
                                <p:cTn id="10" presetID="0" presetClass="path" presetSubtype="0" dur="2000" accel="50000" decel="50000" fill="hold" nodeType="withEffect">
                                  <p:stCondLst>
                                    <p:cond delay="0"/>
                                  </p:stCondLst>
                                  <p:childTnLst>
                                    <p:animMotion origin="layout" path="M -4.72222E-06 -4.81481E-06 C 0.03507 -0.00463 0.07014 -0.00902 0.10782 0.0125 C 0.14549 0.03403 0.18125 0.11991 0.22657 0.12917 C 0.27188 0.13843 0.34566 0.08148 0.37969 0.06875 C 0.41372 0.05602 0.4224 0.05394 0.43125 0.05209" ptsTypes="">
                                      <p:cBhvr additive="base">
                                        <p:cTn id="11" dur="2000" fill="hold"/>
                                        <p:tgtEl>
                                          <p:spTgt spid="4099"/>
                                        </p:tgtEl>
                                        <p:attrNameLst>
                                          <p:attrName>ppt_x,ppt_y</p:attrName>
                                        </p:attrNameLst>
                                      </p:cBhvr>
                                    </p:animMotion>
                                  </p:childTnLst>
                                </p:cTn>
                              </p:par>
                              <p:par>
                                <p:cTn id="12" presetID="0" presetClass="path" presetSubtype="0" dur="2000" accel="50000" decel="50000" fill="hold" nodeType="withEffect">
                                  <p:stCondLst>
                                    <p:cond delay="0"/>
                                  </p:stCondLst>
                                  <p:childTnLst>
                                    <p:animMotion origin="layout" path="M 0.43125 0.05208 C 0.4658 0.04444 0.50052 0.0368 0.52344 0.00602 C 0.54636 -0.02431 0.52413 -0.09931 0.56875 -0.13125 C 0.61337 -0.1632 0.72865 -0.16088 0.79063 -0.18542 C 0.85261 -0.20996 0.89653 -0.24468 0.94063 -0.27917" ptsTypes="">
                                      <p:cBhvr additive="base">
                                        <p:cTn id="13" dur="2000" fill="hold"/>
                                        <p:tgtEl>
                                          <p:spTgt spid="4099"/>
                                        </p:tgtEl>
                                        <p:attrNameLst>
                                          <p:attrName>ppt_x,ppt_y</p:attrName>
                                        </p:attrNameLst>
                                      </p:cBhvr>
                                    </p:animMotion>
                                  </p:childTnLst>
                                </p:cTn>
                              </p:par>
                              <p:par>
                                <p:cTn id="14" presetID="6" presetClass="emph" presetSubtype="0" dur="300" repeatCount="0" fill="hold" nodeType="withEffect">
                                  <p:stCondLst>
                                    <p:cond delay="0"/>
                                  </p:stCondLst>
                                  <p:childTnLst>
                                    <p:animScale>
                                      <p:cBhvr additive="base">
                                        <p:cTn id="15" dur="300" fill="hold"/>
                                        <p:tgtEl>
                                          <p:spTgt spid="4100"/>
                                        </p:tgtEl>
                                      </p:cBhvr>
                                      <p:by x="130000" y="130000"/>
                                    </p:animScale>
                                  </p:childTnLst>
                                </p:cTn>
                              </p:par>
                              <p:par>
                                <p:cTn id="16" presetID="0" presetClass="path" presetSubtype="0" dur="2000" accel="50000" decel="50000" fill="hold" nodeType="withEffect">
                                  <p:stCondLst>
                                    <p:cond delay="0"/>
                                  </p:stCondLst>
                                  <p:childTnLst>
                                    <p:animMotion origin="layout" path="M -4.72222E-06 7.40741E-06 C 0.03976 -0.0074 0.07969 -0.01481 0.10625 -0.04999 C 0.13282 -0.08518 0.14045 -0.17152 0.15938 -0.21041 C 0.1783 -0.2493 0.19931 -0.26643 0.22032 -0.28333" ptsTypes="">
                                      <p:cBhvr additive="base">
                                        <p:cTn id="17" dur="2000" fill="hold"/>
                                        <p:tgtEl>
                                          <p:spTgt spid="4100"/>
                                        </p:tgtEl>
                                        <p:attrNameLst>
                                          <p:attrName>ppt_x,ppt_y</p:attrName>
                                        </p:attrNameLst>
                                      </p:cBhvr>
                                    </p:animMotion>
                                  </p:childTnLst>
                                </p:cTn>
                              </p:par>
                              <p:par>
                                <p:cTn id="18" presetID="0" presetClass="path" presetSubtype="0" dur="2000" accel="50000" decel="50000" fill="hold" nodeType="withEffect">
                                  <p:stCondLst>
                                    <p:cond delay="0"/>
                                  </p:stCondLst>
                                  <p:childTnLst>
                                    <p:animMotion origin="layout" path="M 0.22031 -0.28333 C 0.23003 -0.31365 0.23785 -0.42638 0.27847 -0.46574 C 0.3191 -0.50509 0.42257 -0.48171 0.46441 -0.5199 C 0.50625 -0.5581 0.49132 -0.64722 0.53003 -0.6949 C 0.56875 -0.74259 0.66215 -0.7831 0.69687 -0.80625" ptsTypes="">
                                      <p:cBhvr additive="base">
                                        <p:cTn id="19" dur="2000" fill="hold"/>
                                        <p:tgtEl>
                                          <p:spTgt spid="4100"/>
                                        </p:tgtEl>
                                        <p:attrNameLst>
                                          <p:attrName>ppt_x,ppt_y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22"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5123"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5124" name=""/>
          <p:cNvSpPr/>
          <p:nvPr/>
        </p:nvSpPr>
        <p:spPr>
          <a:xfrm>
            <a:off x="3078162" y="1562100"/>
            <a:ext cx="3890962"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一、当前艺术市场乱象     </a:t>
            </a:r>
            <a:endParaRPr lang="zh-CN" altLang="en-US" sz="2400" b="1">
              <a:latin typeface="Arial"/>
              <a:ea typeface="隶书" pitchFamily="1" charset="-122"/>
            </a:endParaRPr>
          </a:p>
        </p:txBody>
      </p:sp>
      <p:sp>
        <p:nvSpPr>
          <p:cNvPr id="5125" name=""/>
          <p:cNvSpPr/>
          <p:nvPr/>
        </p:nvSpPr>
        <p:spPr>
          <a:xfrm>
            <a:off x="1298575" y="2460625"/>
            <a:ext cx="7027862" cy="304800"/>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a:latin typeface="仿宋_GB2312" pitchFamily="1" charset="-122"/>
                <a:ea typeface="仿宋_GB2312" pitchFamily="1" charset="-122"/>
              </a:rPr>
              <a:t>有互联网数据时代世界精英文化普遍衰落；转型时期的中国文化低谷道德滑坡等原因。 </a:t>
            </a:r>
            <a:endParaRPr lang="zh-CN" altLang="en-US" sz="1400">
              <a:latin typeface="仿宋_GB2312" pitchFamily="1" charset="-122"/>
              <a:ea typeface="仿宋_GB2312" pitchFamily="1" charset="-122"/>
            </a:endParaRPr>
          </a:p>
        </p:txBody>
      </p:sp>
      <p:sp>
        <p:nvSpPr>
          <p:cNvPr id="5126" name=""/>
          <p:cNvSpPr/>
          <p:nvPr/>
        </p:nvSpPr>
        <p:spPr>
          <a:xfrm>
            <a:off x="1022350" y="2047875"/>
            <a:ext cx="3784600"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、文化空心化、世俗化、商业化</a:t>
            </a:r>
            <a:endParaRPr lang="zh-CN" altLang="en-US" sz="1600" b="1">
              <a:latin typeface="隶书" pitchFamily="1" charset="-122"/>
              <a:ea typeface="隶书" pitchFamily="1" charset="-122"/>
            </a:endParaRPr>
          </a:p>
        </p:txBody>
      </p:sp>
      <p:sp>
        <p:nvSpPr>
          <p:cNvPr id="5127" name="TextBox 5126"/>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2000" fill="hold" grpId="0" nodeType="withEffect">
                                  <p:stCondLst>
                                    <p:cond delay="0"/>
                                  </p:stCondLst>
                                  <p:childTnLst>
                                    <p:set>
                                      <p:cBhvr additive="base">
                                        <p:cTn id="6" dur="1" fill="hold">
                                          <p:stCondLst>
                                            <p:cond delay="0"/>
                                          </p:stCondLst>
                                        </p:cTn>
                                        <p:tgtEl>
                                          <p:spTgt spid="5124"/>
                                        </p:tgtEl>
                                        <p:attrNameLst>
                                          <p:attrName>style.visibility</p:attrName>
                                        </p:attrNameLst>
                                      </p:cBhvr>
                                      <p:to>
                                        <p:strVal val="visible"/>
                                      </p:to>
                                    </p:set>
                                    <p:animEffect transition="in" filter="fade">
                                      <p:cBhvr additive="base">
                                        <p:cTn id="7" dur="2000" fill="hold"/>
                                        <p:tgtEl>
                                          <p:spTgt spid="5124"/>
                                        </p:tgtEl>
                                      </p:cBhvr>
                                    </p:animEffect>
                                  </p:childTnLst>
                                </p:cTn>
                              </p:par>
                            </p:childTnLst>
                          </p:cTn>
                        </p:par>
                        <p:par>
                          <p:cTn id="8" fill="hold" nodeType="afterGroup">
                            <p:stCondLst>
                              <p:cond delay="2000"/>
                            </p:stCondLst>
                            <p:childTnLst>
                              <p:par>
                                <p:cTn id="9" presetID="22" presetClass="entr" presetSubtype="8" dur="500" fill="hold" grpId="1" nodeType="afterEffect">
                                  <p:stCondLst>
                                    <p:cond delay="2000"/>
                                  </p:stCondLst>
                                  <p:childTnLst>
                                    <p:set>
                                      <p:cBhvr additive="base">
                                        <p:cTn id="10" dur="1" fill="hold">
                                          <p:stCondLst>
                                            <p:cond delay="0"/>
                                          </p:stCondLst>
                                        </p:cTn>
                                        <p:tgtEl>
                                          <p:spTgt spid="5126"/>
                                        </p:tgtEl>
                                        <p:attrNameLst>
                                          <p:attrName>style.visibility</p:attrName>
                                        </p:attrNameLst>
                                      </p:cBhvr>
                                      <p:to>
                                        <p:strVal val="visible"/>
                                      </p:to>
                                    </p:set>
                                    <p:animEffect transition="in" filter="wipe(left)">
                                      <p:cBhvr additive="base">
                                        <p:cTn id="11" dur="500" fill="hold"/>
                                        <p:tgtEl>
                                          <p:spTgt spid="5126"/>
                                        </p:tgtEl>
                                      </p:cBhvr>
                                    </p:animEffect>
                                  </p:childTnLst>
                                </p:cTn>
                              </p:par>
                            </p:childTnLst>
                          </p:cTn>
                        </p:par>
                        <p:par>
                          <p:cTn id="12" fill="hold" nodeType="afterGroup">
                            <p:stCondLst>
                              <p:cond delay="4500"/>
                            </p:stCondLst>
                            <p:childTnLst>
                              <p:par>
                                <p:cTn id="13" presetID="27" presetClass="entr" presetSubtype="0" dur="80" fill="hold" nodeType="afterEffect">
                                  <p:stCondLst>
                                    <p:cond delay="2500"/>
                                  </p:stCondLst>
                                  <p:iterate type="lt">
                                    <p:tmPct val="50000"/>
                                  </p:iterate>
                                  <p:childTnLst>
                                    <p:set>
                                      <p:cBhvr additive="base">
                                        <p:cTn id="14" dur="1" fill="hold">
                                          <p:stCondLst>
                                            <p:cond delay="0"/>
                                          </p:stCondLst>
                                        </p:cTn>
                                        <p:tgtEl>
                                          <p:spTgt spid="5125">
                                            <p:txEl>
                                              <p:pRg st="0" end="0"/>
                                            </p:txEl>
                                          </p:spTgt>
                                        </p:tgtEl>
                                        <p:attrNameLst>
                                          <p:attrName>style.visibility</p:attrName>
                                        </p:attrNameLst>
                                      </p:cBhvr>
                                      <p:to>
                                        <p:strVal val="visible"/>
                                      </p:to>
                                    </p:set>
                                    <p:anim calcmode="discrete" valueType="clr">
                                      <p:cBhvr additive="base">
                                        <p:cTn id="15" dur="80" fill="hold"/>
                                        <p:tgtEl>
                                          <p:spTgt spid="5125">
                                            <p:txEl>
                                              <p:pRg st="0" end="0"/>
                                            </p:txEl>
                                          </p:spTgt>
                                        </p:tgtEl>
                                        <p:attrNameLst>
                                          <p:attrName>style.color</p:attrName>
                                        </p:attrNameLst>
                                      </p:cBhvr>
                                      <p:tavLst>
                                        <p:tav tm="0">
                                          <p:val>
                                            <p:strVal val="#333399 [5]"/>
                                          </p:val>
                                        </p:tav>
                                        <p:tav tm="50000">
                                          <p:val>
                                            <p:strVal val="#009999 [6]"/>
                                          </p:val>
                                        </p:tav>
                                      </p:tavLst>
                                    </p:anim>
                                    <p:anim calcmode="discrete" valueType="clr">
                                      <p:cBhvr additive="base">
                                        <p:cTn id="16" dur="80" fill="hold"/>
                                        <p:tgtEl>
                                          <p:spTgt spid="5125">
                                            <p:txEl>
                                              <p:pRg st="0" end="0"/>
                                            </p:txEl>
                                          </p:spTgt>
                                        </p:tgtEl>
                                        <p:attrNameLst>
                                          <p:attrName>fillcolor</p:attrName>
                                        </p:attrNameLst>
                                      </p:cBhvr>
                                      <p:tavLst>
                                        <p:tav tm="0">
                                          <p:val>
                                            <p:strVal val="#333399 [5]"/>
                                          </p:val>
                                        </p:tav>
                                        <p:tav tm="50000">
                                          <p:val>
                                            <p:strVal val="#009999 [6]"/>
                                          </p:val>
                                        </p:tav>
                                      </p:tavLst>
                                    </p:anim>
                                    <p:set>
                                      <p:cBhvr additive="base">
                                        <p:cTn id="17" dur="80" fill="hold"/>
                                        <p:tgtEl>
                                          <p:spTgt spid="5125">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p:bldP spid="5126" grpId="1"/>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146"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6147"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6148" name=""/>
          <p:cNvSpPr/>
          <p:nvPr/>
        </p:nvSpPr>
        <p:spPr>
          <a:xfrm>
            <a:off x="3078162" y="1562100"/>
            <a:ext cx="4114800"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一、当前艺术市场乱象     </a:t>
            </a:r>
            <a:endParaRPr lang="zh-CN" altLang="en-US" sz="2400" b="1">
              <a:latin typeface="Arial"/>
              <a:ea typeface="隶书" pitchFamily="1" charset="-122"/>
            </a:endParaRPr>
          </a:p>
        </p:txBody>
      </p:sp>
      <p:sp>
        <p:nvSpPr>
          <p:cNvPr id="6149" name=""/>
          <p:cNvSpPr/>
          <p:nvPr/>
        </p:nvSpPr>
        <p:spPr>
          <a:xfrm>
            <a:off x="1028700" y="2422525"/>
            <a:ext cx="2286000" cy="36671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2</a:t>
            </a:r>
            <a:r>
              <a:rPr lang="zh-CN" altLang="en-US" sz="1600" b="1">
                <a:latin typeface="隶书" pitchFamily="1" charset="-122"/>
                <a:ea typeface="隶书" pitchFamily="1" charset="-122"/>
              </a:rPr>
              <a:t>、出现专业盲点</a:t>
            </a:r>
            <a:r>
              <a:rPr lang="zh-CN" altLang="en-US">
                <a:latin typeface="Arial"/>
              </a:rPr>
              <a:t> </a:t>
            </a:r>
            <a:endParaRPr lang="zh-CN" altLang="en-US">
              <a:latin typeface="Arial"/>
            </a:endParaRPr>
          </a:p>
        </p:txBody>
      </p:sp>
      <p:sp>
        <p:nvSpPr>
          <p:cNvPr id="6150" name=""/>
          <p:cNvSpPr/>
          <p:nvPr/>
        </p:nvSpPr>
        <p:spPr>
          <a:xfrm>
            <a:off x="1312862" y="2822575"/>
            <a:ext cx="1160462" cy="304800"/>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a:latin typeface="仿宋_GB2312" pitchFamily="1" charset="-122"/>
                <a:ea typeface="仿宋_GB2312" pitchFamily="1" charset="-122"/>
              </a:rPr>
              <a:t>买者未必懂 </a:t>
            </a:r>
            <a:endParaRPr lang="zh-CN" altLang="en-US" sz="1400">
              <a:latin typeface="仿宋_GB2312" pitchFamily="1" charset="-122"/>
              <a:ea typeface="仿宋_GB2312" pitchFamily="1" charset="-122"/>
            </a:endParaRPr>
          </a:p>
        </p:txBody>
      </p:sp>
      <p:pic>
        <p:nvPicPr>
          <p:cNvPr id="6151" name="2" descr="4066343_184039065775_2.jpg"/>
          <p:cNvPicPr/>
          <p:nvPr/>
        </p:nvPicPr>
        <p:blipFill>
          <a:blip r:embed="rId3">
            <a:clrChange>
              <a:clrFrom>
                <a:srgbClr val="FFFFFF"/>
              </a:clrFrom>
              <a:clrTo>
                <a:srgbClr val="FFFFFF">
                  <a:alpha val="0"/>
                </a:srgbClr>
              </a:clrTo>
            </a:clrChange>
          </a:blip>
          <a:srcRect l="2913" t="50001" r="14224" b="3751"/>
          <a:stretch>
            <a:fillRect/>
          </a:stretch>
        </p:blipFill>
        <p:spPr>
          <a:xfrm>
            <a:off x="819150" y="3567112"/>
            <a:ext cx="2209800" cy="1557338"/>
          </a:xfrm>
          <a:prstGeom prst="rect">
            <a:avLst/>
          </a:prstGeom>
          <a:noFill/>
          <a:ln>
            <a:noFill/>
            <a:miter lim="800000"/>
          </a:ln>
        </p:spPr>
      </p:pic>
      <p:sp>
        <p:nvSpPr>
          <p:cNvPr id="6152" name=""/>
          <p:cNvSpPr/>
          <p:nvPr/>
        </p:nvSpPr>
        <p:spPr>
          <a:xfrm>
            <a:off x="1022350" y="2047875"/>
            <a:ext cx="3784600"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、文化空心化、世俗化、商业化</a:t>
            </a:r>
            <a:endParaRPr lang="zh-CN" altLang="en-US" sz="1600" b="1">
              <a:latin typeface="隶书" pitchFamily="1" charset="-122"/>
              <a:ea typeface="隶书" pitchFamily="1" charset="-122"/>
            </a:endParaRPr>
          </a:p>
        </p:txBody>
      </p:sp>
      <p:sp>
        <p:nvSpPr>
          <p:cNvPr id="6153" name="TextBox 6152"/>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additive="base">
                                        <p:cTn id="6" dur="1" fill="hold">
                                          <p:stCondLst>
                                            <p:cond delay="0"/>
                                          </p:stCondLst>
                                        </p:cTn>
                                        <p:tgtEl>
                                          <p:spTgt spid="6149">
                                            <p:txEl>
                                              <p:pRg st="0" end="0"/>
                                            </p:txEl>
                                          </p:spTgt>
                                        </p:tgtEl>
                                        <p:attrNameLst>
                                          <p:attrName>style.visibility</p:attrName>
                                        </p:attrNameLst>
                                      </p:cBhvr>
                                      <p:to>
                                        <p:strVal val="visible"/>
                                      </p:to>
                                    </p:set>
                                    <p:animEffect transition="in" filter="wipe(left)">
                                      <p:cBhvr additive="base">
                                        <p:cTn id="7" dur="500" fill="hold"/>
                                        <p:tgtEl>
                                          <p:spTgt spid="6149">
                                            <p:txEl>
                                              <p:pRg st="0" end="0"/>
                                            </p:txEl>
                                          </p:spTgt>
                                        </p:tgtEl>
                                      </p:cBhvr>
                                    </p:animEffect>
                                  </p:childTnLst>
                                </p:cTn>
                              </p:par>
                            </p:childTnLst>
                          </p:cTn>
                        </p:par>
                        <p:par>
                          <p:cTn id="8" fill="hold" nodeType="afterGroup">
                            <p:stCondLst>
                              <p:cond delay="500"/>
                            </p:stCondLst>
                            <p:childTnLst>
                              <p:par>
                                <p:cTn id="9" presetID="27" presetClass="entr" presetSubtype="0" dur="80" fill="hold" nodeType="afterEffect">
                                  <p:stCondLst>
                                    <p:cond delay="500"/>
                                  </p:stCondLst>
                                  <p:iterate type="lt">
                                    <p:tmPct val="50000"/>
                                  </p:iterate>
                                  <p:childTnLst>
                                    <p:set>
                                      <p:cBhvr additive="base">
                                        <p:cTn id="10" dur="1" fill="hold">
                                          <p:stCondLst>
                                            <p:cond delay="0"/>
                                          </p:stCondLst>
                                        </p:cTn>
                                        <p:tgtEl>
                                          <p:spTgt spid="6150">
                                            <p:txEl>
                                              <p:pRg st="0" end="0"/>
                                            </p:txEl>
                                          </p:spTgt>
                                        </p:tgtEl>
                                        <p:attrNameLst>
                                          <p:attrName>style.visibility</p:attrName>
                                        </p:attrNameLst>
                                      </p:cBhvr>
                                      <p:to>
                                        <p:strVal val="visible"/>
                                      </p:to>
                                    </p:set>
                                    <p:anim calcmode="discrete" valueType="clr">
                                      <p:cBhvr additive="base">
                                        <p:cTn id="11" dur="80" fill="hold"/>
                                        <p:tgtEl>
                                          <p:spTgt spid="6150">
                                            <p:txEl>
                                              <p:pRg st="0" end="0"/>
                                            </p:txEl>
                                          </p:spTgt>
                                        </p:tgtEl>
                                        <p:attrNameLst>
                                          <p:attrName>style.color</p:attrName>
                                        </p:attrNameLst>
                                      </p:cBhvr>
                                      <p:tavLst>
                                        <p:tav tm="0">
                                          <p:val>
                                            <p:strVal val="#333399 [5]"/>
                                          </p:val>
                                        </p:tav>
                                        <p:tav tm="50000">
                                          <p:val>
                                            <p:strVal val="#009999 [6]"/>
                                          </p:val>
                                        </p:tav>
                                      </p:tavLst>
                                    </p:anim>
                                    <p:anim calcmode="discrete" valueType="clr">
                                      <p:cBhvr additive="base">
                                        <p:cTn id="12" dur="80" fill="hold"/>
                                        <p:tgtEl>
                                          <p:spTgt spid="6150">
                                            <p:txEl>
                                              <p:pRg st="0" end="0"/>
                                            </p:txEl>
                                          </p:spTgt>
                                        </p:tgtEl>
                                        <p:attrNameLst>
                                          <p:attrName>fillcolor</p:attrName>
                                        </p:attrNameLst>
                                      </p:cBhvr>
                                      <p:tavLst>
                                        <p:tav tm="0">
                                          <p:val>
                                            <p:strVal val="#333399 [5]"/>
                                          </p:val>
                                        </p:tav>
                                        <p:tav tm="50000">
                                          <p:val>
                                            <p:strVal val="#009999 [6]"/>
                                          </p:val>
                                        </p:tav>
                                      </p:tavLst>
                                    </p:anim>
                                    <p:set>
                                      <p:cBhvr additive="base">
                                        <p:cTn id="13" dur="80" fill="hold"/>
                                        <p:tgtEl>
                                          <p:spTgt spid="6150">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170"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7171"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7172" name=""/>
          <p:cNvSpPr/>
          <p:nvPr/>
        </p:nvSpPr>
        <p:spPr>
          <a:xfrm>
            <a:off x="3078162" y="1562100"/>
            <a:ext cx="4492625"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一、当前艺术市场乱象         </a:t>
            </a:r>
            <a:endParaRPr lang="zh-CN" altLang="en-US" sz="2400" b="1">
              <a:latin typeface="Arial"/>
              <a:ea typeface="隶书" pitchFamily="1" charset="-122"/>
            </a:endParaRPr>
          </a:p>
        </p:txBody>
      </p:sp>
      <p:sp>
        <p:nvSpPr>
          <p:cNvPr id="7173" name=""/>
          <p:cNvSpPr/>
          <p:nvPr/>
        </p:nvSpPr>
        <p:spPr>
          <a:xfrm>
            <a:off x="1028700" y="2422525"/>
            <a:ext cx="1770062" cy="36671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2</a:t>
            </a:r>
            <a:r>
              <a:rPr lang="zh-CN" altLang="en-US" sz="1600" b="1">
                <a:latin typeface="隶书" pitchFamily="1" charset="-122"/>
                <a:ea typeface="隶书" pitchFamily="1" charset="-122"/>
              </a:rPr>
              <a:t>、出现专业盲点</a:t>
            </a:r>
            <a:r>
              <a:rPr lang="zh-CN" altLang="en-US">
                <a:latin typeface="Arial"/>
              </a:rPr>
              <a:t> </a:t>
            </a:r>
            <a:endParaRPr lang="zh-CN" altLang="en-US">
              <a:latin typeface="Arial"/>
            </a:endParaRPr>
          </a:p>
        </p:txBody>
      </p:sp>
      <p:sp>
        <p:nvSpPr>
          <p:cNvPr id="7174" name=""/>
          <p:cNvSpPr/>
          <p:nvPr/>
        </p:nvSpPr>
        <p:spPr>
          <a:xfrm>
            <a:off x="1036638" y="2774950"/>
            <a:ext cx="13636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3</a:t>
            </a:r>
            <a:r>
              <a:rPr lang="zh-CN" altLang="en-US" sz="1600" b="1">
                <a:latin typeface="隶书" pitchFamily="1" charset="-122"/>
                <a:ea typeface="隶书" pitchFamily="1" charset="-122"/>
              </a:rPr>
              <a:t>、自画自卖</a:t>
            </a:r>
            <a:r>
              <a:rPr lang="zh-CN" altLang="en-US">
                <a:latin typeface="Arial"/>
              </a:rPr>
              <a:t> </a:t>
            </a:r>
            <a:endParaRPr lang="zh-CN" altLang="en-US">
              <a:latin typeface="Arial"/>
            </a:endParaRPr>
          </a:p>
        </p:txBody>
      </p:sp>
      <p:sp>
        <p:nvSpPr>
          <p:cNvPr id="7175" name=""/>
          <p:cNvSpPr/>
          <p:nvPr/>
        </p:nvSpPr>
        <p:spPr>
          <a:xfrm>
            <a:off x="1344612" y="3175000"/>
            <a:ext cx="6850062" cy="30321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a:latin typeface="仿宋_GB2312" pitchFamily="1" charset="-122"/>
                <a:ea typeface="仿宋_GB2312" pitchFamily="1" charset="-122"/>
              </a:rPr>
              <a:t>既是画家又是商人，导致艺术创作市场化功利化；对艺术品经纪市场发展有害无一利 </a:t>
            </a:r>
            <a:endParaRPr lang="zh-CN" altLang="en-US" sz="1400">
              <a:latin typeface="仿宋_GB2312" pitchFamily="1" charset="-122"/>
              <a:ea typeface="仿宋_GB2312" pitchFamily="1" charset="-122"/>
            </a:endParaRPr>
          </a:p>
        </p:txBody>
      </p:sp>
      <p:pic>
        <p:nvPicPr>
          <p:cNvPr id="7176" name="2" descr="4066343_184039065775_2.jpg"/>
          <p:cNvPicPr/>
          <p:nvPr/>
        </p:nvPicPr>
        <p:blipFill>
          <a:blip r:embed="rId3">
            <a:clrChange>
              <a:clrFrom>
                <a:srgbClr val="FFFFFF"/>
              </a:clrFrom>
              <a:clrTo>
                <a:srgbClr val="FFFFFF">
                  <a:alpha val="0"/>
                </a:srgbClr>
              </a:clrTo>
            </a:clrChange>
          </a:blip>
          <a:srcRect l="2913" t="50001" r="14224" b="3751"/>
          <a:stretch>
            <a:fillRect/>
          </a:stretch>
        </p:blipFill>
        <p:spPr>
          <a:xfrm>
            <a:off x="819150" y="3567112"/>
            <a:ext cx="2209800" cy="1557338"/>
          </a:xfrm>
          <a:prstGeom prst="rect">
            <a:avLst/>
          </a:prstGeom>
          <a:noFill/>
          <a:ln>
            <a:noFill/>
            <a:miter lim="800000"/>
          </a:ln>
        </p:spPr>
      </p:pic>
      <p:sp>
        <p:nvSpPr>
          <p:cNvPr id="7177" name=""/>
          <p:cNvSpPr/>
          <p:nvPr/>
        </p:nvSpPr>
        <p:spPr>
          <a:xfrm>
            <a:off x="1022350" y="2047875"/>
            <a:ext cx="3784600"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、文化空心化、世俗化、商业化</a:t>
            </a:r>
            <a:endParaRPr lang="zh-CN" altLang="en-US" sz="1600" b="1">
              <a:latin typeface="隶书" pitchFamily="1" charset="-122"/>
              <a:ea typeface="隶书" pitchFamily="1" charset="-122"/>
            </a:endParaRPr>
          </a:p>
        </p:txBody>
      </p:sp>
      <p:sp>
        <p:nvSpPr>
          <p:cNvPr id="7178" name="TextBox 7177"/>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additive="base">
                                        <p:cTn id="6" dur="1" fill="hold">
                                          <p:stCondLst>
                                            <p:cond delay="0"/>
                                          </p:stCondLst>
                                        </p:cTn>
                                        <p:tgtEl>
                                          <p:spTgt spid="7174">
                                            <p:txEl>
                                              <p:pRg st="0" end="0"/>
                                            </p:txEl>
                                          </p:spTgt>
                                        </p:tgtEl>
                                        <p:attrNameLst>
                                          <p:attrName>style.visibility</p:attrName>
                                        </p:attrNameLst>
                                      </p:cBhvr>
                                      <p:to>
                                        <p:strVal val="visible"/>
                                      </p:to>
                                    </p:set>
                                    <p:animEffect transition="in" filter="wipe(left)">
                                      <p:cBhvr additive="base">
                                        <p:cTn id="7" dur="500" fill="hold"/>
                                        <p:tgtEl>
                                          <p:spTgt spid="7174">
                                            <p:txEl>
                                              <p:pRg st="0" end="0"/>
                                            </p:txEl>
                                          </p:spTgt>
                                        </p:tgtEl>
                                      </p:cBhvr>
                                    </p:animEffect>
                                  </p:childTnLst>
                                </p:cTn>
                              </p:par>
                            </p:childTnLst>
                          </p:cTn>
                        </p:par>
                        <p:par>
                          <p:cTn id="8" fill="hold" nodeType="afterGroup">
                            <p:stCondLst>
                              <p:cond delay="500"/>
                            </p:stCondLst>
                            <p:childTnLst>
                              <p:par>
                                <p:cTn id="9" presetID="27" presetClass="entr" presetSubtype="0" dur="80" fill="hold" nodeType="afterEffect">
                                  <p:stCondLst>
                                    <p:cond delay="500"/>
                                  </p:stCondLst>
                                  <p:iterate type="lt">
                                    <p:tmPct val="50000"/>
                                  </p:iterate>
                                  <p:childTnLst>
                                    <p:set>
                                      <p:cBhvr additive="base">
                                        <p:cTn id="10" dur="1" fill="hold">
                                          <p:stCondLst>
                                            <p:cond delay="0"/>
                                          </p:stCondLst>
                                        </p:cTn>
                                        <p:tgtEl>
                                          <p:spTgt spid="7175">
                                            <p:txEl>
                                              <p:pRg st="0" end="0"/>
                                            </p:txEl>
                                          </p:spTgt>
                                        </p:tgtEl>
                                        <p:attrNameLst>
                                          <p:attrName>style.visibility</p:attrName>
                                        </p:attrNameLst>
                                      </p:cBhvr>
                                      <p:to>
                                        <p:strVal val="visible"/>
                                      </p:to>
                                    </p:set>
                                    <p:anim calcmode="discrete" valueType="clr">
                                      <p:cBhvr additive="base">
                                        <p:cTn id="11" dur="80" fill="hold"/>
                                        <p:tgtEl>
                                          <p:spTgt spid="7175">
                                            <p:txEl>
                                              <p:pRg st="0" end="0"/>
                                            </p:txEl>
                                          </p:spTgt>
                                        </p:tgtEl>
                                        <p:attrNameLst>
                                          <p:attrName>style.color</p:attrName>
                                        </p:attrNameLst>
                                      </p:cBhvr>
                                      <p:tavLst>
                                        <p:tav tm="0">
                                          <p:val>
                                            <p:strVal val="#333399 [5]"/>
                                          </p:val>
                                        </p:tav>
                                        <p:tav tm="50000">
                                          <p:val>
                                            <p:strVal val="#009999 [6]"/>
                                          </p:val>
                                        </p:tav>
                                      </p:tavLst>
                                    </p:anim>
                                    <p:anim calcmode="discrete" valueType="clr">
                                      <p:cBhvr additive="base">
                                        <p:cTn id="12" dur="80" fill="hold"/>
                                        <p:tgtEl>
                                          <p:spTgt spid="7175">
                                            <p:txEl>
                                              <p:pRg st="0" end="0"/>
                                            </p:txEl>
                                          </p:spTgt>
                                        </p:tgtEl>
                                        <p:attrNameLst>
                                          <p:attrName>fillcolor</p:attrName>
                                        </p:attrNameLst>
                                      </p:cBhvr>
                                      <p:tavLst>
                                        <p:tav tm="0">
                                          <p:val>
                                            <p:strVal val="#333399 [5]"/>
                                          </p:val>
                                        </p:tav>
                                        <p:tav tm="50000">
                                          <p:val>
                                            <p:strVal val="#009999 [6]"/>
                                          </p:val>
                                        </p:tav>
                                      </p:tavLst>
                                    </p:anim>
                                    <p:set>
                                      <p:cBhvr additive="base">
                                        <p:cTn id="13" dur="80" fill="hold"/>
                                        <p:tgtEl>
                                          <p:spTgt spid="7175">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18"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9219"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9220" name=""/>
          <p:cNvSpPr/>
          <p:nvPr/>
        </p:nvSpPr>
        <p:spPr>
          <a:xfrm>
            <a:off x="3078162" y="1562100"/>
            <a:ext cx="4730750"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一、当前艺术市场乱象     </a:t>
            </a:r>
            <a:endParaRPr lang="zh-CN" altLang="en-US" sz="2400" b="1">
              <a:latin typeface="Arial"/>
              <a:ea typeface="隶书" pitchFamily="1" charset="-122"/>
            </a:endParaRPr>
          </a:p>
        </p:txBody>
      </p:sp>
      <p:sp>
        <p:nvSpPr>
          <p:cNvPr id="9221" name=""/>
          <p:cNvSpPr/>
          <p:nvPr/>
        </p:nvSpPr>
        <p:spPr>
          <a:xfrm>
            <a:off x="1028700" y="2422525"/>
            <a:ext cx="1770062" cy="36671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2</a:t>
            </a:r>
            <a:r>
              <a:rPr lang="zh-CN" altLang="en-US" sz="1600" b="1">
                <a:latin typeface="隶书" pitchFamily="1" charset="-122"/>
                <a:ea typeface="隶书" pitchFamily="1" charset="-122"/>
              </a:rPr>
              <a:t>、出现专业盲点</a:t>
            </a:r>
            <a:r>
              <a:rPr lang="zh-CN" altLang="en-US">
                <a:latin typeface="Arial"/>
              </a:rPr>
              <a:t> </a:t>
            </a:r>
            <a:endParaRPr lang="zh-CN" altLang="en-US">
              <a:latin typeface="Arial"/>
            </a:endParaRPr>
          </a:p>
        </p:txBody>
      </p:sp>
      <p:sp>
        <p:nvSpPr>
          <p:cNvPr id="9222" name=""/>
          <p:cNvSpPr/>
          <p:nvPr/>
        </p:nvSpPr>
        <p:spPr>
          <a:xfrm>
            <a:off x="1036638" y="2774950"/>
            <a:ext cx="13636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3</a:t>
            </a:r>
            <a:r>
              <a:rPr lang="zh-CN" altLang="en-US" sz="1600" b="1">
                <a:latin typeface="隶书" pitchFamily="1" charset="-122"/>
                <a:ea typeface="隶书" pitchFamily="1" charset="-122"/>
              </a:rPr>
              <a:t>、自画自卖</a:t>
            </a:r>
            <a:r>
              <a:rPr lang="zh-CN" altLang="en-US">
                <a:latin typeface="Arial"/>
              </a:rPr>
              <a:t> </a:t>
            </a:r>
            <a:endParaRPr lang="zh-CN" altLang="en-US">
              <a:latin typeface="Arial"/>
            </a:endParaRPr>
          </a:p>
        </p:txBody>
      </p:sp>
      <p:sp>
        <p:nvSpPr>
          <p:cNvPr id="9223" name=""/>
          <p:cNvSpPr/>
          <p:nvPr/>
        </p:nvSpPr>
        <p:spPr>
          <a:xfrm>
            <a:off x="1027112" y="3133725"/>
            <a:ext cx="13636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4</a:t>
            </a:r>
            <a:r>
              <a:rPr lang="zh-CN" altLang="en-US" sz="1600" b="1">
                <a:latin typeface="隶书" pitchFamily="1" charset="-122"/>
                <a:ea typeface="隶书" pitchFamily="1" charset="-122"/>
              </a:rPr>
              <a:t>、拍假假拍</a:t>
            </a:r>
            <a:r>
              <a:rPr lang="zh-CN" altLang="en-US">
                <a:latin typeface="Arial"/>
              </a:rPr>
              <a:t> </a:t>
            </a:r>
            <a:endParaRPr lang="zh-CN" altLang="en-US">
              <a:latin typeface="Arial"/>
            </a:endParaRPr>
          </a:p>
        </p:txBody>
      </p:sp>
      <p:sp>
        <p:nvSpPr>
          <p:cNvPr id="9224" name=""/>
          <p:cNvSpPr/>
          <p:nvPr/>
        </p:nvSpPr>
        <p:spPr>
          <a:xfrm>
            <a:off x="1036638" y="3505200"/>
            <a:ext cx="1401762" cy="33496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5</a:t>
            </a:r>
            <a:r>
              <a:rPr lang="zh-CN" altLang="en-US" sz="1600" b="1">
                <a:latin typeface="隶书" pitchFamily="1" charset="-122"/>
                <a:ea typeface="隶书" pitchFamily="1" charset="-122"/>
              </a:rPr>
              <a:t>、论资排辈 </a:t>
            </a:r>
            <a:endParaRPr lang="zh-CN" altLang="en-US" sz="1600" b="1">
              <a:latin typeface="隶书" pitchFamily="1" charset="-122"/>
              <a:ea typeface="隶书" pitchFamily="1" charset="-122"/>
            </a:endParaRPr>
          </a:p>
        </p:txBody>
      </p:sp>
      <p:sp>
        <p:nvSpPr>
          <p:cNvPr id="9225" name=""/>
          <p:cNvSpPr/>
          <p:nvPr/>
        </p:nvSpPr>
        <p:spPr>
          <a:xfrm>
            <a:off x="1328738" y="3890962"/>
            <a:ext cx="7116762" cy="30321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a:latin typeface="仿宋_GB2312" pitchFamily="1" charset="-122"/>
                <a:ea typeface="仿宋_GB2312" pitchFamily="1" charset="-122"/>
              </a:rPr>
              <a:t>作品价格不由艺术水准高低决定，由职位高低、权力高低、年龄高低等非艺术因素决定。</a:t>
            </a:r>
            <a:endParaRPr lang="zh-CN" altLang="en-US" sz="1400">
              <a:latin typeface="仿宋_GB2312" pitchFamily="1" charset="-122"/>
              <a:ea typeface="仿宋_GB2312" pitchFamily="1" charset="-122"/>
            </a:endParaRPr>
          </a:p>
        </p:txBody>
      </p:sp>
      <p:sp>
        <p:nvSpPr>
          <p:cNvPr id="9226" name=""/>
          <p:cNvSpPr/>
          <p:nvPr/>
        </p:nvSpPr>
        <p:spPr>
          <a:xfrm>
            <a:off x="1022350" y="2047875"/>
            <a:ext cx="3784600"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、文化空心化、世俗化、商业化</a:t>
            </a:r>
            <a:endParaRPr lang="zh-CN" altLang="en-US" sz="1600" b="1">
              <a:latin typeface="隶书" pitchFamily="1" charset="-122"/>
              <a:ea typeface="隶书" pitchFamily="1" charset="-122"/>
            </a:endParaRPr>
          </a:p>
        </p:txBody>
      </p:sp>
      <p:sp>
        <p:nvSpPr>
          <p:cNvPr id="9227" name="TextBox 9226"/>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additive="base">
                                        <p:cTn id="6" dur="1" fill="hold">
                                          <p:stCondLst>
                                            <p:cond delay="0"/>
                                          </p:stCondLst>
                                        </p:cTn>
                                        <p:tgtEl>
                                          <p:spTgt spid="9224">
                                            <p:txEl>
                                              <p:pRg st="0" end="0"/>
                                            </p:txEl>
                                          </p:spTgt>
                                        </p:tgtEl>
                                        <p:attrNameLst>
                                          <p:attrName>style.visibility</p:attrName>
                                        </p:attrNameLst>
                                      </p:cBhvr>
                                      <p:to>
                                        <p:strVal val="visible"/>
                                      </p:to>
                                    </p:set>
                                    <p:animEffect transition="in" filter="wipe(left)">
                                      <p:cBhvr additive="base">
                                        <p:cTn id="7" dur="500" fill="hold"/>
                                        <p:tgtEl>
                                          <p:spTgt spid="9224">
                                            <p:txEl>
                                              <p:pRg st="0" end="0"/>
                                            </p:txEl>
                                          </p:spTgt>
                                        </p:tgtEl>
                                      </p:cBhvr>
                                    </p:animEffect>
                                  </p:childTnLst>
                                </p:cTn>
                              </p:par>
                            </p:childTnLst>
                          </p:cTn>
                        </p:par>
                        <p:par>
                          <p:cTn id="8" fill="hold" nodeType="afterGroup">
                            <p:stCondLst>
                              <p:cond delay="500"/>
                            </p:stCondLst>
                            <p:childTnLst>
                              <p:par>
                                <p:cTn id="9" presetID="27" presetClass="entr" presetSubtype="0" dur="80" fill="hold" nodeType="afterEffect">
                                  <p:stCondLst>
                                    <p:cond delay="500"/>
                                  </p:stCondLst>
                                  <p:iterate type="lt">
                                    <p:tmPct val="50000"/>
                                  </p:iterate>
                                  <p:childTnLst>
                                    <p:set>
                                      <p:cBhvr additive="base">
                                        <p:cTn id="10" dur="1" fill="hold">
                                          <p:stCondLst>
                                            <p:cond delay="0"/>
                                          </p:stCondLst>
                                        </p:cTn>
                                        <p:tgtEl>
                                          <p:spTgt spid="9225">
                                            <p:txEl>
                                              <p:pRg st="0" end="0"/>
                                            </p:txEl>
                                          </p:spTgt>
                                        </p:tgtEl>
                                        <p:attrNameLst>
                                          <p:attrName>style.visibility</p:attrName>
                                        </p:attrNameLst>
                                      </p:cBhvr>
                                      <p:to>
                                        <p:strVal val="visible"/>
                                      </p:to>
                                    </p:set>
                                    <p:anim calcmode="discrete" valueType="clr">
                                      <p:cBhvr additive="base">
                                        <p:cTn id="11" dur="80" fill="hold"/>
                                        <p:tgtEl>
                                          <p:spTgt spid="9225">
                                            <p:txEl>
                                              <p:pRg st="0" end="0"/>
                                            </p:txEl>
                                          </p:spTgt>
                                        </p:tgtEl>
                                        <p:attrNameLst>
                                          <p:attrName>style.color</p:attrName>
                                        </p:attrNameLst>
                                      </p:cBhvr>
                                      <p:tavLst>
                                        <p:tav tm="0">
                                          <p:val>
                                            <p:strVal val="#333399 [5]"/>
                                          </p:val>
                                        </p:tav>
                                        <p:tav tm="50000">
                                          <p:val>
                                            <p:strVal val="#009999 [6]"/>
                                          </p:val>
                                        </p:tav>
                                      </p:tavLst>
                                    </p:anim>
                                    <p:anim calcmode="discrete" valueType="clr">
                                      <p:cBhvr additive="base">
                                        <p:cTn id="12" dur="80" fill="hold"/>
                                        <p:tgtEl>
                                          <p:spTgt spid="9225">
                                            <p:txEl>
                                              <p:pRg st="0" end="0"/>
                                            </p:txEl>
                                          </p:spTgt>
                                        </p:tgtEl>
                                        <p:attrNameLst>
                                          <p:attrName>fillcolor</p:attrName>
                                        </p:attrNameLst>
                                      </p:cBhvr>
                                      <p:tavLst>
                                        <p:tav tm="0">
                                          <p:val>
                                            <p:strVal val="#333399 [5]"/>
                                          </p:val>
                                        </p:tav>
                                        <p:tav tm="50000">
                                          <p:val>
                                            <p:strVal val="#009999 [6]"/>
                                          </p:val>
                                        </p:tav>
                                      </p:tavLst>
                                    </p:anim>
                                    <p:set>
                                      <p:cBhvr additive="base">
                                        <p:cTn id="13" dur="80" fill="hold"/>
                                        <p:tgtEl>
                                          <p:spTgt spid="9225">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266"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11267"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11268" name=""/>
          <p:cNvSpPr/>
          <p:nvPr/>
        </p:nvSpPr>
        <p:spPr>
          <a:xfrm>
            <a:off x="3078162" y="1562100"/>
            <a:ext cx="4252912"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一、当前艺术市场乱象      </a:t>
            </a:r>
            <a:endParaRPr lang="zh-CN" altLang="en-US" sz="2400" b="1">
              <a:latin typeface="Arial"/>
              <a:ea typeface="隶书" pitchFamily="1" charset="-122"/>
            </a:endParaRPr>
          </a:p>
        </p:txBody>
      </p:sp>
      <p:sp>
        <p:nvSpPr>
          <p:cNvPr id="11269" name=""/>
          <p:cNvSpPr/>
          <p:nvPr/>
        </p:nvSpPr>
        <p:spPr>
          <a:xfrm>
            <a:off x="1028700" y="2422525"/>
            <a:ext cx="1770062" cy="36671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2</a:t>
            </a:r>
            <a:r>
              <a:rPr lang="zh-CN" altLang="en-US" sz="1600" b="1">
                <a:latin typeface="隶书" pitchFamily="1" charset="-122"/>
                <a:ea typeface="隶书" pitchFamily="1" charset="-122"/>
              </a:rPr>
              <a:t>、出现专业盲点</a:t>
            </a:r>
            <a:r>
              <a:rPr lang="zh-CN" altLang="en-US">
                <a:latin typeface="Arial"/>
              </a:rPr>
              <a:t> </a:t>
            </a:r>
            <a:endParaRPr lang="zh-CN" altLang="en-US">
              <a:latin typeface="Arial"/>
            </a:endParaRPr>
          </a:p>
        </p:txBody>
      </p:sp>
      <p:sp>
        <p:nvSpPr>
          <p:cNvPr id="11270" name=""/>
          <p:cNvSpPr/>
          <p:nvPr/>
        </p:nvSpPr>
        <p:spPr>
          <a:xfrm>
            <a:off x="1036638" y="2774950"/>
            <a:ext cx="13636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3</a:t>
            </a:r>
            <a:r>
              <a:rPr lang="zh-CN" altLang="en-US" sz="1600" b="1">
                <a:latin typeface="隶书" pitchFamily="1" charset="-122"/>
                <a:ea typeface="隶书" pitchFamily="1" charset="-122"/>
              </a:rPr>
              <a:t>、自画自卖</a:t>
            </a:r>
            <a:r>
              <a:rPr lang="zh-CN" altLang="en-US">
                <a:latin typeface="Arial"/>
              </a:rPr>
              <a:t> </a:t>
            </a:r>
            <a:endParaRPr lang="zh-CN" altLang="en-US">
              <a:latin typeface="Arial"/>
            </a:endParaRPr>
          </a:p>
        </p:txBody>
      </p:sp>
      <p:sp>
        <p:nvSpPr>
          <p:cNvPr id="11271" name=""/>
          <p:cNvSpPr/>
          <p:nvPr/>
        </p:nvSpPr>
        <p:spPr>
          <a:xfrm>
            <a:off x="1027112" y="3133725"/>
            <a:ext cx="13636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4</a:t>
            </a:r>
            <a:r>
              <a:rPr lang="zh-CN" altLang="en-US" sz="1600" b="1">
                <a:latin typeface="隶书" pitchFamily="1" charset="-122"/>
                <a:ea typeface="隶书" pitchFamily="1" charset="-122"/>
              </a:rPr>
              <a:t>、拍假假拍</a:t>
            </a:r>
            <a:r>
              <a:rPr lang="zh-CN" altLang="en-US">
                <a:latin typeface="Arial"/>
              </a:rPr>
              <a:t> </a:t>
            </a:r>
            <a:endParaRPr lang="zh-CN" altLang="en-US">
              <a:latin typeface="Arial"/>
            </a:endParaRPr>
          </a:p>
        </p:txBody>
      </p:sp>
      <p:sp>
        <p:nvSpPr>
          <p:cNvPr id="11272" name=""/>
          <p:cNvSpPr/>
          <p:nvPr/>
        </p:nvSpPr>
        <p:spPr>
          <a:xfrm>
            <a:off x="1036638" y="3505200"/>
            <a:ext cx="1401762" cy="33496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5</a:t>
            </a:r>
            <a:r>
              <a:rPr lang="zh-CN" altLang="en-US" sz="1600" b="1">
                <a:latin typeface="隶书" pitchFamily="1" charset="-122"/>
                <a:ea typeface="隶书" pitchFamily="1" charset="-122"/>
              </a:rPr>
              <a:t>、论资排辈 </a:t>
            </a:r>
            <a:endParaRPr lang="zh-CN" altLang="en-US" sz="1600" b="1">
              <a:latin typeface="隶书" pitchFamily="1" charset="-122"/>
              <a:ea typeface="隶书" pitchFamily="1" charset="-122"/>
            </a:endParaRPr>
          </a:p>
        </p:txBody>
      </p:sp>
      <p:sp>
        <p:nvSpPr>
          <p:cNvPr id="11273" name=""/>
          <p:cNvSpPr/>
          <p:nvPr/>
        </p:nvSpPr>
        <p:spPr>
          <a:xfrm>
            <a:off x="1036638" y="3849688"/>
            <a:ext cx="14652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6</a:t>
            </a:r>
            <a:r>
              <a:rPr lang="zh-CN" altLang="en-US" sz="1600" b="1">
                <a:latin typeface="隶书" pitchFamily="1" charset="-122"/>
                <a:ea typeface="隶书" pitchFamily="1" charset="-122"/>
              </a:rPr>
              <a:t>、新比旧贵</a:t>
            </a:r>
            <a:r>
              <a:rPr lang="zh-CN" altLang="en-US">
                <a:latin typeface="Arial"/>
              </a:rPr>
              <a:t> </a:t>
            </a:r>
            <a:r>
              <a:rPr lang="zh-CN" altLang="en-US" sz="1600" b="1">
                <a:latin typeface="隶书" pitchFamily="1" charset="-122"/>
                <a:ea typeface="隶书" pitchFamily="1" charset="-122"/>
              </a:rPr>
              <a:t> </a:t>
            </a:r>
            <a:endParaRPr lang="zh-CN" altLang="en-US" sz="1600" b="1">
              <a:latin typeface="隶书" pitchFamily="1" charset="-122"/>
              <a:ea typeface="隶书" pitchFamily="1" charset="-122"/>
            </a:endParaRPr>
          </a:p>
        </p:txBody>
      </p:sp>
      <p:sp>
        <p:nvSpPr>
          <p:cNvPr id="11274" name=""/>
          <p:cNvSpPr/>
          <p:nvPr/>
        </p:nvSpPr>
        <p:spPr>
          <a:xfrm>
            <a:off x="4719638" y="2105025"/>
            <a:ext cx="14652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7</a:t>
            </a:r>
            <a:r>
              <a:rPr lang="zh-CN" altLang="en-US" sz="1600" b="1">
                <a:latin typeface="隶书" pitchFamily="1" charset="-122"/>
                <a:ea typeface="隶书" pitchFamily="1" charset="-122"/>
              </a:rPr>
              <a:t>、跟风随波</a:t>
            </a:r>
            <a:r>
              <a:rPr lang="zh-CN" altLang="en-US">
                <a:latin typeface="Arial"/>
              </a:rPr>
              <a:t> </a:t>
            </a:r>
            <a:r>
              <a:rPr lang="zh-CN" altLang="en-US" sz="1600" b="1">
                <a:latin typeface="隶书" pitchFamily="1" charset="-122"/>
                <a:ea typeface="隶书" pitchFamily="1" charset="-122"/>
              </a:rPr>
              <a:t> </a:t>
            </a:r>
            <a:endParaRPr lang="zh-CN" altLang="en-US" sz="1600" b="1">
              <a:latin typeface="隶书" pitchFamily="1" charset="-122"/>
              <a:ea typeface="隶书" pitchFamily="1" charset="-122"/>
            </a:endParaRPr>
          </a:p>
        </p:txBody>
      </p:sp>
      <p:sp>
        <p:nvSpPr>
          <p:cNvPr id="11275" name=""/>
          <p:cNvSpPr/>
          <p:nvPr/>
        </p:nvSpPr>
        <p:spPr>
          <a:xfrm>
            <a:off x="4978400" y="2497138"/>
            <a:ext cx="3417888" cy="731838"/>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a:latin typeface="仿宋_GB2312" pitchFamily="1" charset="-122"/>
                <a:ea typeface="仿宋_GB2312" pitchFamily="1" charset="-122"/>
              </a:rPr>
              <a:t>比如画家没有自己的艺术主心骨，艺术品市场上什么题材好卖，就跟风创作什么题材。</a:t>
            </a:r>
            <a:endParaRPr lang="zh-CN" altLang="en-US">
              <a:latin typeface="Arial"/>
            </a:endParaRPr>
          </a:p>
        </p:txBody>
      </p:sp>
      <p:sp>
        <p:nvSpPr>
          <p:cNvPr id="11276" name=""/>
          <p:cNvSpPr/>
          <p:nvPr/>
        </p:nvSpPr>
        <p:spPr>
          <a:xfrm>
            <a:off x="1022350" y="2047875"/>
            <a:ext cx="3784600"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、文化空心化、世俗化、商业化</a:t>
            </a:r>
            <a:endParaRPr lang="zh-CN" altLang="en-US" sz="1600" b="1">
              <a:latin typeface="隶书" pitchFamily="1" charset="-122"/>
              <a:ea typeface="隶书" pitchFamily="1" charset="-122"/>
            </a:endParaRPr>
          </a:p>
        </p:txBody>
      </p:sp>
      <p:sp>
        <p:nvSpPr>
          <p:cNvPr id="11277" name="TextBox 11276"/>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additive="base">
                                        <p:cTn id="6" dur="1" fill="hold">
                                          <p:stCondLst>
                                            <p:cond delay="0"/>
                                          </p:stCondLst>
                                        </p:cTn>
                                        <p:tgtEl>
                                          <p:spTgt spid="11274">
                                            <p:txEl>
                                              <p:pRg st="0" end="0"/>
                                            </p:txEl>
                                          </p:spTgt>
                                        </p:tgtEl>
                                        <p:attrNameLst>
                                          <p:attrName>style.visibility</p:attrName>
                                        </p:attrNameLst>
                                      </p:cBhvr>
                                      <p:to>
                                        <p:strVal val="visible"/>
                                      </p:to>
                                    </p:set>
                                    <p:animEffect transition="in" filter="wipe(left)">
                                      <p:cBhvr additive="base">
                                        <p:cTn id="7" dur="500" fill="hold"/>
                                        <p:tgtEl>
                                          <p:spTgt spid="11274">
                                            <p:txEl>
                                              <p:pRg st="0" end="0"/>
                                            </p:txEl>
                                          </p:spTgt>
                                        </p:tgtEl>
                                      </p:cBhvr>
                                    </p:animEffect>
                                  </p:childTnLst>
                                </p:cTn>
                              </p:par>
                            </p:childTnLst>
                          </p:cTn>
                        </p:par>
                        <p:par>
                          <p:cTn id="8" fill="hold" nodeType="afterGroup">
                            <p:stCondLst>
                              <p:cond delay="500"/>
                            </p:stCondLst>
                            <p:childTnLst>
                              <p:par>
                                <p:cTn id="9" presetID="27" presetClass="entr" presetSubtype="0" dur="80" fill="hold" nodeType="afterEffect">
                                  <p:stCondLst>
                                    <p:cond delay="500"/>
                                  </p:stCondLst>
                                  <p:iterate type="lt">
                                    <p:tmPct val="50000"/>
                                  </p:iterate>
                                  <p:childTnLst>
                                    <p:set>
                                      <p:cBhvr additive="base">
                                        <p:cTn id="10" dur="1" fill="hold">
                                          <p:stCondLst>
                                            <p:cond delay="0"/>
                                          </p:stCondLst>
                                        </p:cTn>
                                        <p:tgtEl>
                                          <p:spTgt spid="11275">
                                            <p:txEl>
                                              <p:pRg st="0" end="0"/>
                                            </p:txEl>
                                          </p:spTgt>
                                        </p:tgtEl>
                                        <p:attrNameLst>
                                          <p:attrName>style.visibility</p:attrName>
                                        </p:attrNameLst>
                                      </p:cBhvr>
                                      <p:to>
                                        <p:strVal val="visible"/>
                                      </p:to>
                                    </p:set>
                                    <p:anim calcmode="discrete" valueType="clr">
                                      <p:cBhvr additive="base">
                                        <p:cTn id="11" dur="80" fill="hold"/>
                                        <p:tgtEl>
                                          <p:spTgt spid="11275">
                                            <p:txEl>
                                              <p:pRg st="0" end="0"/>
                                            </p:txEl>
                                          </p:spTgt>
                                        </p:tgtEl>
                                        <p:attrNameLst>
                                          <p:attrName>style.color</p:attrName>
                                        </p:attrNameLst>
                                      </p:cBhvr>
                                      <p:tavLst>
                                        <p:tav tm="0">
                                          <p:val>
                                            <p:strVal val="#333399 [5]"/>
                                          </p:val>
                                        </p:tav>
                                        <p:tav tm="50000">
                                          <p:val>
                                            <p:strVal val="#009999 [6]"/>
                                          </p:val>
                                        </p:tav>
                                      </p:tavLst>
                                    </p:anim>
                                    <p:anim calcmode="discrete" valueType="clr">
                                      <p:cBhvr additive="base">
                                        <p:cTn id="12" dur="80" fill="hold"/>
                                        <p:tgtEl>
                                          <p:spTgt spid="11275">
                                            <p:txEl>
                                              <p:pRg st="0" end="0"/>
                                            </p:txEl>
                                          </p:spTgt>
                                        </p:tgtEl>
                                        <p:attrNameLst>
                                          <p:attrName>fillcolor</p:attrName>
                                        </p:attrNameLst>
                                      </p:cBhvr>
                                      <p:tavLst>
                                        <p:tav tm="0">
                                          <p:val>
                                            <p:strVal val="#333399 [5]"/>
                                          </p:val>
                                        </p:tav>
                                        <p:tav tm="50000">
                                          <p:val>
                                            <p:strVal val="#009999 [6]"/>
                                          </p:val>
                                        </p:tav>
                                      </p:tavLst>
                                    </p:anim>
                                    <p:set>
                                      <p:cBhvr additive="base">
                                        <p:cTn id="13" dur="80" fill="hold"/>
                                        <p:tgtEl>
                                          <p:spTgt spid="11275">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314"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13315"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13316" name=""/>
          <p:cNvSpPr/>
          <p:nvPr/>
        </p:nvSpPr>
        <p:spPr>
          <a:xfrm>
            <a:off x="3078162" y="1562100"/>
            <a:ext cx="4483100"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一、当前艺术市场乱象      </a:t>
            </a:r>
            <a:endParaRPr lang="zh-CN" altLang="en-US" sz="2400" b="1">
              <a:latin typeface="Arial"/>
              <a:ea typeface="隶书" pitchFamily="1" charset="-122"/>
            </a:endParaRPr>
          </a:p>
        </p:txBody>
      </p:sp>
      <p:sp>
        <p:nvSpPr>
          <p:cNvPr id="13317" name=""/>
          <p:cNvSpPr/>
          <p:nvPr/>
        </p:nvSpPr>
        <p:spPr>
          <a:xfrm>
            <a:off x="1028700" y="2422525"/>
            <a:ext cx="1770062" cy="36671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2</a:t>
            </a:r>
            <a:r>
              <a:rPr lang="zh-CN" altLang="en-US" sz="1600" b="1">
                <a:latin typeface="隶书" pitchFamily="1" charset="-122"/>
                <a:ea typeface="隶书" pitchFamily="1" charset="-122"/>
              </a:rPr>
              <a:t>、出现专业盲点</a:t>
            </a:r>
            <a:r>
              <a:rPr lang="zh-CN" altLang="en-US">
                <a:latin typeface="Arial"/>
              </a:rPr>
              <a:t> </a:t>
            </a:r>
            <a:endParaRPr lang="zh-CN" altLang="en-US">
              <a:latin typeface="Arial"/>
            </a:endParaRPr>
          </a:p>
        </p:txBody>
      </p:sp>
      <p:sp>
        <p:nvSpPr>
          <p:cNvPr id="13318" name=""/>
          <p:cNvSpPr/>
          <p:nvPr/>
        </p:nvSpPr>
        <p:spPr>
          <a:xfrm>
            <a:off x="1036638" y="2774950"/>
            <a:ext cx="13636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3</a:t>
            </a:r>
            <a:r>
              <a:rPr lang="zh-CN" altLang="en-US" sz="1600" b="1">
                <a:latin typeface="隶书" pitchFamily="1" charset="-122"/>
                <a:ea typeface="隶书" pitchFamily="1" charset="-122"/>
              </a:rPr>
              <a:t>、自画自卖</a:t>
            </a:r>
            <a:r>
              <a:rPr lang="zh-CN" altLang="en-US">
                <a:latin typeface="Arial"/>
              </a:rPr>
              <a:t> </a:t>
            </a:r>
            <a:endParaRPr lang="zh-CN" altLang="en-US">
              <a:latin typeface="Arial"/>
            </a:endParaRPr>
          </a:p>
        </p:txBody>
      </p:sp>
      <p:sp>
        <p:nvSpPr>
          <p:cNvPr id="13319" name=""/>
          <p:cNvSpPr/>
          <p:nvPr/>
        </p:nvSpPr>
        <p:spPr>
          <a:xfrm>
            <a:off x="1027112" y="3133725"/>
            <a:ext cx="13636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4</a:t>
            </a:r>
            <a:r>
              <a:rPr lang="zh-CN" altLang="en-US" sz="1600" b="1">
                <a:latin typeface="隶书" pitchFamily="1" charset="-122"/>
                <a:ea typeface="隶书" pitchFamily="1" charset="-122"/>
              </a:rPr>
              <a:t>、拍假假拍</a:t>
            </a:r>
            <a:r>
              <a:rPr lang="zh-CN" altLang="en-US">
                <a:latin typeface="Arial"/>
              </a:rPr>
              <a:t> </a:t>
            </a:r>
            <a:endParaRPr lang="zh-CN" altLang="en-US">
              <a:latin typeface="Arial"/>
            </a:endParaRPr>
          </a:p>
        </p:txBody>
      </p:sp>
      <p:sp>
        <p:nvSpPr>
          <p:cNvPr id="13320" name=""/>
          <p:cNvSpPr/>
          <p:nvPr/>
        </p:nvSpPr>
        <p:spPr>
          <a:xfrm>
            <a:off x="1036638" y="3505200"/>
            <a:ext cx="1401762" cy="33496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5</a:t>
            </a:r>
            <a:r>
              <a:rPr lang="zh-CN" altLang="en-US" sz="1600" b="1">
                <a:latin typeface="隶书" pitchFamily="1" charset="-122"/>
                <a:ea typeface="隶书" pitchFamily="1" charset="-122"/>
              </a:rPr>
              <a:t>、论资排辈 </a:t>
            </a:r>
            <a:endParaRPr lang="zh-CN" altLang="en-US" sz="1600" b="1">
              <a:latin typeface="隶书" pitchFamily="1" charset="-122"/>
              <a:ea typeface="隶书" pitchFamily="1" charset="-122"/>
            </a:endParaRPr>
          </a:p>
        </p:txBody>
      </p:sp>
      <p:sp>
        <p:nvSpPr>
          <p:cNvPr id="13321" name=""/>
          <p:cNvSpPr/>
          <p:nvPr/>
        </p:nvSpPr>
        <p:spPr>
          <a:xfrm>
            <a:off x="1036638" y="3849688"/>
            <a:ext cx="14652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6</a:t>
            </a:r>
            <a:r>
              <a:rPr lang="zh-CN" altLang="en-US" sz="1600" b="1">
                <a:latin typeface="隶书" pitchFamily="1" charset="-122"/>
                <a:ea typeface="隶书" pitchFamily="1" charset="-122"/>
              </a:rPr>
              <a:t>、新比旧贵</a:t>
            </a:r>
            <a:r>
              <a:rPr lang="zh-CN" altLang="en-US">
                <a:latin typeface="Arial"/>
              </a:rPr>
              <a:t> </a:t>
            </a:r>
            <a:r>
              <a:rPr lang="zh-CN" altLang="en-US" sz="1600" b="1">
                <a:latin typeface="隶书" pitchFamily="1" charset="-122"/>
                <a:ea typeface="隶书" pitchFamily="1" charset="-122"/>
              </a:rPr>
              <a:t> </a:t>
            </a:r>
            <a:endParaRPr lang="zh-CN" altLang="en-US" sz="1600" b="1">
              <a:latin typeface="隶书" pitchFamily="1" charset="-122"/>
              <a:ea typeface="隶书" pitchFamily="1" charset="-122"/>
            </a:endParaRPr>
          </a:p>
        </p:txBody>
      </p:sp>
      <p:sp>
        <p:nvSpPr>
          <p:cNvPr id="13322" name=""/>
          <p:cNvSpPr/>
          <p:nvPr/>
        </p:nvSpPr>
        <p:spPr>
          <a:xfrm>
            <a:off x="4719638" y="2105025"/>
            <a:ext cx="14652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7</a:t>
            </a:r>
            <a:r>
              <a:rPr lang="zh-CN" altLang="en-US" sz="1600" b="1">
                <a:latin typeface="隶书" pitchFamily="1" charset="-122"/>
                <a:ea typeface="隶书" pitchFamily="1" charset="-122"/>
              </a:rPr>
              <a:t>、跟风随波</a:t>
            </a:r>
            <a:r>
              <a:rPr lang="zh-CN" altLang="en-US">
                <a:latin typeface="Arial"/>
              </a:rPr>
              <a:t> </a:t>
            </a:r>
            <a:r>
              <a:rPr lang="zh-CN" altLang="en-US" sz="1600" b="1">
                <a:latin typeface="隶书" pitchFamily="1" charset="-122"/>
                <a:ea typeface="隶书" pitchFamily="1" charset="-122"/>
              </a:rPr>
              <a:t> </a:t>
            </a:r>
            <a:endParaRPr lang="zh-CN" altLang="en-US" sz="1600" b="1">
              <a:latin typeface="隶书" pitchFamily="1" charset="-122"/>
              <a:ea typeface="隶书" pitchFamily="1" charset="-122"/>
            </a:endParaRPr>
          </a:p>
        </p:txBody>
      </p:sp>
      <p:sp>
        <p:nvSpPr>
          <p:cNvPr id="13323" name=""/>
          <p:cNvSpPr/>
          <p:nvPr/>
        </p:nvSpPr>
        <p:spPr>
          <a:xfrm>
            <a:off x="4718050" y="2463800"/>
            <a:ext cx="17700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8</a:t>
            </a:r>
            <a:r>
              <a:rPr lang="zh-CN" altLang="en-US" sz="1600" b="1">
                <a:latin typeface="隶书" pitchFamily="1" charset="-122"/>
                <a:ea typeface="隶书" pitchFamily="1" charset="-122"/>
              </a:rPr>
              <a:t>、价格价值背离</a:t>
            </a:r>
            <a:r>
              <a:rPr lang="zh-CN" altLang="en-US">
                <a:latin typeface="Arial"/>
              </a:rPr>
              <a:t> </a:t>
            </a:r>
            <a:endParaRPr lang="zh-CN" altLang="en-US">
              <a:latin typeface="Arial"/>
            </a:endParaRPr>
          </a:p>
        </p:txBody>
      </p:sp>
      <p:sp>
        <p:nvSpPr>
          <p:cNvPr id="13324" name=""/>
          <p:cNvSpPr/>
          <p:nvPr/>
        </p:nvSpPr>
        <p:spPr>
          <a:xfrm>
            <a:off x="4722812" y="2841625"/>
            <a:ext cx="19732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9</a:t>
            </a:r>
            <a:r>
              <a:rPr lang="zh-CN" altLang="en-US" sz="1600" b="1">
                <a:latin typeface="隶书" pitchFamily="1" charset="-122"/>
                <a:ea typeface="隶书" pitchFamily="1" charset="-122"/>
              </a:rPr>
              <a:t>、一二级市场颠倒</a:t>
            </a:r>
            <a:r>
              <a:rPr lang="zh-CN" altLang="en-US">
                <a:latin typeface="Arial"/>
              </a:rPr>
              <a:t> </a:t>
            </a:r>
            <a:endParaRPr lang="zh-CN" altLang="en-US">
              <a:latin typeface="Arial"/>
            </a:endParaRPr>
          </a:p>
        </p:txBody>
      </p:sp>
      <p:sp>
        <p:nvSpPr>
          <p:cNvPr id="13325" name=""/>
          <p:cNvSpPr/>
          <p:nvPr/>
        </p:nvSpPr>
        <p:spPr>
          <a:xfrm>
            <a:off x="4997450" y="3113088"/>
            <a:ext cx="3381375" cy="20113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b="1">
                <a:latin typeface="仿宋_GB2312" pitchFamily="1" charset="-122"/>
                <a:ea typeface="仿宋_GB2312" pitchFamily="1" charset="-122"/>
              </a:rPr>
              <a:t>一级市场</a:t>
            </a:r>
            <a:r>
              <a:rPr lang="zh-CN" altLang="en-US" sz="1400">
                <a:latin typeface="仿宋_GB2312" pitchFamily="1" charset="-122"/>
                <a:ea typeface="仿宋_GB2312" pitchFamily="1" charset="-122"/>
              </a:rPr>
              <a:t>是指画廊、艺术博览会，包括艺术家自售和经纪人销售等，他们从艺术家处直接取得艺术品，通过代理或合作机制发掘艺术家，直接推介给藏家，进行销售；</a:t>
            </a:r>
            <a:r>
              <a:rPr lang="zh-CN" altLang="en-US" sz="1400" b="1">
                <a:latin typeface="仿宋_GB2312" pitchFamily="1" charset="-122"/>
                <a:ea typeface="仿宋_GB2312" pitchFamily="1" charset="-122"/>
              </a:rPr>
              <a:t>二级市场</a:t>
            </a:r>
            <a:r>
              <a:rPr lang="zh-CN" altLang="en-US" sz="1400">
                <a:latin typeface="仿宋_GB2312" pitchFamily="1" charset="-122"/>
                <a:ea typeface="仿宋_GB2312" pitchFamily="1" charset="-122"/>
              </a:rPr>
              <a:t>是那些拍卖公司通过征集的方式将那些已销售出去的书画作品筛选后组织艺术品拍卖会，进行第二次销售，主要构成成分就是拍卖公司举办的书画艺术品拍卖会。 </a:t>
            </a:r>
            <a:endParaRPr lang="zh-CN" altLang="en-US" sz="1400">
              <a:latin typeface="仿宋_GB2312" pitchFamily="1" charset="-122"/>
              <a:ea typeface="仿宋_GB2312" pitchFamily="1" charset="-122"/>
            </a:endParaRPr>
          </a:p>
        </p:txBody>
      </p:sp>
      <p:sp>
        <p:nvSpPr>
          <p:cNvPr id="13326" name=""/>
          <p:cNvSpPr/>
          <p:nvPr/>
        </p:nvSpPr>
        <p:spPr>
          <a:xfrm>
            <a:off x="1022350" y="2047875"/>
            <a:ext cx="3784600"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、文化空心化、世俗化、商业化</a:t>
            </a:r>
            <a:endParaRPr lang="zh-CN" altLang="en-US" sz="1600" b="1">
              <a:latin typeface="隶书" pitchFamily="1" charset="-122"/>
              <a:ea typeface="隶书" pitchFamily="1" charset="-122"/>
            </a:endParaRPr>
          </a:p>
        </p:txBody>
      </p:sp>
      <p:sp>
        <p:nvSpPr>
          <p:cNvPr id="13327" name="TextBox 13326"/>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additive="base">
                                        <p:cTn id="6" dur="1" fill="hold">
                                          <p:stCondLst>
                                            <p:cond delay="0"/>
                                          </p:stCondLst>
                                        </p:cTn>
                                        <p:tgtEl>
                                          <p:spTgt spid="13324">
                                            <p:txEl>
                                              <p:pRg st="0" end="0"/>
                                            </p:txEl>
                                          </p:spTgt>
                                        </p:tgtEl>
                                        <p:attrNameLst>
                                          <p:attrName>style.visibility</p:attrName>
                                        </p:attrNameLst>
                                      </p:cBhvr>
                                      <p:to>
                                        <p:strVal val="visible"/>
                                      </p:to>
                                    </p:set>
                                    <p:animEffect transition="in" filter="wipe(left)">
                                      <p:cBhvr additive="base">
                                        <p:cTn id="7" dur="500" fill="hold"/>
                                        <p:tgtEl>
                                          <p:spTgt spid="13324">
                                            <p:txEl>
                                              <p:pRg st="0" end="0"/>
                                            </p:txEl>
                                          </p:spTgt>
                                        </p:tgtEl>
                                      </p:cBhvr>
                                    </p:animEffect>
                                  </p:childTnLst>
                                </p:cTn>
                              </p:par>
                            </p:childTnLst>
                          </p:cTn>
                        </p:par>
                        <p:par>
                          <p:cTn id="8" fill="hold" nodeType="afterGroup">
                            <p:stCondLst>
                              <p:cond delay="500"/>
                            </p:stCondLst>
                            <p:childTnLst>
                              <p:par>
                                <p:cTn id="9" presetID="27" presetClass="entr" presetSubtype="0" dur="80" fill="hold" nodeType="afterEffect">
                                  <p:stCondLst>
                                    <p:cond delay="500"/>
                                  </p:stCondLst>
                                  <p:iterate type="lt">
                                    <p:tmPct val="50000"/>
                                  </p:iterate>
                                  <p:childTnLst>
                                    <p:set>
                                      <p:cBhvr additive="base">
                                        <p:cTn id="10" dur="1" fill="hold">
                                          <p:stCondLst>
                                            <p:cond delay="0"/>
                                          </p:stCondLst>
                                        </p:cTn>
                                        <p:tgtEl>
                                          <p:spTgt spid="13325">
                                            <p:txEl>
                                              <p:pRg st="0" end="0"/>
                                            </p:txEl>
                                          </p:spTgt>
                                        </p:tgtEl>
                                        <p:attrNameLst>
                                          <p:attrName>style.visibility</p:attrName>
                                        </p:attrNameLst>
                                      </p:cBhvr>
                                      <p:to>
                                        <p:strVal val="visible"/>
                                      </p:to>
                                    </p:set>
                                    <p:anim calcmode="discrete" valueType="clr">
                                      <p:cBhvr additive="base">
                                        <p:cTn id="11" dur="80" fill="hold"/>
                                        <p:tgtEl>
                                          <p:spTgt spid="13325">
                                            <p:txEl>
                                              <p:pRg st="0" end="0"/>
                                            </p:txEl>
                                          </p:spTgt>
                                        </p:tgtEl>
                                        <p:attrNameLst>
                                          <p:attrName>style.color</p:attrName>
                                        </p:attrNameLst>
                                      </p:cBhvr>
                                      <p:tavLst>
                                        <p:tav tm="0">
                                          <p:val>
                                            <p:strVal val="#333399 [5]"/>
                                          </p:val>
                                        </p:tav>
                                        <p:tav tm="50000">
                                          <p:val>
                                            <p:strVal val="#009999 [6]"/>
                                          </p:val>
                                        </p:tav>
                                      </p:tavLst>
                                    </p:anim>
                                    <p:anim calcmode="discrete" valueType="clr">
                                      <p:cBhvr additive="base">
                                        <p:cTn id="12" dur="80" fill="hold"/>
                                        <p:tgtEl>
                                          <p:spTgt spid="13325">
                                            <p:txEl>
                                              <p:pRg st="0" end="0"/>
                                            </p:txEl>
                                          </p:spTgt>
                                        </p:tgtEl>
                                        <p:attrNameLst>
                                          <p:attrName>fillcolor</p:attrName>
                                        </p:attrNameLst>
                                      </p:cBhvr>
                                      <p:tavLst>
                                        <p:tav tm="0">
                                          <p:val>
                                            <p:strVal val="#333399 [5]"/>
                                          </p:val>
                                        </p:tav>
                                        <p:tav tm="50000">
                                          <p:val>
                                            <p:strVal val="#009999 [6]"/>
                                          </p:val>
                                        </p:tav>
                                      </p:tavLst>
                                    </p:anim>
                                    <p:set>
                                      <p:cBhvr additive="base">
                                        <p:cTn id="13" dur="80" fill="hold"/>
                                        <p:tgtEl>
                                          <p:spTgt spid="13325">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5362"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15363"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15364" name=""/>
          <p:cNvSpPr/>
          <p:nvPr/>
        </p:nvSpPr>
        <p:spPr>
          <a:xfrm>
            <a:off x="3078162" y="1562100"/>
            <a:ext cx="5257800"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一、当前艺术市场乱象      </a:t>
            </a:r>
            <a:endParaRPr lang="zh-CN" altLang="en-US" sz="2400" b="1">
              <a:latin typeface="Arial"/>
              <a:ea typeface="隶书" pitchFamily="1" charset="-122"/>
            </a:endParaRPr>
          </a:p>
        </p:txBody>
      </p:sp>
      <p:sp>
        <p:nvSpPr>
          <p:cNvPr id="15365" name=""/>
          <p:cNvSpPr/>
          <p:nvPr/>
        </p:nvSpPr>
        <p:spPr>
          <a:xfrm>
            <a:off x="1028700" y="2422525"/>
            <a:ext cx="1770062" cy="36671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2</a:t>
            </a:r>
            <a:r>
              <a:rPr lang="zh-CN" altLang="en-US" sz="1600" b="1">
                <a:latin typeface="隶书" pitchFamily="1" charset="-122"/>
                <a:ea typeface="隶书" pitchFamily="1" charset="-122"/>
              </a:rPr>
              <a:t>、出现专业盲点</a:t>
            </a:r>
            <a:r>
              <a:rPr lang="zh-CN" altLang="en-US">
                <a:latin typeface="Arial"/>
              </a:rPr>
              <a:t> </a:t>
            </a:r>
            <a:endParaRPr lang="zh-CN" altLang="en-US">
              <a:latin typeface="Arial"/>
            </a:endParaRPr>
          </a:p>
        </p:txBody>
      </p:sp>
      <p:sp>
        <p:nvSpPr>
          <p:cNvPr id="15366" name=""/>
          <p:cNvSpPr/>
          <p:nvPr/>
        </p:nvSpPr>
        <p:spPr>
          <a:xfrm>
            <a:off x="1036638" y="2774950"/>
            <a:ext cx="13636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3</a:t>
            </a:r>
            <a:r>
              <a:rPr lang="zh-CN" altLang="en-US" sz="1600" b="1">
                <a:latin typeface="隶书" pitchFamily="1" charset="-122"/>
                <a:ea typeface="隶书" pitchFamily="1" charset="-122"/>
              </a:rPr>
              <a:t>、自画自卖</a:t>
            </a:r>
            <a:r>
              <a:rPr lang="zh-CN" altLang="en-US">
                <a:latin typeface="Arial"/>
              </a:rPr>
              <a:t> </a:t>
            </a:r>
            <a:endParaRPr lang="zh-CN" altLang="en-US">
              <a:latin typeface="Arial"/>
            </a:endParaRPr>
          </a:p>
        </p:txBody>
      </p:sp>
      <p:sp>
        <p:nvSpPr>
          <p:cNvPr id="15367" name=""/>
          <p:cNvSpPr/>
          <p:nvPr/>
        </p:nvSpPr>
        <p:spPr>
          <a:xfrm>
            <a:off x="1027112" y="3133725"/>
            <a:ext cx="13636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4</a:t>
            </a:r>
            <a:r>
              <a:rPr lang="zh-CN" altLang="en-US" sz="1600" b="1">
                <a:latin typeface="隶书" pitchFamily="1" charset="-122"/>
                <a:ea typeface="隶书" pitchFamily="1" charset="-122"/>
              </a:rPr>
              <a:t>、拍假假拍</a:t>
            </a:r>
            <a:r>
              <a:rPr lang="zh-CN" altLang="en-US">
                <a:latin typeface="Arial"/>
              </a:rPr>
              <a:t> </a:t>
            </a:r>
            <a:endParaRPr lang="zh-CN" altLang="en-US">
              <a:latin typeface="Arial"/>
            </a:endParaRPr>
          </a:p>
        </p:txBody>
      </p:sp>
      <p:sp>
        <p:nvSpPr>
          <p:cNvPr id="15368" name=""/>
          <p:cNvSpPr/>
          <p:nvPr/>
        </p:nvSpPr>
        <p:spPr>
          <a:xfrm>
            <a:off x="1036638" y="3505200"/>
            <a:ext cx="1401762" cy="33496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5</a:t>
            </a:r>
            <a:r>
              <a:rPr lang="zh-CN" altLang="en-US" sz="1600" b="1">
                <a:latin typeface="隶书" pitchFamily="1" charset="-122"/>
                <a:ea typeface="隶书" pitchFamily="1" charset="-122"/>
              </a:rPr>
              <a:t>、论资排辈 </a:t>
            </a:r>
            <a:endParaRPr lang="zh-CN" altLang="en-US" sz="1600" b="1">
              <a:latin typeface="隶书" pitchFamily="1" charset="-122"/>
              <a:ea typeface="隶书" pitchFamily="1" charset="-122"/>
            </a:endParaRPr>
          </a:p>
        </p:txBody>
      </p:sp>
      <p:sp>
        <p:nvSpPr>
          <p:cNvPr id="15369" name=""/>
          <p:cNvSpPr/>
          <p:nvPr/>
        </p:nvSpPr>
        <p:spPr>
          <a:xfrm>
            <a:off x="1036638" y="3849688"/>
            <a:ext cx="14652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6</a:t>
            </a:r>
            <a:r>
              <a:rPr lang="zh-CN" altLang="en-US" sz="1600" b="1">
                <a:latin typeface="隶书" pitchFamily="1" charset="-122"/>
                <a:ea typeface="隶书" pitchFamily="1" charset="-122"/>
              </a:rPr>
              <a:t>、新比旧贵</a:t>
            </a:r>
            <a:r>
              <a:rPr lang="zh-CN" altLang="en-US">
                <a:latin typeface="Arial"/>
              </a:rPr>
              <a:t> </a:t>
            </a:r>
            <a:r>
              <a:rPr lang="zh-CN" altLang="en-US" sz="1600" b="1">
                <a:latin typeface="隶书" pitchFamily="1" charset="-122"/>
                <a:ea typeface="隶书" pitchFamily="1" charset="-122"/>
              </a:rPr>
              <a:t> </a:t>
            </a:r>
            <a:endParaRPr lang="zh-CN" altLang="en-US" sz="1600" b="1">
              <a:latin typeface="隶书" pitchFamily="1" charset="-122"/>
              <a:ea typeface="隶书" pitchFamily="1" charset="-122"/>
            </a:endParaRPr>
          </a:p>
        </p:txBody>
      </p:sp>
      <p:sp>
        <p:nvSpPr>
          <p:cNvPr id="15370" name=""/>
          <p:cNvSpPr/>
          <p:nvPr/>
        </p:nvSpPr>
        <p:spPr>
          <a:xfrm>
            <a:off x="4719638" y="2105025"/>
            <a:ext cx="14652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7</a:t>
            </a:r>
            <a:r>
              <a:rPr lang="zh-CN" altLang="en-US" sz="1600" b="1">
                <a:latin typeface="隶书" pitchFamily="1" charset="-122"/>
                <a:ea typeface="隶书" pitchFamily="1" charset="-122"/>
              </a:rPr>
              <a:t>、跟风随波</a:t>
            </a:r>
            <a:r>
              <a:rPr lang="zh-CN" altLang="en-US">
                <a:latin typeface="Arial"/>
              </a:rPr>
              <a:t> </a:t>
            </a:r>
            <a:r>
              <a:rPr lang="zh-CN" altLang="en-US" sz="1600" b="1">
                <a:latin typeface="隶书" pitchFamily="1" charset="-122"/>
                <a:ea typeface="隶书" pitchFamily="1" charset="-122"/>
              </a:rPr>
              <a:t> </a:t>
            </a:r>
            <a:endParaRPr lang="zh-CN" altLang="en-US" sz="1600" b="1">
              <a:latin typeface="隶书" pitchFamily="1" charset="-122"/>
              <a:ea typeface="隶书" pitchFamily="1" charset="-122"/>
            </a:endParaRPr>
          </a:p>
        </p:txBody>
      </p:sp>
      <p:sp>
        <p:nvSpPr>
          <p:cNvPr id="15371" name=""/>
          <p:cNvSpPr/>
          <p:nvPr/>
        </p:nvSpPr>
        <p:spPr>
          <a:xfrm>
            <a:off x="4718050" y="2463800"/>
            <a:ext cx="17700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8</a:t>
            </a:r>
            <a:r>
              <a:rPr lang="zh-CN" altLang="en-US" sz="1600" b="1">
                <a:latin typeface="隶书" pitchFamily="1" charset="-122"/>
                <a:ea typeface="隶书" pitchFamily="1" charset="-122"/>
              </a:rPr>
              <a:t>、价格价值背离</a:t>
            </a:r>
            <a:r>
              <a:rPr lang="zh-CN" altLang="en-US">
                <a:latin typeface="Arial"/>
              </a:rPr>
              <a:t> </a:t>
            </a:r>
            <a:endParaRPr lang="zh-CN" altLang="en-US">
              <a:latin typeface="Arial"/>
            </a:endParaRPr>
          </a:p>
        </p:txBody>
      </p:sp>
      <p:sp>
        <p:nvSpPr>
          <p:cNvPr id="15372" name=""/>
          <p:cNvSpPr/>
          <p:nvPr/>
        </p:nvSpPr>
        <p:spPr>
          <a:xfrm>
            <a:off x="4722812" y="2841625"/>
            <a:ext cx="19732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9</a:t>
            </a:r>
            <a:r>
              <a:rPr lang="zh-CN" altLang="en-US" sz="1600" b="1">
                <a:latin typeface="隶书" pitchFamily="1" charset="-122"/>
                <a:ea typeface="隶书" pitchFamily="1" charset="-122"/>
              </a:rPr>
              <a:t>、一二级市场颠倒</a:t>
            </a:r>
            <a:r>
              <a:rPr lang="zh-CN" altLang="en-US">
                <a:latin typeface="Arial"/>
              </a:rPr>
              <a:t> </a:t>
            </a:r>
            <a:endParaRPr lang="zh-CN" altLang="en-US">
              <a:latin typeface="Arial"/>
            </a:endParaRPr>
          </a:p>
        </p:txBody>
      </p:sp>
      <p:sp>
        <p:nvSpPr>
          <p:cNvPr id="15373" name=""/>
          <p:cNvSpPr/>
          <p:nvPr/>
        </p:nvSpPr>
        <p:spPr>
          <a:xfrm>
            <a:off x="4694238" y="3206750"/>
            <a:ext cx="1871662" cy="365125"/>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10</a:t>
            </a:r>
            <a:r>
              <a:rPr lang="zh-CN" altLang="en-US" sz="1600" b="1">
                <a:latin typeface="隶书" pitchFamily="1" charset="-122"/>
                <a:ea typeface="隶书" pitchFamily="1" charset="-122"/>
              </a:rPr>
              <a:t>、业界心态畸形</a:t>
            </a:r>
            <a:r>
              <a:rPr lang="zh-CN" altLang="en-US">
                <a:latin typeface="Arial"/>
              </a:rPr>
              <a:t> </a:t>
            </a:r>
            <a:endParaRPr lang="zh-CN" altLang="en-US">
              <a:latin typeface="Arial"/>
            </a:endParaRPr>
          </a:p>
        </p:txBody>
      </p:sp>
      <p:sp>
        <p:nvSpPr>
          <p:cNvPr id="15374" name=""/>
          <p:cNvSpPr/>
          <p:nvPr/>
        </p:nvSpPr>
        <p:spPr>
          <a:xfrm>
            <a:off x="4702175" y="3586162"/>
            <a:ext cx="3128962" cy="334962"/>
          </a:xfrm>
          <a:prstGeom prst="rect">
            <a:avLst/>
          </a:prstGeom>
          <a:noFill/>
          <a:ln>
            <a:noFill/>
            <a:miter lim="800000"/>
          </a:ln>
        </p:spPr>
        <p:txBody>
          <a:bodyPr wrap="none"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11</a:t>
            </a:r>
            <a:r>
              <a:rPr lang="zh-CN" altLang="en-US" sz="1600" b="1">
                <a:latin typeface="隶书" pitchFamily="1" charset="-122"/>
                <a:ea typeface="隶书" pitchFamily="1" charset="-122"/>
              </a:rPr>
              <a:t>、国内市场对艺术消费的缺失</a:t>
            </a:r>
            <a:r>
              <a:rPr lang="zh-CN" altLang="en-US" sz="1600">
                <a:latin typeface="隶书" pitchFamily="1" charset="-122"/>
                <a:ea typeface="隶书" pitchFamily="1" charset="-122"/>
              </a:rPr>
              <a:t> </a:t>
            </a:r>
            <a:endParaRPr lang="zh-CN" altLang="en-US" sz="1600">
              <a:latin typeface="隶书" pitchFamily="1" charset="-122"/>
              <a:ea typeface="隶书" pitchFamily="1" charset="-122"/>
            </a:endParaRPr>
          </a:p>
        </p:txBody>
      </p:sp>
      <p:sp>
        <p:nvSpPr>
          <p:cNvPr id="15375" name=""/>
          <p:cNvSpPr/>
          <p:nvPr/>
        </p:nvSpPr>
        <p:spPr>
          <a:xfrm>
            <a:off x="5089525" y="3903662"/>
            <a:ext cx="3359150" cy="51911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a:latin typeface="仿宋_GB2312" pitchFamily="1" charset="-122"/>
                <a:ea typeface="仿宋_GB2312" pitchFamily="1" charset="-122"/>
              </a:rPr>
              <a:t>国内市场只有投资、投机，而缺少真正意义上的艺术消费。</a:t>
            </a:r>
            <a:endParaRPr lang="zh-CN" altLang="en-US" sz="1400">
              <a:latin typeface="仿宋_GB2312" pitchFamily="1" charset="-122"/>
              <a:ea typeface="仿宋_GB2312" pitchFamily="1" charset="-122"/>
            </a:endParaRPr>
          </a:p>
        </p:txBody>
      </p:sp>
      <p:sp>
        <p:nvSpPr>
          <p:cNvPr id="15376" name=""/>
          <p:cNvSpPr/>
          <p:nvPr/>
        </p:nvSpPr>
        <p:spPr>
          <a:xfrm>
            <a:off x="1022350" y="2047875"/>
            <a:ext cx="3784600"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、文化空心化、世俗化、商业化</a:t>
            </a:r>
            <a:endParaRPr lang="zh-CN" altLang="en-US" sz="1600" b="1">
              <a:latin typeface="隶书" pitchFamily="1" charset="-122"/>
              <a:ea typeface="隶书" pitchFamily="1" charset="-122"/>
            </a:endParaRPr>
          </a:p>
        </p:txBody>
      </p:sp>
      <p:sp>
        <p:nvSpPr>
          <p:cNvPr id="15377" name="TextBox 15376"/>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additive="base">
                                        <p:cTn id="6" dur="1" fill="hold">
                                          <p:stCondLst>
                                            <p:cond delay="0"/>
                                          </p:stCondLst>
                                        </p:cTn>
                                        <p:tgtEl>
                                          <p:spTgt spid="15374">
                                            <p:txEl>
                                              <p:pRg st="0" end="0"/>
                                            </p:txEl>
                                          </p:spTgt>
                                        </p:tgtEl>
                                        <p:attrNameLst>
                                          <p:attrName>style.visibility</p:attrName>
                                        </p:attrNameLst>
                                      </p:cBhvr>
                                      <p:to>
                                        <p:strVal val="visible"/>
                                      </p:to>
                                    </p:set>
                                    <p:animEffect transition="in" filter="wipe(left)">
                                      <p:cBhvr additive="base">
                                        <p:cTn id="7" dur="500" fill="hold"/>
                                        <p:tgtEl>
                                          <p:spTgt spid="15374">
                                            <p:txEl>
                                              <p:pRg st="0" end="0"/>
                                            </p:txEl>
                                          </p:spTgt>
                                        </p:tgtEl>
                                      </p:cBhvr>
                                    </p:animEffect>
                                  </p:childTnLst>
                                </p:cTn>
                              </p:par>
                            </p:childTnLst>
                          </p:cTn>
                        </p:par>
                        <p:par>
                          <p:cTn id="8" fill="hold" nodeType="afterGroup">
                            <p:stCondLst>
                              <p:cond delay="500"/>
                            </p:stCondLst>
                            <p:childTnLst>
                              <p:par>
                                <p:cTn id="9" presetID="27" presetClass="entr" presetSubtype="0" dur="80" fill="hold" nodeType="afterEffect">
                                  <p:stCondLst>
                                    <p:cond delay="500"/>
                                  </p:stCondLst>
                                  <p:iterate type="lt">
                                    <p:tmPct val="50000"/>
                                  </p:iterate>
                                  <p:childTnLst>
                                    <p:set>
                                      <p:cBhvr additive="base">
                                        <p:cTn id="10" dur="1" fill="hold">
                                          <p:stCondLst>
                                            <p:cond delay="0"/>
                                          </p:stCondLst>
                                        </p:cTn>
                                        <p:tgtEl>
                                          <p:spTgt spid="15375">
                                            <p:txEl>
                                              <p:pRg st="0" end="0"/>
                                            </p:txEl>
                                          </p:spTgt>
                                        </p:tgtEl>
                                        <p:attrNameLst>
                                          <p:attrName>style.visibility</p:attrName>
                                        </p:attrNameLst>
                                      </p:cBhvr>
                                      <p:to>
                                        <p:strVal val="visible"/>
                                      </p:to>
                                    </p:set>
                                    <p:anim calcmode="discrete" valueType="clr">
                                      <p:cBhvr additive="base">
                                        <p:cTn id="11" dur="80" fill="hold"/>
                                        <p:tgtEl>
                                          <p:spTgt spid="15375">
                                            <p:txEl>
                                              <p:pRg st="0" end="0"/>
                                            </p:txEl>
                                          </p:spTgt>
                                        </p:tgtEl>
                                        <p:attrNameLst>
                                          <p:attrName>style.color</p:attrName>
                                        </p:attrNameLst>
                                      </p:cBhvr>
                                      <p:tavLst>
                                        <p:tav tm="0">
                                          <p:val>
                                            <p:strVal val="#333399 [5]"/>
                                          </p:val>
                                        </p:tav>
                                        <p:tav tm="50000">
                                          <p:val>
                                            <p:strVal val="#009999 [6]"/>
                                          </p:val>
                                        </p:tav>
                                      </p:tavLst>
                                    </p:anim>
                                    <p:anim calcmode="discrete" valueType="clr">
                                      <p:cBhvr additive="base">
                                        <p:cTn id="12" dur="80" fill="hold"/>
                                        <p:tgtEl>
                                          <p:spTgt spid="15375">
                                            <p:txEl>
                                              <p:pRg st="0" end="0"/>
                                            </p:txEl>
                                          </p:spTgt>
                                        </p:tgtEl>
                                        <p:attrNameLst>
                                          <p:attrName>fillcolor</p:attrName>
                                        </p:attrNameLst>
                                      </p:cBhvr>
                                      <p:tavLst>
                                        <p:tav tm="0">
                                          <p:val>
                                            <p:strVal val="#333399 [5]"/>
                                          </p:val>
                                        </p:tav>
                                        <p:tav tm="50000">
                                          <p:val>
                                            <p:strVal val="#009999 [6]"/>
                                          </p:val>
                                        </p:tav>
                                      </p:tavLst>
                                    </p:anim>
                                    <p:set>
                                      <p:cBhvr additive="base">
                                        <p:cTn id="13" dur="80" fill="hold"/>
                                        <p:tgtEl>
                                          <p:spTgt spid="15375">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410"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17411"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17412" name=""/>
          <p:cNvSpPr/>
          <p:nvPr/>
        </p:nvSpPr>
        <p:spPr>
          <a:xfrm>
            <a:off x="3078162" y="1547812"/>
            <a:ext cx="4043362"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三、艺术投资要点       </a:t>
            </a:r>
            <a:endParaRPr lang="zh-CN" altLang="en-US" sz="2400" b="1">
              <a:latin typeface="Arial"/>
              <a:ea typeface="隶书" pitchFamily="1" charset="-122"/>
            </a:endParaRPr>
          </a:p>
        </p:txBody>
      </p:sp>
      <p:sp>
        <p:nvSpPr>
          <p:cNvPr id="17413" name=""/>
          <p:cNvSpPr/>
          <p:nvPr/>
        </p:nvSpPr>
        <p:spPr>
          <a:xfrm>
            <a:off x="2206625" y="3182938"/>
            <a:ext cx="3959225" cy="30321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b="1">
                <a:latin typeface="仿宋_GB2312" pitchFamily="1" charset="-122"/>
                <a:ea typeface="仿宋_GB2312" pitchFamily="1" charset="-122"/>
              </a:rPr>
              <a:t>重视人品或是画品？</a:t>
            </a:r>
            <a:endParaRPr lang="zh-CN" altLang="en-US" sz="1400" b="1">
              <a:latin typeface="仿宋_GB2312" pitchFamily="1" charset="-122"/>
              <a:ea typeface="仿宋_GB2312" pitchFamily="1" charset="-122"/>
            </a:endParaRPr>
          </a:p>
        </p:txBody>
      </p:sp>
      <p:sp>
        <p:nvSpPr>
          <p:cNvPr id="17414" name=""/>
          <p:cNvSpPr/>
          <p:nvPr/>
        </p:nvSpPr>
        <p:spPr>
          <a:xfrm>
            <a:off x="2205038" y="2400300"/>
            <a:ext cx="3959225" cy="30480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b="1">
                <a:latin typeface="仿宋_GB2312" pitchFamily="1" charset="-122"/>
                <a:ea typeface="仿宋_GB2312" pitchFamily="1" charset="-122"/>
              </a:rPr>
              <a:t>选画家还是选作品？</a:t>
            </a:r>
            <a:r>
              <a:rPr lang="zh-CN" altLang="en-US" sz="1400">
                <a:latin typeface="仿宋_GB2312" pitchFamily="1" charset="-122"/>
                <a:ea typeface="仿宋_GB2312" pitchFamily="1" charset="-122"/>
              </a:rPr>
              <a:t> </a:t>
            </a:r>
            <a:endParaRPr lang="zh-CN" altLang="en-US" sz="1400">
              <a:latin typeface="仿宋_GB2312" pitchFamily="1" charset="-122"/>
              <a:ea typeface="仿宋_GB2312" pitchFamily="1" charset="-122"/>
            </a:endParaRPr>
          </a:p>
        </p:txBody>
      </p:sp>
      <p:sp>
        <p:nvSpPr>
          <p:cNvPr id="17415" name=""/>
          <p:cNvSpPr/>
          <p:nvPr/>
        </p:nvSpPr>
        <p:spPr>
          <a:xfrm>
            <a:off x="2736850" y="2701925"/>
            <a:ext cx="5029200" cy="45720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200">
                <a:latin typeface="仿宋_GB2312" pitchFamily="1" charset="-122"/>
                <a:ea typeface="仿宋_GB2312" pitchFamily="1" charset="-122"/>
              </a:rPr>
              <a:t>有人选择一个或几个画家，集中投资几个画家；有人瞄准有升值空间精品下手，画家不限。</a:t>
            </a:r>
            <a:endParaRPr lang="zh-CN" altLang="en-US" sz="1200">
              <a:latin typeface="仿宋_GB2312" pitchFamily="1" charset="-122"/>
              <a:ea typeface="仿宋_GB2312" pitchFamily="1" charset="-122"/>
            </a:endParaRPr>
          </a:p>
        </p:txBody>
      </p:sp>
      <p:sp>
        <p:nvSpPr>
          <p:cNvPr id="17416" name=""/>
          <p:cNvSpPr/>
          <p:nvPr/>
        </p:nvSpPr>
        <p:spPr>
          <a:xfrm>
            <a:off x="2730500" y="3489325"/>
            <a:ext cx="5029200" cy="274638"/>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200">
                <a:latin typeface="仿宋_GB2312" pitchFamily="1" charset="-122"/>
                <a:ea typeface="仿宋_GB2312" pitchFamily="1" charset="-122"/>
              </a:rPr>
              <a:t>投资重视画家的人品还是画品。人品、学问、才情、思想。</a:t>
            </a:r>
            <a:endParaRPr lang="zh-CN" altLang="en-US" sz="1200">
              <a:latin typeface="仿宋_GB2312" pitchFamily="1" charset="-122"/>
              <a:ea typeface="仿宋_GB2312" pitchFamily="1" charset="-122"/>
            </a:endParaRPr>
          </a:p>
        </p:txBody>
      </p:sp>
      <p:sp>
        <p:nvSpPr>
          <p:cNvPr id="17417" name=""/>
          <p:cNvSpPr/>
          <p:nvPr/>
        </p:nvSpPr>
        <p:spPr>
          <a:xfrm>
            <a:off x="2198688" y="3825875"/>
            <a:ext cx="3959225" cy="30480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b="1">
                <a:latin typeface="仿宋_GB2312" pitchFamily="1" charset="-122"/>
                <a:ea typeface="仿宋_GB2312" pitchFamily="1" charset="-122"/>
              </a:rPr>
              <a:t>个人喜好还是跟风？</a:t>
            </a:r>
            <a:endParaRPr lang="zh-CN" altLang="en-US" sz="1400" b="1">
              <a:latin typeface="仿宋_GB2312" pitchFamily="1" charset="-122"/>
              <a:ea typeface="仿宋_GB2312" pitchFamily="1" charset="-122"/>
            </a:endParaRPr>
          </a:p>
        </p:txBody>
      </p:sp>
      <p:sp>
        <p:nvSpPr>
          <p:cNvPr id="17418" name=""/>
          <p:cNvSpPr/>
          <p:nvPr/>
        </p:nvSpPr>
        <p:spPr>
          <a:xfrm>
            <a:off x="2722562" y="4133850"/>
            <a:ext cx="5029200" cy="274638"/>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200">
                <a:latin typeface="仿宋_GB2312" pitchFamily="1" charset="-122"/>
                <a:ea typeface="仿宋_GB2312" pitchFamily="1" charset="-122"/>
              </a:rPr>
              <a:t>个人喜好有时候与主流市场倾向冲突，有时候与市场一致。</a:t>
            </a:r>
            <a:endParaRPr lang="zh-CN" altLang="en-US" sz="1200">
              <a:latin typeface="仿宋_GB2312" pitchFamily="1" charset="-122"/>
              <a:ea typeface="仿宋_GB2312" pitchFamily="1" charset="-122"/>
            </a:endParaRPr>
          </a:p>
        </p:txBody>
      </p:sp>
      <p:sp>
        <p:nvSpPr>
          <p:cNvPr id="17419" name=""/>
          <p:cNvSpPr/>
          <p:nvPr/>
        </p:nvSpPr>
        <p:spPr>
          <a:xfrm>
            <a:off x="2181225" y="4445000"/>
            <a:ext cx="3959225" cy="30480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b="1">
                <a:latin typeface="仿宋_GB2312" pitchFamily="1" charset="-122"/>
                <a:ea typeface="仿宋_GB2312" pitchFamily="1" charset="-122"/>
              </a:rPr>
              <a:t>选成熟者还是新生代？</a:t>
            </a:r>
            <a:endParaRPr lang="zh-CN" altLang="en-US" sz="1400" b="1">
              <a:latin typeface="仿宋_GB2312" pitchFamily="1" charset="-122"/>
              <a:ea typeface="仿宋_GB2312" pitchFamily="1" charset="-122"/>
            </a:endParaRPr>
          </a:p>
        </p:txBody>
      </p:sp>
      <p:sp>
        <p:nvSpPr>
          <p:cNvPr id="17420" name=""/>
          <p:cNvSpPr/>
          <p:nvPr/>
        </p:nvSpPr>
        <p:spPr>
          <a:xfrm>
            <a:off x="2705100" y="4754562"/>
            <a:ext cx="5227638" cy="27305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200">
                <a:latin typeface="仿宋_GB2312" pitchFamily="1" charset="-122"/>
                <a:ea typeface="仿宋_GB2312" pitchFamily="1" charset="-122"/>
              </a:rPr>
              <a:t>江苏在国际上有影响力的画家，近代有三人，徐悲鸿、刘海粟、李可染。</a:t>
            </a:r>
            <a:endParaRPr lang="zh-CN" altLang="en-US" sz="1200">
              <a:latin typeface="仿宋_GB2312" pitchFamily="1" charset="-122"/>
              <a:ea typeface="仿宋_GB2312" pitchFamily="1" charset="-122"/>
            </a:endParaRPr>
          </a:p>
        </p:txBody>
      </p:sp>
      <p:sp>
        <p:nvSpPr>
          <p:cNvPr id="17421" name=""/>
          <p:cNvSpPr/>
          <p:nvPr/>
        </p:nvSpPr>
        <p:spPr>
          <a:xfrm>
            <a:off x="1924050" y="2076450"/>
            <a:ext cx="2144712" cy="33655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、如何选择</a:t>
            </a:r>
            <a:endParaRPr lang="zh-CN" altLang="en-US" sz="1600" b="1">
              <a:latin typeface="隶书" pitchFamily="1" charset="-122"/>
              <a:ea typeface="隶书" pitchFamily="1" charset="-122"/>
            </a:endParaRPr>
          </a:p>
        </p:txBody>
      </p:sp>
      <p:sp>
        <p:nvSpPr>
          <p:cNvPr id="17422" name="TextBox 17421"/>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2000" fill="hold" nodeType="withEffect">
                                  <p:stCondLst>
                                    <p:cond delay="0"/>
                                  </p:stCondLst>
                                  <p:childTnLst>
                                    <p:set>
                                      <p:cBhvr additive="base">
                                        <p:cTn id="6" dur="1" fill="hold">
                                          <p:stCondLst>
                                            <p:cond delay="0"/>
                                          </p:stCondLst>
                                        </p:cTn>
                                        <p:tgtEl>
                                          <p:spTgt spid="17412">
                                            <p:txEl>
                                              <p:pRg st="0" end="0"/>
                                            </p:txEl>
                                          </p:spTgt>
                                        </p:tgtEl>
                                        <p:attrNameLst>
                                          <p:attrName>style.visibility</p:attrName>
                                        </p:attrNameLst>
                                      </p:cBhvr>
                                      <p:to>
                                        <p:strVal val="visible"/>
                                      </p:to>
                                    </p:set>
                                    <p:animEffect transition="in" filter="fade">
                                      <p:cBhvr additive="base">
                                        <p:cTn id="7" dur="2000" fill="hold"/>
                                        <p:tgtEl>
                                          <p:spTgt spid="17412">
                                            <p:txEl>
                                              <p:pRg st="0" end="0"/>
                                            </p:txEl>
                                          </p:spTgt>
                                        </p:tgtEl>
                                      </p:cBhvr>
                                    </p:animEffect>
                                  </p:childTnLst>
                                </p:cTn>
                              </p:par>
                            </p:childTnLst>
                          </p:cTn>
                        </p:par>
                        <p:par>
                          <p:cTn id="8" fill="hold" nodeType="afterGroup">
                            <p:stCondLst>
                              <p:cond delay="2000"/>
                            </p:stCondLst>
                            <p:childTnLst>
                              <p:par>
                                <p:cTn id="9" presetID="22" presetClass="entr" presetSubtype="8" dur="500" fill="hold" grpId="7" nodeType="afterEffect">
                                  <p:stCondLst>
                                    <p:cond delay="2000"/>
                                  </p:stCondLst>
                                  <p:childTnLst>
                                    <p:set>
                                      <p:cBhvr additive="base">
                                        <p:cTn id="10" dur="1" fill="hold">
                                          <p:stCondLst>
                                            <p:cond delay="0"/>
                                          </p:stCondLst>
                                        </p:cTn>
                                        <p:tgtEl>
                                          <p:spTgt spid="17421"/>
                                        </p:tgtEl>
                                        <p:attrNameLst>
                                          <p:attrName>style.visibility</p:attrName>
                                        </p:attrNameLst>
                                      </p:cBhvr>
                                      <p:to>
                                        <p:strVal val="visible"/>
                                      </p:to>
                                    </p:set>
                                    <p:animEffect transition="in" filter="wipe(left)">
                                      <p:cBhvr additive="base">
                                        <p:cTn id="11" dur="500" fill="hold"/>
                                        <p:tgtEl>
                                          <p:spTgt spid="17421"/>
                                        </p:tgtEl>
                                      </p:cBhvr>
                                    </p:animEffect>
                                  </p:childTnLst>
                                </p:cTn>
                              </p:par>
                            </p:childTnLst>
                          </p:cTn>
                        </p:par>
                        <p:par>
                          <p:cTn id="12" fill="hold" nodeType="afterGroup">
                            <p:stCondLst>
                              <p:cond delay="4500"/>
                            </p:stCondLst>
                            <p:childTnLst>
                              <p:par>
                                <p:cTn id="13" presetID="27" presetClass="entr" presetSubtype="0" dur="80" fill="hold" nodeType="afterEffect">
                                  <p:stCondLst>
                                    <p:cond delay="2500"/>
                                  </p:stCondLst>
                                  <p:iterate type="lt">
                                    <p:tmPct val="50000"/>
                                  </p:iterate>
                                  <p:childTnLst>
                                    <p:set>
                                      <p:cBhvr additive="base">
                                        <p:cTn id="14" dur="1" fill="hold">
                                          <p:stCondLst>
                                            <p:cond delay="0"/>
                                          </p:stCondLst>
                                        </p:cTn>
                                        <p:tgtEl>
                                          <p:spTgt spid="17414">
                                            <p:txEl>
                                              <p:pRg st="0" end="0"/>
                                            </p:txEl>
                                          </p:spTgt>
                                        </p:tgtEl>
                                        <p:attrNameLst>
                                          <p:attrName>style.visibility</p:attrName>
                                        </p:attrNameLst>
                                      </p:cBhvr>
                                      <p:to>
                                        <p:strVal val="visible"/>
                                      </p:to>
                                    </p:set>
                                    <p:anim calcmode="discrete" valueType="clr">
                                      <p:cBhvr additive="base">
                                        <p:cTn id="15" dur="80" fill="hold"/>
                                        <p:tgtEl>
                                          <p:spTgt spid="17414">
                                            <p:txEl>
                                              <p:pRg st="0" end="0"/>
                                            </p:txEl>
                                          </p:spTgt>
                                        </p:tgtEl>
                                        <p:attrNameLst>
                                          <p:attrName>style.color</p:attrName>
                                        </p:attrNameLst>
                                      </p:cBhvr>
                                      <p:tavLst>
                                        <p:tav tm="0">
                                          <p:val>
                                            <p:strVal val="#333399 [5]"/>
                                          </p:val>
                                        </p:tav>
                                        <p:tav tm="50000">
                                          <p:val>
                                            <p:strVal val="#009999 [6]"/>
                                          </p:val>
                                        </p:tav>
                                      </p:tavLst>
                                    </p:anim>
                                    <p:anim calcmode="discrete" valueType="clr">
                                      <p:cBhvr additive="base">
                                        <p:cTn id="16" dur="80" fill="hold"/>
                                        <p:tgtEl>
                                          <p:spTgt spid="17414">
                                            <p:txEl>
                                              <p:pRg st="0" end="0"/>
                                            </p:txEl>
                                          </p:spTgt>
                                        </p:tgtEl>
                                        <p:attrNameLst>
                                          <p:attrName>fillcolor</p:attrName>
                                        </p:attrNameLst>
                                      </p:cBhvr>
                                      <p:tavLst>
                                        <p:tav tm="0">
                                          <p:val>
                                            <p:strVal val="#333399 [5]"/>
                                          </p:val>
                                        </p:tav>
                                        <p:tav tm="50000">
                                          <p:val>
                                            <p:strVal val="#009999 [6]"/>
                                          </p:val>
                                        </p:tav>
                                      </p:tavLst>
                                    </p:anim>
                                    <p:set>
                                      <p:cBhvr additive="base">
                                        <p:cTn id="17" dur="80" fill="hold"/>
                                        <p:tgtEl>
                                          <p:spTgt spid="17414">
                                            <p:txEl>
                                              <p:pRg st="0" end="0"/>
                                            </p:txEl>
                                          </p:spTgt>
                                        </p:tgtEl>
                                        <p:attrNameLst>
                                          <p:attrName>fill.type</p:attrName>
                                        </p:attrNameLst>
                                      </p:cBhvr>
                                      <p:to>
                                        <p:strVal val="solid"/>
                                      </p:to>
                                    </p:set>
                                  </p:childTnLst>
                                </p:cTn>
                              </p:par>
                            </p:childTnLst>
                          </p:cTn>
                        </p:par>
                        <p:par>
                          <p:cTn id="18" fill="hold" nodeType="afterGroup">
                            <p:stCondLst>
                              <p:cond delay="7080"/>
                            </p:stCondLst>
                            <p:childTnLst>
                              <p:par>
                                <p:cTn id="19" presetID="27" presetClass="entr" presetSubtype="0" dur="80" fill="hold" grpId="1" nodeType="afterEffect">
                                  <p:stCondLst>
                                    <p:cond delay="2940"/>
                                  </p:stCondLst>
                                  <p:iterate type="lt">
                                    <p:tmPct val="50000"/>
                                  </p:iterate>
                                  <p:childTnLst>
                                    <p:set>
                                      <p:cBhvr additive="base">
                                        <p:cTn id="20" dur="1" fill="hold">
                                          <p:stCondLst>
                                            <p:cond delay="0"/>
                                          </p:stCondLst>
                                        </p:cTn>
                                        <p:tgtEl>
                                          <p:spTgt spid="17415"/>
                                        </p:tgtEl>
                                        <p:attrNameLst>
                                          <p:attrName>style.visibility</p:attrName>
                                        </p:attrNameLst>
                                      </p:cBhvr>
                                      <p:to>
                                        <p:strVal val="visible"/>
                                      </p:to>
                                    </p:set>
                                    <p:anim calcmode="discrete" valueType="clr">
                                      <p:cBhvr additive="base">
                                        <p:cTn id="21" dur="80" fill="hold"/>
                                        <p:tgtEl>
                                          <p:spTgt spid="17415"/>
                                        </p:tgtEl>
                                        <p:attrNameLst>
                                          <p:attrName>style.color</p:attrName>
                                        </p:attrNameLst>
                                      </p:cBhvr>
                                      <p:tavLst>
                                        <p:tav tm="0">
                                          <p:val>
                                            <p:strVal val="#333399 [5]"/>
                                          </p:val>
                                        </p:tav>
                                        <p:tav tm="50000">
                                          <p:val>
                                            <p:strVal val="#009999 [6]"/>
                                          </p:val>
                                        </p:tav>
                                      </p:tavLst>
                                    </p:anim>
                                    <p:anim calcmode="discrete" valueType="clr">
                                      <p:cBhvr additive="base">
                                        <p:cTn id="22" dur="80" fill="hold"/>
                                        <p:tgtEl>
                                          <p:spTgt spid="17415"/>
                                        </p:tgtEl>
                                        <p:attrNameLst>
                                          <p:attrName>fillcolor</p:attrName>
                                        </p:attrNameLst>
                                      </p:cBhvr>
                                      <p:tavLst>
                                        <p:tav tm="0">
                                          <p:val>
                                            <p:strVal val="#333399 [5]"/>
                                          </p:val>
                                        </p:tav>
                                        <p:tav tm="50000">
                                          <p:val>
                                            <p:strVal val="#009999 [6]"/>
                                          </p:val>
                                        </p:tav>
                                      </p:tavLst>
                                    </p:anim>
                                    <p:set>
                                      <p:cBhvr additive="base">
                                        <p:cTn id="23" dur="80" fill="hold"/>
                                        <p:tgtEl>
                                          <p:spTgt spid="17415"/>
                                        </p:tgtEl>
                                        <p:attrNameLst>
                                          <p:attrName>fill.type</p:attrName>
                                        </p:attrNameLst>
                                      </p:cBhvr>
                                      <p:to>
                                        <p:strVal val="solid"/>
                                      </p:to>
                                    </p:set>
                                  </p:childTnLst>
                                </p:cTn>
                              </p:par>
                            </p:childTnLst>
                          </p:cTn>
                        </p:par>
                      </p:childTnLst>
                    </p:cTn>
                  </p:par>
                  <p:par>
                    <p:cTn id="24" fill="hold" nodeType="clickPar">
                      <p:stCondLst>
                        <p:cond delay="indefinite"/>
                        <p:cond evt="onBegin" delay="0">
                          <p:tn val="23"/>
                        </p:cond>
                      </p:stCondLst>
                      <p:childTnLst>
                        <p:par>
                          <p:cTn id="25" fill="hold" nodeType="afterGroup">
                            <p:stCondLst>
                              <p:cond delay="0"/>
                            </p:stCondLst>
                            <p:childTnLst>
                              <p:par>
                                <p:cTn id="26" presetID="27" presetClass="entr" presetSubtype="0" dur="80" fill="hold" grpId="0" nodeType="clickEffect">
                                  <p:stCondLst>
                                    <p:cond delay="0"/>
                                  </p:stCondLst>
                                  <p:iterate type="lt">
                                    <p:tmPct val="50000"/>
                                  </p:iterate>
                                  <p:childTnLst>
                                    <p:set>
                                      <p:cBhvr additive="base">
                                        <p:cTn id="27" dur="1" fill="hold">
                                          <p:stCondLst>
                                            <p:cond delay="0"/>
                                          </p:stCondLst>
                                        </p:cTn>
                                        <p:tgtEl>
                                          <p:spTgt spid="17413"/>
                                        </p:tgtEl>
                                        <p:attrNameLst>
                                          <p:attrName>style.visibility</p:attrName>
                                        </p:attrNameLst>
                                      </p:cBhvr>
                                      <p:to>
                                        <p:strVal val="visible"/>
                                      </p:to>
                                    </p:set>
                                    <p:anim calcmode="discrete" valueType="clr">
                                      <p:cBhvr additive="base">
                                        <p:cTn id="28" dur="80" fill="hold"/>
                                        <p:tgtEl>
                                          <p:spTgt spid="17413"/>
                                        </p:tgtEl>
                                        <p:attrNameLst>
                                          <p:attrName>style.color</p:attrName>
                                        </p:attrNameLst>
                                      </p:cBhvr>
                                      <p:tavLst>
                                        <p:tav tm="0">
                                          <p:val>
                                            <p:strVal val="#333399 [5]"/>
                                          </p:val>
                                        </p:tav>
                                        <p:tav tm="50000">
                                          <p:val>
                                            <p:strVal val="#009999 [6]"/>
                                          </p:val>
                                        </p:tav>
                                      </p:tavLst>
                                    </p:anim>
                                    <p:anim calcmode="discrete" valueType="clr">
                                      <p:cBhvr additive="base">
                                        <p:cTn id="29" dur="80" fill="hold"/>
                                        <p:tgtEl>
                                          <p:spTgt spid="17413"/>
                                        </p:tgtEl>
                                        <p:attrNameLst>
                                          <p:attrName>fillcolor</p:attrName>
                                        </p:attrNameLst>
                                      </p:cBhvr>
                                      <p:tavLst>
                                        <p:tav tm="0">
                                          <p:val>
                                            <p:strVal val="#333399 [5]"/>
                                          </p:val>
                                        </p:tav>
                                        <p:tav tm="50000">
                                          <p:val>
                                            <p:strVal val="#009999 [6]"/>
                                          </p:val>
                                        </p:tav>
                                      </p:tavLst>
                                    </p:anim>
                                    <p:set>
                                      <p:cBhvr additive="base">
                                        <p:cTn id="30" dur="80" fill="hold"/>
                                        <p:tgtEl>
                                          <p:spTgt spid="17413"/>
                                        </p:tgtEl>
                                        <p:attrNameLst>
                                          <p:attrName>fill.type</p:attrName>
                                        </p:attrNameLst>
                                      </p:cBhvr>
                                      <p:to>
                                        <p:strVal val="solid"/>
                                      </p:to>
                                    </p:set>
                                  </p:childTnLst>
                                </p:cTn>
                              </p:par>
                            </p:childTnLst>
                          </p:cTn>
                        </p:par>
                        <p:par>
                          <p:cTn id="31" fill="hold" nodeType="afterGroup">
                            <p:stCondLst>
                              <p:cond delay="80"/>
                            </p:stCondLst>
                            <p:childTnLst>
                              <p:par>
                                <p:cTn id="32" presetID="27" presetClass="entr" presetSubtype="0" dur="80" fill="hold" grpId="2" nodeType="afterEffect">
                                  <p:stCondLst>
                                    <p:cond delay="400"/>
                                  </p:stCondLst>
                                  <p:iterate type="lt">
                                    <p:tmPct val="50000"/>
                                  </p:iterate>
                                  <p:childTnLst>
                                    <p:set>
                                      <p:cBhvr additive="base">
                                        <p:cTn id="33" dur="1" fill="hold">
                                          <p:stCondLst>
                                            <p:cond delay="0"/>
                                          </p:stCondLst>
                                        </p:cTn>
                                        <p:tgtEl>
                                          <p:spTgt spid="17416"/>
                                        </p:tgtEl>
                                        <p:attrNameLst>
                                          <p:attrName>style.visibility</p:attrName>
                                        </p:attrNameLst>
                                      </p:cBhvr>
                                      <p:to>
                                        <p:strVal val="visible"/>
                                      </p:to>
                                    </p:set>
                                    <p:anim calcmode="discrete" valueType="clr">
                                      <p:cBhvr additive="base">
                                        <p:cTn id="34" dur="80" fill="hold"/>
                                        <p:tgtEl>
                                          <p:spTgt spid="17416"/>
                                        </p:tgtEl>
                                        <p:attrNameLst>
                                          <p:attrName>style.color</p:attrName>
                                        </p:attrNameLst>
                                      </p:cBhvr>
                                      <p:tavLst>
                                        <p:tav tm="0">
                                          <p:val>
                                            <p:strVal val="#333399 [5]"/>
                                          </p:val>
                                        </p:tav>
                                        <p:tav tm="50000">
                                          <p:val>
                                            <p:strVal val="#009999 [6]"/>
                                          </p:val>
                                        </p:tav>
                                      </p:tavLst>
                                    </p:anim>
                                    <p:anim calcmode="discrete" valueType="clr">
                                      <p:cBhvr additive="base">
                                        <p:cTn id="35" dur="80" fill="hold"/>
                                        <p:tgtEl>
                                          <p:spTgt spid="17416"/>
                                        </p:tgtEl>
                                        <p:attrNameLst>
                                          <p:attrName>fillcolor</p:attrName>
                                        </p:attrNameLst>
                                      </p:cBhvr>
                                      <p:tavLst>
                                        <p:tav tm="0">
                                          <p:val>
                                            <p:strVal val="#333399 [5]"/>
                                          </p:val>
                                        </p:tav>
                                        <p:tav tm="50000">
                                          <p:val>
                                            <p:strVal val="#009999 [6]"/>
                                          </p:val>
                                        </p:tav>
                                      </p:tavLst>
                                    </p:anim>
                                    <p:set>
                                      <p:cBhvr additive="base">
                                        <p:cTn id="36" dur="80" fill="hold"/>
                                        <p:tgtEl>
                                          <p:spTgt spid="17416"/>
                                        </p:tgtEl>
                                        <p:attrNameLst>
                                          <p:attrName>fill.type</p:attrName>
                                        </p:attrNameLst>
                                      </p:cBhvr>
                                      <p:to>
                                        <p:strVal val="solid"/>
                                      </p:to>
                                    </p:set>
                                  </p:childTnLst>
                                </p:cTn>
                              </p:par>
                            </p:childTnLst>
                          </p:cTn>
                        </p:par>
                      </p:childTnLst>
                    </p:cTn>
                  </p:par>
                  <p:par>
                    <p:cTn id="37" fill="hold" nodeType="clickPar">
                      <p:stCondLst>
                        <p:cond delay="indefinite"/>
                        <p:cond evt="onBegin" delay="0">
                          <p:tn val="36"/>
                        </p:cond>
                      </p:stCondLst>
                      <p:childTnLst>
                        <p:par>
                          <p:cTn id="38" fill="hold" nodeType="afterGroup">
                            <p:stCondLst>
                              <p:cond delay="0"/>
                            </p:stCondLst>
                            <p:childTnLst>
                              <p:par>
                                <p:cTn id="39" presetID="27" presetClass="entr" presetSubtype="0" dur="80" fill="hold" grpId="3" nodeType="clickEffect">
                                  <p:stCondLst>
                                    <p:cond delay="0"/>
                                  </p:stCondLst>
                                  <p:iterate type="lt">
                                    <p:tmPct val="50000"/>
                                  </p:iterate>
                                  <p:childTnLst>
                                    <p:set>
                                      <p:cBhvr additive="base">
                                        <p:cTn id="40" dur="1" fill="hold">
                                          <p:stCondLst>
                                            <p:cond delay="0"/>
                                          </p:stCondLst>
                                        </p:cTn>
                                        <p:tgtEl>
                                          <p:spTgt spid="17417"/>
                                        </p:tgtEl>
                                        <p:attrNameLst>
                                          <p:attrName>style.visibility</p:attrName>
                                        </p:attrNameLst>
                                      </p:cBhvr>
                                      <p:to>
                                        <p:strVal val="visible"/>
                                      </p:to>
                                    </p:set>
                                    <p:anim calcmode="discrete" valueType="clr">
                                      <p:cBhvr additive="base">
                                        <p:cTn id="41" dur="80" fill="hold"/>
                                        <p:tgtEl>
                                          <p:spTgt spid="17417"/>
                                        </p:tgtEl>
                                        <p:attrNameLst>
                                          <p:attrName>style.color</p:attrName>
                                        </p:attrNameLst>
                                      </p:cBhvr>
                                      <p:tavLst>
                                        <p:tav tm="0">
                                          <p:val>
                                            <p:strVal val="#333399 [5]"/>
                                          </p:val>
                                        </p:tav>
                                        <p:tav tm="50000">
                                          <p:val>
                                            <p:strVal val="#009999 [6]"/>
                                          </p:val>
                                        </p:tav>
                                      </p:tavLst>
                                    </p:anim>
                                    <p:anim calcmode="discrete" valueType="clr">
                                      <p:cBhvr additive="base">
                                        <p:cTn id="42" dur="80" fill="hold"/>
                                        <p:tgtEl>
                                          <p:spTgt spid="17417"/>
                                        </p:tgtEl>
                                        <p:attrNameLst>
                                          <p:attrName>fillcolor</p:attrName>
                                        </p:attrNameLst>
                                      </p:cBhvr>
                                      <p:tavLst>
                                        <p:tav tm="0">
                                          <p:val>
                                            <p:strVal val="#333399 [5]"/>
                                          </p:val>
                                        </p:tav>
                                        <p:tav tm="50000">
                                          <p:val>
                                            <p:strVal val="#009999 [6]"/>
                                          </p:val>
                                        </p:tav>
                                      </p:tavLst>
                                    </p:anim>
                                    <p:set>
                                      <p:cBhvr additive="base">
                                        <p:cTn id="43" dur="80" fill="hold"/>
                                        <p:tgtEl>
                                          <p:spTgt spid="17417"/>
                                        </p:tgtEl>
                                        <p:attrNameLst>
                                          <p:attrName>fill.type</p:attrName>
                                        </p:attrNameLst>
                                      </p:cBhvr>
                                      <p:to>
                                        <p:strVal val="solid"/>
                                      </p:to>
                                    </p:set>
                                  </p:childTnLst>
                                </p:cTn>
                              </p:par>
                            </p:childTnLst>
                          </p:cTn>
                        </p:par>
                        <p:par>
                          <p:cTn id="44" fill="hold" nodeType="afterGroup">
                            <p:stCondLst>
                              <p:cond delay="80"/>
                            </p:stCondLst>
                            <p:childTnLst>
                              <p:par>
                                <p:cTn id="45" presetID="27" presetClass="entr" presetSubtype="0" dur="80" fill="hold" grpId="4" nodeType="afterEffect">
                                  <p:stCondLst>
                                    <p:cond delay="400"/>
                                  </p:stCondLst>
                                  <p:iterate type="lt">
                                    <p:tmPct val="50000"/>
                                  </p:iterate>
                                  <p:childTnLst>
                                    <p:set>
                                      <p:cBhvr additive="base">
                                        <p:cTn id="46" dur="1" fill="hold">
                                          <p:stCondLst>
                                            <p:cond delay="0"/>
                                          </p:stCondLst>
                                        </p:cTn>
                                        <p:tgtEl>
                                          <p:spTgt spid="17418"/>
                                        </p:tgtEl>
                                        <p:attrNameLst>
                                          <p:attrName>style.visibility</p:attrName>
                                        </p:attrNameLst>
                                      </p:cBhvr>
                                      <p:to>
                                        <p:strVal val="visible"/>
                                      </p:to>
                                    </p:set>
                                    <p:anim calcmode="discrete" valueType="clr">
                                      <p:cBhvr additive="base">
                                        <p:cTn id="47" dur="80" fill="hold"/>
                                        <p:tgtEl>
                                          <p:spTgt spid="17418"/>
                                        </p:tgtEl>
                                        <p:attrNameLst>
                                          <p:attrName>style.color</p:attrName>
                                        </p:attrNameLst>
                                      </p:cBhvr>
                                      <p:tavLst>
                                        <p:tav tm="0">
                                          <p:val>
                                            <p:strVal val="#333399 [5]"/>
                                          </p:val>
                                        </p:tav>
                                        <p:tav tm="50000">
                                          <p:val>
                                            <p:strVal val="#009999 [6]"/>
                                          </p:val>
                                        </p:tav>
                                      </p:tavLst>
                                    </p:anim>
                                    <p:anim calcmode="discrete" valueType="clr">
                                      <p:cBhvr additive="base">
                                        <p:cTn id="48" dur="80" fill="hold"/>
                                        <p:tgtEl>
                                          <p:spTgt spid="17418"/>
                                        </p:tgtEl>
                                        <p:attrNameLst>
                                          <p:attrName>fillcolor</p:attrName>
                                        </p:attrNameLst>
                                      </p:cBhvr>
                                      <p:tavLst>
                                        <p:tav tm="0">
                                          <p:val>
                                            <p:strVal val="#333399 [5]"/>
                                          </p:val>
                                        </p:tav>
                                        <p:tav tm="50000">
                                          <p:val>
                                            <p:strVal val="#009999 [6]"/>
                                          </p:val>
                                        </p:tav>
                                      </p:tavLst>
                                    </p:anim>
                                    <p:set>
                                      <p:cBhvr additive="base">
                                        <p:cTn id="49" dur="80" fill="hold"/>
                                        <p:tgtEl>
                                          <p:spTgt spid="17418"/>
                                        </p:tgtEl>
                                        <p:attrNameLst>
                                          <p:attrName>fill.type</p:attrName>
                                        </p:attrNameLst>
                                      </p:cBhvr>
                                      <p:to>
                                        <p:strVal val="solid"/>
                                      </p:to>
                                    </p:set>
                                  </p:childTnLst>
                                </p:cTn>
                              </p:par>
                            </p:childTnLst>
                          </p:cTn>
                        </p:par>
                      </p:childTnLst>
                    </p:cTn>
                  </p:par>
                  <p:par>
                    <p:cTn id="50" fill="hold" nodeType="clickPar">
                      <p:stCondLst>
                        <p:cond delay="indefinite"/>
                        <p:cond evt="onBegin" delay="0">
                          <p:tn val="49"/>
                        </p:cond>
                      </p:stCondLst>
                      <p:childTnLst>
                        <p:par>
                          <p:cTn id="51" fill="hold" nodeType="afterGroup">
                            <p:stCondLst>
                              <p:cond delay="0"/>
                            </p:stCondLst>
                            <p:childTnLst>
                              <p:par>
                                <p:cTn id="52" presetID="27" presetClass="entr" presetSubtype="0" dur="80" fill="hold" grpId="5" nodeType="clickEffect">
                                  <p:stCondLst>
                                    <p:cond delay="0"/>
                                  </p:stCondLst>
                                  <p:iterate type="lt">
                                    <p:tmPct val="50000"/>
                                  </p:iterate>
                                  <p:childTnLst>
                                    <p:set>
                                      <p:cBhvr additive="base">
                                        <p:cTn id="53" dur="1" fill="hold">
                                          <p:stCondLst>
                                            <p:cond delay="0"/>
                                          </p:stCondLst>
                                        </p:cTn>
                                        <p:tgtEl>
                                          <p:spTgt spid="17419"/>
                                        </p:tgtEl>
                                        <p:attrNameLst>
                                          <p:attrName>style.visibility</p:attrName>
                                        </p:attrNameLst>
                                      </p:cBhvr>
                                      <p:to>
                                        <p:strVal val="visible"/>
                                      </p:to>
                                    </p:set>
                                    <p:anim calcmode="discrete" valueType="clr">
                                      <p:cBhvr additive="base">
                                        <p:cTn id="54" dur="80" fill="hold"/>
                                        <p:tgtEl>
                                          <p:spTgt spid="17419"/>
                                        </p:tgtEl>
                                        <p:attrNameLst>
                                          <p:attrName>style.color</p:attrName>
                                        </p:attrNameLst>
                                      </p:cBhvr>
                                      <p:tavLst>
                                        <p:tav tm="0">
                                          <p:val>
                                            <p:strVal val="#333399 [5]"/>
                                          </p:val>
                                        </p:tav>
                                        <p:tav tm="50000">
                                          <p:val>
                                            <p:strVal val="#009999 [6]"/>
                                          </p:val>
                                        </p:tav>
                                      </p:tavLst>
                                    </p:anim>
                                    <p:anim calcmode="discrete" valueType="clr">
                                      <p:cBhvr additive="base">
                                        <p:cTn id="55" dur="80" fill="hold"/>
                                        <p:tgtEl>
                                          <p:spTgt spid="17419"/>
                                        </p:tgtEl>
                                        <p:attrNameLst>
                                          <p:attrName>fillcolor</p:attrName>
                                        </p:attrNameLst>
                                      </p:cBhvr>
                                      <p:tavLst>
                                        <p:tav tm="0">
                                          <p:val>
                                            <p:strVal val="#333399 [5]"/>
                                          </p:val>
                                        </p:tav>
                                        <p:tav tm="50000">
                                          <p:val>
                                            <p:strVal val="#009999 [6]"/>
                                          </p:val>
                                        </p:tav>
                                      </p:tavLst>
                                    </p:anim>
                                    <p:set>
                                      <p:cBhvr additive="base">
                                        <p:cTn id="56" dur="80" fill="hold"/>
                                        <p:tgtEl>
                                          <p:spTgt spid="17419"/>
                                        </p:tgtEl>
                                        <p:attrNameLst>
                                          <p:attrName>fill.type</p:attrName>
                                        </p:attrNameLst>
                                      </p:cBhvr>
                                      <p:to>
                                        <p:strVal val="solid"/>
                                      </p:to>
                                    </p:set>
                                  </p:childTnLst>
                                </p:cTn>
                              </p:par>
                            </p:childTnLst>
                          </p:cTn>
                        </p:par>
                        <p:par>
                          <p:cTn id="57" fill="hold" nodeType="afterGroup">
                            <p:stCondLst>
                              <p:cond delay="80"/>
                            </p:stCondLst>
                            <p:childTnLst>
                              <p:par>
                                <p:cTn id="58" presetID="27" presetClass="entr" presetSubtype="0" dur="80" fill="hold" grpId="6" nodeType="afterEffect">
                                  <p:stCondLst>
                                    <p:cond delay="440"/>
                                  </p:stCondLst>
                                  <p:iterate type="lt">
                                    <p:tmPct val="50000"/>
                                  </p:iterate>
                                  <p:childTnLst>
                                    <p:set>
                                      <p:cBhvr additive="base">
                                        <p:cTn id="59" dur="1" fill="hold">
                                          <p:stCondLst>
                                            <p:cond delay="0"/>
                                          </p:stCondLst>
                                        </p:cTn>
                                        <p:tgtEl>
                                          <p:spTgt spid="17420"/>
                                        </p:tgtEl>
                                        <p:attrNameLst>
                                          <p:attrName>style.visibility</p:attrName>
                                        </p:attrNameLst>
                                      </p:cBhvr>
                                      <p:to>
                                        <p:strVal val="visible"/>
                                      </p:to>
                                    </p:set>
                                    <p:anim calcmode="discrete" valueType="clr">
                                      <p:cBhvr additive="base">
                                        <p:cTn id="60" dur="80" fill="hold"/>
                                        <p:tgtEl>
                                          <p:spTgt spid="17420"/>
                                        </p:tgtEl>
                                        <p:attrNameLst>
                                          <p:attrName>style.color</p:attrName>
                                        </p:attrNameLst>
                                      </p:cBhvr>
                                      <p:tavLst>
                                        <p:tav tm="0">
                                          <p:val>
                                            <p:strVal val="#333399 [5]"/>
                                          </p:val>
                                        </p:tav>
                                        <p:tav tm="50000">
                                          <p:val>
                                            <p:strVal val="#009999 [6]"/>
                                          </p:val>
                                        </p:tav>
                                      </p:tavLst>
                                    </p:anim>
                                    <p:anim calcmode="discrete" valueType="clr">
                                      <p:cBhvr additive="base">
                                        <p:cTn id="61" dur="80" fill="hold"/>
                                        <p:tgtEl>
                                          <p:spTgt spid="17420"/>
                                        </p:tgtEl>
                                        <p:attrNameLst>
                                          <p:attrName>fillcolor</p:attrName>
                                        </p:attrNameLst>
                                      </p:cBhvr>
                                      <p:tavLst>
                                        <p:tav tm="0">
                                          <p:val>
                                            <p:strVal val="#333399 [5]"/>
                                          </p:val>
                                        </p:tav>
                                        <p:tav tm="50000">
                                          <p:val>
                                            <p:strVal val="#009999 [6]"/>
                                          </p:val>
                                        </p:tav>
                                      </p:tavLst>
                                    </p:anim>
                                    <p:set>
                                      <p:cBhvr additive="base">
                                        <p:cTn id="62" dur="80" fill="hold"/>
                                        <p:tgtEl>
                                          <p:spTgt spid="17420"/>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3" grpId="0"/>
      <p:bldP spid="17415" grpId="1"/>
      <p:bldP spid="17416" grpId="2"/>
      <p:bldP spid="17417" grpId="3"/>
      <p:bldP spid="17418" grpId="4"/>
      <p:bldP spid="17419" grpId="5"/>
      <p:bldP spid="17420" grpId="6"/>
      <p:bldP spid="17421" grpId="7"/>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458"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19459"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19460" name=""/>
          <p:cNvSpPr/>
          <p:nvPr/>
        </p:nvSpPr>
        <p:spPr>
          <a:xfrm>
            <a:off x="3078162" y="1562100"/>
            <a:ext cx="3813175"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三、艺术投资要点      </a:t>
            </a:r>
            <a:endParaRPr lang="zh-CN" altLang="en-US" sz="2400" b="1">
              <a:latin typeface="Arial"/>
              <a:ea typeface="隶书" pitchFamily="1" charset="-122"/>
            </a:endParaRPr>
          </a:p>
        </p:txBody>
      </p:sp>
      <p:sp>
        <p:nvSpPr>
          <p:cNvPr id="19461" name=""/>
          <p:cNvSpPr/>
          <p:nvPr/>
        </p:nvSpPr>
        <p:spPr>
          <a:xfrm>
            <a:off x="2198688" y="3286125"/>
            <a:ext cx="5838825" cy="30480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b="1">
                <a:latin typeface="仿宋_GB2312" pitchFamily="1" charset="-122"/>
                <a:ea typeface="仿宋_GB2312" pitchFamily="1" charset="-122"/>
              </a:rPr>
              <a:t>种类选择、艺术家选择、时机选择、渠道选择、总量选择。</a:t>
            </a:r>
            <a:endParaRPr lang="zh-CN" altLang="en-US" sz="1400" b="1">
              <a:latin typeface="仿宋_GB2312" pitchFamily="1" charset="-122"/>
              <a:ea typeface="仿宋_GB2312" pitchFamily="1" charset="-122"/>
            </a:endParaRPr>
          </a:p>
        </p:txBody>
      </p:sp>
      <p:sp>
        <p:nvSpPr>
          <p:cNvPr id="19462" name=""/>
          <p:cNvSpPr/>
          <p:nvPr/>
        </p:nvSpPr>
        <p:spPr>
          <a:xfrm>
            <a:off x="1924050" y="2076450"/>
            <a:ext cx="2144712" cy="33655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、如何选择</a:t>
            </a:r>
            <a:endParaRPr lang="zh-CN" altLang="en-US" sz="1600" b="1">
              <a:latin typeface="隶书" pitchFamily="1" charset="-122"/>
              <a:ea typeface="隶书" pitchFamily="1" charset="-122"/>
            </a:endParaRPr>
          </a:p>
        </p:txBody>
      </p:sp>
      <p:sp>
        <p:nvSpPr>
          <p:cNvPr id="19463" name=""/>
          <p:cNvSpPr/>
          <p:nvPr/>
        </p:nvSpPr>
        <p:spPr>
          <a:xfrm>
            <a:off x="1927225" y="2466975"/>
            <a:ext cx="2144712" cy="33655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2</a:t>
            </a:r>
            <a:r>
              <a:rPr lang="zh-CN" altLang="en-US" sz="1600" b="1">
                <a:latin typeface="隶书" pitchFamily="1" charset="-122"/>
                <a:ea typeface="隶书" pitchFamily="1" charset="-122"/>
              </a:rPr>
              <a:t>、如何鉴赏</a:t>
            </a:r>
            <a:endParaRPr lang="zh-CN" altLang="en-US" sz="1600" b="1">
              <a:latin typeface="隶书" pitchFamily="1" charset="-122"/>
              <a:ea typeface="隶书" pitchFamily="1" charset="-122"/>
            </a:endParaRPr>
          </a:p>
        </p:txBody>
      </p:sp>
      <p:sp>
        <p:nvSpPr>
          <p:cNvPr id="19464" name=""/>
          <p:cNvSpPr/>
          <p:nvPr/>
        </p:nvSpPr>
        <p:spPr>
          <a:xfrm>
            <a:off x="1925638" y="2887662"/>
            <a:ext cx="2144712"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3</a:t>
            </a:r>
            <a:r>
              <a:rPr lang="zh-CN" altLang="en-US" sz="1600" b="1">
                <a:latin typeface="隶书" pitchFamily="1" charset="-122"/>
                <a:ea typeface="隶书" pitchFamily="1" charset="-122"/>
              </a:rPr>
              <a:t>、如何计划</a:t>
            </a:r>
            <a:endParaRPr lang="en-US" altLang="en-US" sz="1600" b="1">
              <a:latin typeface="隶书" pitchFamily="1" charset="-122"/>
              <a:ea typeface="隶书" pitchFamily="1" charset="-122"/>
            </a:endParaRPr>
          </a:p>
        </p:txBody>
      </p:sp>
      <p:sp>
        <p:nvSpPr>
          <p:cNvPr id="19465" name="TextBox 19464"/>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withEffect">
                                  <p:stCondLst>
                                    <p:cond delay="0"/>
                                  </p:stCondLst>
                                  <p:childTnLst>
                                    <p:set>
                                      <p:cBhvr additive="base">
                                        <p:cTn id="6" dur="1" fill="hold">
                                          <p:stCondLst>
                                            <p:cond delay="0"/>
                                          </p:stCondLst>
                                        </p:cTn>
                                        <p:tgtEl>
                                          <p:spTgt spid="19464"/>
                                        </p:tgtEl>
                                        <p:attrNameLst>
                                          <p:attrName>style.visibility</p:attrName>
                                        </p:attrNameLst>
                                      </p:cBhvr>
                                      <p:to>
                                        <p:strVal val="visible"/>
                                      </p:to>
                                    </p:set>
                                    <p:animEffect transition="in" filter="wipe(left)">
                                      <p:cBhvr additive="base">
                                        <p:cTn id="7" dur="500" fill="hold"/>
                                        <p:tgtEl>
                                          <p:spTgt spid="19464"/>
                                        </p:tgtEl>
                                      </p:cBhvr>
                                    </p:animEffect>
                                  </p:childTnLst>
                                </p:cTn>
                              </p:par>
                            </p:childTnLst>
                          </p:cTn>
                        </p:par>
                        <p:par>
                          <p:cTn id="8" fill="hold" nodeType="afterGroup">
                            <p:stCondLst>
                              <p:cond delay="500"/>
                            </p:stCondLst>
                            <p:childTnLst>
                              <p:par>
                                <p:cTn id="9" presetID="27" presetClass="entr" presetSubtype="0" dur="80" fill="hold" grpId="0" nodeType="afterEffect">
                                  <p:stCondLst>
                                    <p:cond delay="500"/>
                                  </p:stCondLst>
                                  <p:iterate type="lt">
                                    <p:tmPct val="50000"/>
                                  </p:iterate>
                                  <p:childTnLst>
                                    <p:set>
                                      <p:cBhvr additive="base">
                                        <p:cTn id="10" dur="1" fill="hold">
                                          <p:stCondLst>
                                            <p:cond delay="0"/>
                                          </p:stCondLst>
                                        </p:cTn>
                                        <p:tgtEl>
                                          <p:spTgt spid="19461"/>
                                        </p:tgtEl>
                                        <p:attrNameLst>
                                          <p:attrName>style.visibility</p:attrName>
                                        </p:attrNameLst>
                                      </p:cBhvr>
                                      <p:to>
                                        <p:strVal val="visible"/>
                                      </p:to>
                                    </p:set>
                                    <p:anim calcmode="discrete" valueType="clr">
                                      <p:cBhvr additive="base">
                                        <p:cTn id="11" dur="80" fill="hold"/>
                                        <p:tgtEl>
                                          <p:spTgt spid="19461"/>
                                        </p:tgtEl>
                                        <p:attrNameLst>
                                          <p:attrName>style.color</p:attrName>
                                        </p:attrNameLst>
                                      </p:cBhvr>
                                      <p:tavLst>
                                        <p:tav tm="0">
                                          <p:val>
                                            <p:strVal val="#333399 [5]"/>
                                          </p:val>
                                        </p:tav>
                                        <p:tav tm="50000">
                                          <p:val>
                                            <p:strVal val="#009999 [6]"/>
                                          </p:val>
                                        </p:tav>
                                      </p:tavLst>
                                    </p:anim>
                                    <p:anim calcmode="discrete" valueType="clr">
                                      <p:cBhvr additive="base">
                                        <p:cTn id="12" dur="80" fill="hold"/>
                                        <p:tgtEl>
                                          <p:spTgt spid="19461"/>
                                        </p:tgtEl>
                                        <p:attrNameLst>
                                          <p:attrName>fillcolor</p:attrName>
                                        </p:attrNameLst>
                                      </p:cBhvr>
                                      <p:tavLst>
                                        <p:tav tm="0">
                                          <p:val>
                                            <p:strVal val="#333399 [5]"/>
                                          </p:val>
                                        </p:tav>
                                        <p:tav tm="50000">
                                          <p:val>
                                            <p:strVal val="#009999 [6]"/>
                                          </p:val>
                                        </p:tav>
                                      </p:tavLst>
                                    </p:anim>
                                    <p:set>
                                      <p:cBhvr additive="base">
                                        <p:cTn id="13" dur="80" fill="hold"/>
                                        <p:tgtEl>
                                          <p:spTgt spid="19461"/>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1" grpId="0"/>
      <p:bldP spid="19464"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1506"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21507"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21508" name=""/>
          <p:cNvSpPr/>
          <p:nvPr/>
        </p:nvSpPr>
        <p:spPr>
          <a:xfrm>
            <a:off x="3078162" y="1581150"/>
            <a:ext cx="3362325"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四、市 场 研 究      </a:t>
            </a:r>
            <a:endParaRPr lang="zh-CN" altLang="en-US" sz="2400" b="1">
              <a:latin typeface="Arial"/>
              <a:ea typeface="隶书" pitchFamily="1" charset="-122"/>
            </a:endParaRPr>
          </a:p>
        </p:txBody>
      </p:sp>
      <p:sp>
        <p:nvSpPr>
          <p:cNvPr id="21509" name=""/>
          <p:cNvSpPr/>
          <p:nvPr/>
        </p:nvSpPr>
        <p:spPr>
          <a:xfrm>
            <a:off x="2205038" y="2400300"/>
            <a:ext cx="3959225" cy="30480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b="1">
                <a:latin typeface="仿宋_GB2312" pitchFamily="1" charset="-122"/>
                <a:ea typeface="仿宋_GB2312" pitchFamily="1" charset="-122"/>
              </a:rPr>
              <a:t>定价原则</a:t>
            </a:r>
            <a:r>
              <a:rPr lang="zh-CN" altLang="en-US" sz="1400">
                <a:latin typeface="仿宋_GB2312" pitchFamily="1" charset="-122"/>
                <a:ea typeface="仿宋_GB2312" pitchFamily="1" charset="-122"/>
              </a:rPr>
              <a:t> </a:t>
            </a:r>
            <a:endParaRPr lang="zh-CN" altLang="en-US" sz="1400">
              <a:latin typeface="仿宋_GB2312" pitchFamily="1" charset="-122"/>
              <a:ea typeface="仿宋_GB2312" pitchFamily="1" charset="-122"/>
            </a:endParaRPr>
          </a:p>
        </p:txBody>
      </p:sp>
      <p:sp>
        <p:nvSpPr>
          <p:cNvPr id="21510" name=""/>
          <p:cNvSpPr/>
          <p:nvPr/>
        </p:nvSpPr>
        <p:spPr>
          <a:xfrm>
            <a:off x="3103562" y="2363788"/>
            <a:ext cx="2681288" cy="20113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lnSpc>
                <a:spcPct val="150000"/>
              </a:lnSpc>
            </a:pPr>
            <a:r>
              <a:rPr lang="zh-CN" altLang="en-US" sz="1200">
                <a:latin typeface="仿宋_GB2312" pitchFamily="1" charset="-122"/>
                <a:ea typeface="仿宋_GB2312" pitchFamily="1" charset="-122"/>
              </a:rPr>
              <a:t>（</a:t>
            </a:r>
            <a:r>
              <a:rPr lang="en-US" altLang="en-US" sz="1200">
                <a:latin typeface="仿宋_GB2312" pitchFamily="1" charset="-122"/>
                <a:ea typeface="仿宋_GB2312" pitchFamily="1" charset="-122"/>
              </a:rPr>
              <a:t>1</a:t>
            </a:r>
            <a:r>
              <a:rPr lang="zh-CN" altLang="en-US" sz="1200">
                <a:latin typeface="仿宋_GB2312" pitchFamily="1" charset="-122"/>
                <a:ea typeface="仿宋_GB2312" pitchFamily="1" charset="-122"/>
              </a:rPr>
              <a:t>）艺术品本身的质量</a:t>
            </a:r>
            <a:endParaRPr lang="zh-CN" altLang="en-US" sz="1200">
              <a:latin typeface="仿宋_GB2312" pitchFamily="1" charset="-122"/>
              <a:ea typeface="仿宋_GB2312" pitchFamily="1" charset="-122"/>
            </a:endParaRPr>
          </a:p>
          <a:p>
            <a:pPr lvl="0">
              <a:lnSpc>
                <a:spcPct val="150000"/>
              </a:lnSpc>
            </a:pPr>
            <a:r>
              <a:rPr lang="zh-CN" altLang="en-US" sz="1200">
                <a:latin typeface="仿宋_GB2312" pitchFamily="1" charset="-122"/>
                <a:ea typeface="仿宋_GB2312" pitchFamily="1" charset="-122"/>
              </a:rPr>
              <a:t>（</a:t>
            </a:r>
            <a:r>
              <a:rPr lang="en-US" altLang="en-US" sz="1200">
                <a:latin typeface="仿宋_GB2312" pitchFamily="1" charset="-122"/>
                <a:ea typeface="仿宋_GB2312" pitchFamily="1" charset="-122"/>
              </a:rPr>
              <a:t>2</a:t>
            </a:r>
            <a:r>
              <a:rPr lang="zh-CN" altLang="en-US" sz="1200">
                <a:latin typeface="仿宋_GB2312" pitchFamily="1" charset="-122"/>
                <a:ea typeface="仿宋_GB2312" pitchFamily="1" charset="-122"/>
              </a:rPr>
              <a:t>）艺术品的稀缺程度</a:t>
            </a:r>
            <a:endParaRPr lang="zh-CN" altLang="en-US" sz="1200">
              <a:latin typeface="仿宋_GB2312" pitchFamily="1" charset="-122"/>
              <a:ea typeface="仿宋_GB2312" pitchFamily="1" charset="-122"/>
            </a:endParaRPr>
          </a:p>
          <a:p>
            <a:pPr lvl="0">
              <a:lnSpc>
                <a:spcPct val="150000"/>
              </a:lnSpc>
            </a:pPr>
            <a:r>
              <a:rPr lang="zh-CN" altLang="en-US" sz="1200">
                <a:latin typeface="仿宋_GB2312" pitchFamily="1" charset="-122"/>
                <a:ea typeface="仿宋_GB2312" pitchFamily="1" charset="-122"/>
              </a:rPr>
              <a:t>（</a:t>
            </a:r>
            <a:r>
              <a:rPr lang="en-US" altLang="en-US" sz="1200">
                <a:latin typeface="仿宋_GB2312" pitchFamily="1" charset="-122"/>
                <a:ea typeface="仿宋_GB2312" pitchFamily="1" charset="-122"/>
              </a:rPr>
              <a:t>3</a:t>
            </a:r>
            <a:r>
              <a:rPr lang="zh-CN" altLang="en-US" sz="1200">
                <a:latin typeface="仿宋_GB2312" pitchFamily="1" charset="-122"/>
                <a:ea typeface="仿宋_GB2312" pitchFamily="1" charset="-122"/>
              </a:rPr>
              <a:t>）艺术家地位及健康状况</a:t>
            </a:r>
            <a:endParaRPr lang="zh-CN" altLang="en-US" sz="1200">
              <a:latin typeface="仿宋_GB2312" pitchFamily="1" charset="-122"/>
              <a:ea typeface="仿宋_GB2312" pitchFamily="1" charset="-122"/>
            </a:endParaRPr>
          </a:p>
          <a:p>
            <a:pPr lvl="0">
              <a:lnSpc>
                <a:spcPct val="150000"/>
              </a:lnSpc>
            </a:pPr>
            <a:r>
              <a:rPr lang="zh-CN" altLang="en-US" sz="1200">
                <a:latin typeface="仿宋_GB2312" pitchFamily="1" charset="-122"/>
                <a:ea typeface="仿宋_GB2312" pitchFamily="1" charset="-122"/>
              </a:rPr>
              <a:t>（</a:t>
            </a:r>
            <a:r>
              <a:rPr lang="en-US" altLang="en-US" sz="1200">
                <a:latin typeface="仿宋_GB2312" pitchFamily="1" charset="-122"/>
                <a:ea typeface="仿宋_GB2312" pitchFamily="1" charset="-122"/>
              </a:rPr>
              <a:t>4</a:t>
            </a:r>
            <a:r>
              <a:rPr lang="zh-CN" altLang="en-US" sz="1200">
                <a:latin typeface="仿宋_GB2312" pitchFamily="1" charset="-122"/>
                <a:ea typeface="仿宋_GB2312" pitchFamily="1" charset="-122"/>
              </a:rPr>
              <a:t>）市场行情趋势</a:t>
            </a:r>
            <a:endParaRPr lang="zh-CN" altLang="en-US" sz="1200">
              <a:latin typeface="仿宋_GB2312" pitchFamily="1" charset="-122"/>
              <a:ea typeface="仿宋_GB2312" pitchFamily="1" charset="-122"/>
            </a:endParaRPr>
          </a:p>
          <a:p>
            <a:pPr lvl="0">
              <a:lnSpc>
                <a:spcPct val="150000"/>
              </a:lnSpc>
            </a:pPr>
            <a:r>
              <a:rPr lang="zh-CN" altLang="en-US" sz="1200">
                <a:latin typeface="仿宋_GB2312" pitchFamily="1" charset="-122"/>
                <a:ea typeface="仿宋_GB2312" pitchFamily="1" charset="-122"/>
              </a:rPr>
              <a:t>（</a:t>
            </a:r>
            <a:r>
              <a:rPr lang="en-US" altLang="en-US" sz="1200">
                <a:latin typeface="仿宋_GB2312" pitchFamily="1" charset="-122"/>
                <a:ea typeface="仿宋_GB2312" pitchFamily="1" charset="-122"/>
              </a:rPr>
              <a:t>5</a:t>
            </a:r>
            <a:r>
              <a:rPr lang="zh-CN" altLang="en-US" sz="1200">
                <a:latin typeface="仿宋_GB2312" pitchFamily="1" charset="-122"/>
                <a:ea typeface="仿宋_GB2312" pitchFamily="1" charset="-122"/>
              </a:rPr>
              <a:t>）同类作品比较</a:t>
            </a:r>
            <a:endParaRPr lang="zh-CN" altLang="en-US" sz="1200">
              <a:latin typeface="仿宋_GB2312" pitchFamily="1" charset="-122"/>
              <a:ea typeface="仿宋_GB2312" pitchFamily="1" charset="-122"/>
            </a:endParaRPr>
          </a:p>
          <a:p>
            <a:pPr lvl="0">
              <a:lnSpc>
                <a:spcPct val="150000"/>
              </a:lnSpc>
            </a:pPr>
            <a:r>
              <a:rPr lang="zh-CN" altLang="en-US" sz="1200">
                <a:latin typeface="仿宋_GB2312" pitchFamily="1" charset="-122"/>
                <a:ea typeface="仿宋_GB2312" pitchFamily="1" charset="-122"/>
              </a:rPr>
              <a:t>（</a:t>
            </a:r>
            <a:r>
              <a:rPr lang="en-US" altLang="en-US" sz="1200">
                <a:latin typeface="仿宋_GB2312" pitchFamily="1" charset="-122"/>
                <a:ea typeface="仿宋_GB2312" pitchFamily="1" charset="-122"/>
              </a:rPr>
              <a:t>6</a:t>
            </a:r>
            <a:r>
              <a:rPr lang="zh-CN" altLang="en-US" sz="1200">
                <a:latin typeface="仿宋_GB2312" pitchFamily="1" charset="-122"/>
                <a:ea typeface="仿宋_GB2312" pitchFamily="1" charset="-122"/>
              </a:rPr>
              <a:t>）尺幅规格</a:t>
            </a:r>
            <a:endParaRPr lang="zh-CN" altLang="en-US" sz="1200">
              <a:latin typeface="仿宋_GB2312" pitchFamily="1" charset="-122"/>
              <a:ea typeface="仿宋_GB2312" pitchFamily="1" charset="-122"/>
            </a:endParaRPr>
          </a:p>
          <a:p>
            <a:pPr lvl="0">
              <a:lnSpc>
                <a:spcPct val="150000"/>
              </a:lnSpc>
            </a:pPr>
            <a:r>
              <a:rPr lang="zh-CN" altLang="en-US" sz="1200">
                <a:latin typeface="仿宋_GB2312" pitchFamily="1" charset="-122"/>
                <a:ea typeface="仿宋_GB2312" pitchFamily="1" charset="-122"/>
              </a:rPr>
              <a:t>（</a:t>
            </a:r>
            <a:r>
              <a:rPr lang="en-US" altLang="en-US" sz="1200">
                <a:latin typeface="仿宋_GB2312" pitchFamily="1" charset="-122"/>
                <a:ea typeface="仿宋_GB2312" pitchFamily="1" charset="-122"/>
              </a:rPr>
              <a:t>7</a:t>
            </a:r>
            <a:r>
              <a:rPr lang="zh-CN" altLang="en-US" sz="1200">
                <a:latin typeface="仿宋_GB2312" pitchFamily="1" charset="-122"/>
                <a:ea typeface="仿宋_GB2312" pitchFamily="1" charset="-122"/>
              </a:rPr>
              <a:t>）供求关系</a:t>
            </a:r>
            <a:endParaRPr lang="zh-CN" altLang="en-US" sz="1200">
              <a:latin typeface="仿宋_GB2312" pitchFamily="1" charset="-122"/>
              <a:ea typeface="仿宋_GB2312" pitchFamily="1" charset="-122"/>
            </a:endParaRPr>
          </a:p>
        </p:txBody>
      </p:sp>
      <p:sp>
        <p:nvSpPr>
          <p:cNvPr id="21511" name=""/>
          <p:cNvSpPr/>
          <p:nvPr/>
        </p:nvSpPr>
        <p:spPr>
          <a:xfrm>
            <a:off x="1924050" y="2054225"/>
            <a:ext cx="2144712"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、定价</a:t>
            </a:r>
            <a:endParaRPr lang="zh-CN" altLang="en-US" sz="1600" b="1">
              <a:latin typeface="隶书" pitchFamily="1" charset="-122"/>
              <a:ea typeface="隶书" pitchFamily="1" charset="-122"/>
            </a:endParaRPr>
          </a:p>
        </p:txBody>
      </p:sp>
      <p:sp>
        <p:nvSpPr>
          <p:cNvPr id="21512" name="TextBox 21511"/>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艺粹艺术品投资与鉴赏共27页，您现在浏览的是第11页!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2000" fill="hold" nodeType="withEffect">
                                  <p:stCondLst>
                                    <p:cond delay="0"/>
                                  </p:stCondLst>
                                  <p:childTnLst>
                                    <p:set>
                                      <p:cBhvr additive="base">
                                        <p:cTn id="6" dur="1" fill="hold">
                                          <p:stCondLst>
                                            <p:cond delay="0"/>
                                          </p:stCondLst>
                                        </p:cTn>
                                        <p:tgtEl>
                                          <p:spTgt spid="21508">
                                            <p:txEl>
                                              <p:pRg st="0" end="0"/>
                                            </p:txEl>
                                          </p:spTgt>
                                        </p:tgtEl>
                                        <p:attrNameLst>
                                          <p:attrName>style.visibility</p:attrName>
                                        </p:attrNameLst>
                                      </p:cBhvr>
                                      <p:to>
                                        <p:strVal val="visible"/>
                                      </p:to>
                                    </p:set>
                                    <p:animEffect transition="in" filter="fade">
                                      <p:cBhvr additive="base">
                                        <p:cTn id="7" dur="2000" fill="hold"/>
                                        <p:tgtEl>
                                          <p:spTgt spid="21508">
                                            <p:txEl>
                                              <p:pRg st="0" end="0"/>
                                            </p:txEl>
                                          </p:spTgt>
                                        </p:tgtEl>
                                      </p:cBhvr>
                                    </p:animEffect>
                                  </p:childTnLst>
                                </p:cTn>
                              </p:par>
                              <p:par>
                                <p:cTn id="8" presetID="22" presetClass="entr" presetSubtype="8" dur="500" fill="hold" grpId="1" nodeType="withEffect">
                                  <p:stCondLst>
                                    <p:cond delay="0"/>
                                  </p:stCondLst>
                                  <p:childTnLst>
                                    <p:set>
                                      <p:cBhvr additive="base">
                                        <p:cTn id="9" dur="1" fill="hold">
                                          <p:stCondLst>
                                            <p:cond delay="0"/>
                                          </p:stCondLst>
                                        </p:cTn>
                                        <p:tgtEl>
                                          <p:spTgt spid="21511"/>
                                        </p:tgtEl>
                                        <p:attrNameLst>
                                          <p:attrName>style.visibility</p:attrName>
                                        </p:attrNameLst>
                                      </p:cBhvr>
                                      <p:to>
                                        <p:strVal val="visible"/>
                                      </p:to>
                                    </p:set>
                                    <p:animEffect transition="in" filter="wipe(left)">
                                      <p:cBhvr additive="base">
                                        <p:cTn id="10" dur="500" fill="hold"/>
                                        <p:tgtEl>
                                          <p:spTgt spid="21511"/>
                                        </p:tgtEl>
                                      </p:cBhvr>
                                    </p:animEffect>
                                  </p:childTnLst>
                                </p:cTn>
                              </p:par>
                            </p:childTnLst>
                          </p:cTn>
                        </p:par>
                        <p:par>
                          <p:cTn id="11" fill="hold" nodeType="afterGroup">
                            <p:stCondLst>
                              <p:cond delay="2000"/>
                            </p:stCondLst>
                            <p:childTnLst>
                              <p:par>
                                <p:cTn id="12" presetID="27" presetClass="entr" presetSubtype="0" dur="80" fill="hold" nodeType="afterEffect">
                                  <p:stCondLst>
                                    <p:cond delay="1000"/>
                                  </p:stCondLst>
                                  <p:iterate type="lt">
                                    <p:tmPct val="50000"/>
                                  </p:iterate>
                                  <p:childTnLst>
                                    <p:set>
                                      <p:cBhvr additive="base">
                                        <p:cTn id="13" dur="1" fill="hold">
                                          <p:stCondLst>
                                            <p:cond delay="0"/>
                                          </p:stCondLst>
                                        </p:cTn>
                                        <p:tgtEl>
                                          <p:spTgt spid="21509">
                                            <p:txEl>
                                              <p:pRg st="0" end="0"/>
                                            </p:txEl>
                                          </p:spTgt>
                                        </p:tgtEl>
                                        <p:attrNameLst>
                                          <p:attrName>style.visibility</p:attrName>
                                        </p:attrNameLst>
                                      </p:cBhvr>
                                      <p:to>
                                        <p:strVal val="visible"/>
                                      </p:to>
                                    </p:set>
                                    <p:anim calcmode="discrete" valueType="clr">
                                      <p:cBhvr additive="base">
                                        <p:cTn id="14" dur="80" fill="hold"/>
                                        <p:tgtEl>
                                          <p:spTgt spid="21509">
                                            <p:txEl>
                                              <p:pRg st="0" end="0"/>
                                            </p:txEl>
                                          </p:spTgt>
                                        </p:tgtEl>
                                        <p:attrNameLst>
                                          <p:attrName>style.color</p:attrName>
                                        </p:attrNameLst>
                                      </p:cBhvr>
                                      <p:tavLst>
                                        <p:tav tm="0">
                                          <p:val>
                                            <p:strVal val="#333399 [5]"/>
                                          </p:val>
                                        </p:tav>
                                        <p:tav tm="50000">
                                          <p:val>
                                            <p:strVal val="#009999 [6]"/>
                                          </p:val>
                                        </p:tav>
                                      </p:tavLst>
                                    </p:anim>
                                    <p:anim calcmode="discrete" valueType="clr">
                                      <p:cBhvr additive="base">
                                        <p:cTn id="15" dur="80" fill="hold"/>
                                        <p:tgtEl>
                                          <p:spTgt spid="21509">
                                            <p:txEl>
                                              <p:pRg st="0" end="0"/>
                                            </p:txEl>
                                          </p:spTgt>
                                        </p:tgtEl>
                                        <p:attrNameLst>
                                          <p:attrName>fillcolor</p:attrName>
                                        </p:attrNameLst>
                                      </p:cBhvr>
                                      <p:tavLst>
                                        <p:tav tm="0">
                                          <p:val>
                                            <p:strVal val="#333399 [5]"/>
                                          </p:val>
                                        </p:tav>
                                        <p:tav tm="50000">
                                          <p:val>
                                            <p:strVal val="#009999 [6]"/>
                                          </p:val>
                                        </p:tav>
                                      </p:tavLst>
                                    </p:anim>
                                    <p:set>
                                      <p:cBhvr additive="base">
                                        <p:cTn id="16" dur="80" fill="hold"/>
                                        <p:tgtEl>
                                          <p:spTgt spid="21509">
                                            <p:txEl>
                                              <p:pRg st="0" end="0"/>
                                            </p:txEl>
                                          </p:spTgt>
                                        </p:tgtEl>
                                        <p:attrNameLst>
                                          <p:attrName>fill.type</p:attrName>
                                        </p:attrNameLst>
                                      </p:cBhvr>
                                      <p:to>
                                        <p:strVal val="solid"/>
                                      </p:to>
                                    </p:set>
                                  </p:childTnLst>
                                </p:cTn>
                              </p:par>
                            </p:childTnLst>
                          </p:cTn>
                        </p:par>
                        <p:par>
                          <p:cTn id="17" fill="hold" nodeType="afterGroup">
                            <p:stCondLst>
                              <p:cond delay="3080"/>
                            </p:stCondLst>
                            <p:childTnLst>
                              <p:par>
                                <p:cTn id="18" presetID="27" presetClass="entr" presetSubtype="0" dur="80" fill="hold" grpId="0" nodeType="afterEffect">
                                  <p:stCondLst>
                                    <p:cond delay="500"/>
                                  </p:stCondLst>
                                  <p:iterate type="lt">
                                    <p:tmPct val="50000"/>
                                  </p:iterate>
                                  <p:childTnLst>
                                    <p:set>
                                      <p:cBhvr additive="base">
                                        <p:cTn id="19" dur="1" fill="hold">
                                          <p:stCondLst>
                                            <p:cond delay="0"/>
                                          </p:stCondLst>
                                        </p:cTn>
                                        <p:tgtEl>
                                          <p:spTgt spid="21510"/>
                                        </p:tgtEl>
                                        <p:attrNameLst>
                                          <p:attrName>style.visibility</p:attrName>
                                        </p:attrNameLst>
                                      </p:cBhvr>
                                      <p:to>
                                        <p:strVal val="visible"/>
                                      </p:to>
                                    </p:set>
                                    <p:anim calcmode="discrete" valueType="clr">
                                      <p:cBhvr additive="base">
                                        <p:cTn id="20" dur="80" fill="hold"/>
                                        <p:tgtEl>
                                          <p:spTgt spid="21510"/>
                                        </p:tgtEl>
                                        <p:attrNameLst>
                                          <p:attrName>style.color</p:attrName>
                                        </p:attrNameLst>
                                      </p:cBhvr>
                                      <p:tavLst>
                                        <p:tav tm="0">
                                          <p:val>
                                            <p:strVal val="#333399 [5]"/>
                                          </p:val>
                                        </p:tav>
                                        <p:tav tm="50000">
                                          <p:val>
                                            <p:strVal val="#009999 [6]"/>
                                          </p:val>
                                        </p:tav>
                                      </p:tavLst>
                                    </p:anim>
                                    <p:anim calcmode="discrete" valueType="clr">
                                      <p:cBhvr additive="base">
                                        <p:cTn id="21" dur="80" fill="hold"/>
                                        <p:tgtEl>
                                          <p:spTgt spid="21510"/>
                                        </p:tgtEl>
                                        <p:attrNameLst>
                                          <p:attrName>fillcolor</p:attrName>
                                        </p:attrNameLst>
                                      </p:cBhvr>
                                      <p:tavLst>
                                        <p:tav tm="0">
                                          <p:val>
                                            <p:strVal val="#333399 [5]"/>
                                          </p:val>
                                        </p:tav>
                                        <p:tav tm="50000">
                                          <p:val>
                                            <p:strVal val="#009999 [6]"/>
                                          </p:val>
                                        </p:tav>
                                      </p:tavLst>
                                    </p:anim>
                                    <p:set>
                                      <p:cBhvr additive="base">
                                        <p:cTn id="22" dur="80" fill="hold"/>
                                        <p:tgtEl>
                                          <p:spTgt spid="21510"/>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0" grpId="0"/>
      <p:bldP spid="21511"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3554"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23555"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23556" name=""/>
          <p:cNvSpPr/>
          <p:nvPr/>
        </p:nvSpPr>
        <p:spPr>
          <a:xfrm>
            <a:off x="3078162" y="1581150"/>
            <a:ext cx="3106738"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四、市 场 研 究      </a:t>
            </a:r>
            <a:endParaRPr lang="zh-CN" altLang="en-US" sz="2400" b="1">
              <a:latin typeface="Arial"/>
              <a:ea typeface="隶书" pitchFamily="1" charset="-122"/>
            </a:endParaRPr>
          </a:p>
        </p:txBody>
      </p:sp>
      <p:sp>
        <p:nvSpPr>
          <p:cNvPr id="23557" name=""/>
          <p:cNvSpPr/>
          <p:nvPr/>
        </p:nvSpPr>
        <p:spPr>
          <a:xfrm>
            <a:off x="2209800" y="3209925"/>
            <a:ext cx="3959225" cy="30480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a:latin typeface="仿宋_GB2312" pitchFamily="1" charset="-122"/>
                <a:ea typeface="仿宋_GB2312" pitchFamily="1" charset="-122"/>
              </a:rPr>
              <a:t>从画家作品总量、市场交易数量参考 </a:t>
            </a:r>
            <a:endParaRPr lang="zh-CN" altLang="en-US" sz="1400">
              <a:latin typeface="仿宋_GB2312" pitchFamily="1" charset="-122"/>
              <a:ea typeface="仿宋_GB2312" pitchFamily="1" charset="-122"/>
            </a:endParaRPr>
          </a:p>
        </p:txBody>
      </p:sp>
      <p:sp>
        <p:nvSpPr>
          <p:cNvPr id="23558" name=""/>
          <p:cNvSpPr/>
          <p:nvPr/>
        </p:nvSpPr>
        <p:spPr>
          <a:xfrm>
            <a:off x="1924050" y="2054225"/>
            <a:ext cx="2144712"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、定价</a:t>
            </a:r>
            <a:endParaRPr lang="zh-CN" altLang="en-US" sz="1600" b="1">
              <a:latin typeface="隶书" pitchFamily="1" charset="-122"/>
              <a:ea typeface="隶书" pitchFamily="1" charset="-122"/>
            </a:endParaRPr>
          </a:p>
        </p:txBody>
      </p:sp>
      <p:sp>
        <p:nvSpPr>
          <p:cNvPr id="23559" name=""/>
          <p:cNvSpPr/>
          <p:nvPr/>
        </p:nvSpPr>
        <p:spPr>
          <a:xfrm>
            <a:off x="1925638" y="2406650"/>
            <a:ext cx="2144712" cy="33655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2</a:t>
            </a:r>
            <a:r>
              <a:rPr lang="zh-CN" altLang="en-US" sz="1600" b="1">
                <a:latin typeface="隶书" pitchFamily="1" charset="-122"/>
                <a:ea typeface="隶书" pitchFamily="1" charset="-122"/>
              </a:rPr>
              <a:t>、定区域</a:t>
            </a:r>
            <a:endParaRPr lang="zh-CN" altLang="en-US" sz="1600" b="1">
              <a:latin typeface="隶书" pitchFamily="1" charset="-122"/>
              <a:ea typeface="隶书" pitchFamily="1" charset="-122"/>
            </a:endParaRPr>
          </a:p>
        </p:txBody>
      </p:sp>
      <p:sp>
        <p:nvSpPr>
          <p:cNvPr id="23560" name=""/>
          <p:cNvSpPr/>
          <p:nvPr/>
        </p:nvSpPr>
        <p:spPr>
          <a:xfrm>
            <a:off x="1936750" y="2767012"/>
            <a:ext cx="2144712"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3</a:t>
            </a:r>
            <a:r>
              <a:rPr lang="zh-CN" altLang="en-US" sz="1600" b="1">
                <a:latin typeface="隶书" pitchFamily="1" charset="-122"/>
                <a:ea typeface="隶书" pitchFamily="1" charset="-122"/>
              </a:rPr>
              <a:t>、定量</a:t>
            </a:r>
            <a:endParaRPr lang="en-US" altLang="en-US" sz="1600" b="1">
              <a:latin typeface="隶书" pitchFamily="1" charset="-122"/>
              <a:ea typeface="隶书" pitchFamily="1" charset="-122"/>
            </a:endParaRPr>
          </a:p>
        </p:txBody>
      </p:sp>
      <p:sp>
        <p:nvSpPr>
          <p:cNvPr id="23561" name="TextBox 23560"/>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艺粹艺术品投资与鉴赏共27页，您现在浏览的是第12页!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withEffect">
                                  <p:stCondLst>
                                    <p:cond delay="0"/>
                                  </p:stCondLst>
                                  <p:childTnLst>
                                    <p:set>
                                      <p:cBhvr additive="base">
                                        <p:cTn id="6" dur="1" fill="hold">
                                          <p:stCondLst>
                                            <p:cond delay="0"/>
                                          </p:stCondLst>
                                        </p:cTn>
                                        <p:tgtEl>
                                          <p:spTgt spid="23560"/>
                                        </p:tgtEl>
                                        <p:attrNameLst>
                                          <p:attrName>style.visibility</p:attrName>
                                        </p:attrNameLst>
                                      </p:cBhvr>
                                      <p:to>
                                        <p:strVal val="visible"/>
                                      </p:to>
                                    </p:set>
                                    <p:animEffect transition="in" filter="wipe(left)">
                                      <p:cBhvr additive="base">
                                        <p:cTn id="7" dur="500" fill="hold"/>
                                        <p:tgtEl>
                                          <p:spTgt spid="23560"/>
                                        </p:tgtEl>
                                      </p:cBhvr>
                                    </p:animEffect>
                                  </p:childTnLst>
                                </p:cTn>
                              </p:par>
                            </p:childTnLst>
                          </p:cTn>
                        </p:par>
                        <p:par>
                          <p:cTn id="8" fill="hold" nodeType="afterGroup">
                            <p:stCondLst>
                              <p:cond delay="500"/>
                            </p:stCondLst>
                            <p:childTnLst>
                              <p:par>
                                <p:cTn id="9" presetID="27" presetClass="entr" presetSubtype="0" dur="80" fill="hold" nodeType="afterEffect">
                                  <p:stCondLst>
                                    <p:cond delay="1000"/>
                                  </p:stCondLst>
                                  <p:iterate type="lt">
                                    <p:tmPct val="50000"/>
                                  </p:iterate>
                                  <p:childTnLst>
                                    <p:set>
                                      <p:cBhvr additive="base">
                                        <p:cTn id="10" dur="1" fill="hold">
                                          <p:stCondLst>
                                            <p:cond delay="0"/>
                                          </p:stCondLst>
                                        </p:cTn>
                                        <p:tgtEl>
                                          <p:spTgt spid="23557">
                                            <p:txEl>
                                              <p:pRg st="0" end="0"/>
                                            </p:txEl>
                                          </p:spTgt>
                                        </p:tgtEl>
                                        <p:attrNameLst>
                                          <p:attrName>style.visibility</p:attrName>
                                        </p:attrNameLst>
                                      </p:cBhvr>
                                      <p:to>
                                        <p:strVal val="visible"/>
                                      </p:to>
                                    </p:set>
                                    <p:anim calcmode="discrete" valueType="clr">
                                      <p:cBhvr additive="base">
                                        <p:cTn id="11" dur="80" fill="hold"/>
                                        <p:tgtEl>
                                          <p:spTgt spid="23557">
                                            <p:txEl>
                                              <p:pRg st="0" end="0"/>
                                            </p:txEl>
                                          </p:spTgt>
                                        </p:tgtEl>
                                        <p:attrNameLst>
                                          <p:attrName>style.color</p:attrName>
                                        </p:attrNameLst>
                                      </p:cBhvr>
                                      <p:tavLst>
                                        <p:tav tm="0">
                                          <p:val>
                                            <p:strVal val="#333399 [5]"/>
                                          </p:val>
                                        </p:tav>
                                        <p:tav tm="50000">
                                          <p:val>
                                            <p:strVal val="#009999 [6]"/>
                                          </p:val>
                                        </p:tav>
                                      </p:tavLst>
                                    </p:anim>
                                    <p:anim calcmode="discrete" valueType="clr">
                                      <p:cBhvr additive="base">
                                        <p:cTn id="12" dur="80" fill="hold"/>
                                        <p:tgtEl>
                                          <p:spTgt spid="23557">
                                            <p:txEl>
                                              <p:pRg st="0" end="0"/>
                                            </p:txEl>
                                          </p:spTgt>
                                        </p:tgtEl>
                                        <p:attrNameLst>
                                          <p:attrName>fillcolor</p:attrName>
                                        </p:attrNameLst>
                                      </p:cBhvr>
                                      <p:tavLst>
                                        <p:tav tm="0">
                                          <p:val>
                                            <p:strVal val="#333399 [5]"/>
                                          </p:val>
                                        </p:tav>
                                        <p:tav tm="50000">
                                          <p:val>
                                            <p:strVal val="#009999 [6]"/>
                                          </p:val>
                                        </p:tav>
                                      </p:tavLst>
                                    </p:anim>
                                    <p:set>
                                      <p:cBhvr additive="base">
                                        <p:cTn id="13" dur="80" fill="hold"/>
                                        <p:tgtEl>
                                          <p:spTgt spid="23557">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6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602" name="图片 25" descr="蝴蝶.png"/>
          <p:cNvPicPr/>
          <p:nvPr/>
        </p:nvPicPr>
        <p:blipFill>
          <a:blip r:embed="rId2"/>
          <a:srcRect r="55648"/>
          <a:stretch>
            <a:fillRect/>
          </a:stretch>
        </p:blipFill>
        <p:spPr>
          <a:xfrm rot="4740000">
            <a:off x="1408112" y="5857875"/>
            <a:ext cx="271462" cy="306388"/>
          </a:xfrm>
          <a:prstGeom prst="rect">
            <a:avLst/>
          </a:prstGeom>
          <a:noFill/>
          <a:ln>
            <a:noFill/>
            <a:miter lim="800000"/>
          </a:ln>
        </p:spPr>
      </p:pic>
      <p:pic>
        <p:nvPicPr>
          <p:cNvPr id="25603" name="图片 26" descr="蝴蝶.png"/>
          <p:cNvPicPr/>
          <p:nvPr/>
        </p:nvPicPr>
        <p:blipFill>
          <a:blip r:embed="rId2"/>
          <a:srcRect l="54237"/>
          <a:stretch>
            <a:fillRect/>
          </a:stretch>
        </p:blipFill>
        <p:spPr>
          <a:xfrm>
            <a:off x="90488" y="2609850"/>
            <a:ext cx="252412" cy="333375"/>
          </a:xfrm>
          <a:prstGeom prst="rect">
            <a:avLst/>
          </a:prstGeom>
          <a:noFill/>
          <a:ln>
            <a:noFill/>
            <a:miter lim="800000"/>
          </a:ln>
        </p:spPr>
      </p:pic>
      <p:sp>
        <p:nvSpPr>
          <p:cNvPr id="25604" name=""/>
          <p:cNvSpPr/>
          <p:nvPr/>
        </p:nvSpPr>
        <p:spPr>
          <a:xfrm>
            <a:off x="3078162" y="1581150"/>
            <a:ext cx="3148012" cy="457200"/>
          </a:xfrm>
          <a:prstGeom prst="rect">
            <a:avLst/>
          </a:prstGeom>
          <a:noFill/>
          <a:ln>
            <a:noFill/>
            <a:miter lim="800000"/>
          </a:ln>
        </p:spPr>
        <p:txBody>
          <a:bodyPr>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2400" b="1">
                <a:latin typeface="Arial"/>
                <a:ea typeface="隶书" pitchFamily="1" charset="-122"/>
              </a:rPr>
              <a:t>四、市 场 研 究     </a:t>
            </a:r>
            <a:endParaRPr lang="zh-CN" altLang="en-US" sz="2400" b="1">
              <a:latin typeface="Arial"/>
              <a:ea typeface="隶书" pitchFamily="1" charset="-122"/>
            </a:endParaRPr>
          </a:p>
        </p:txBody>
      </p:sp>
      <p:sp>
        <p:nvSpPr>
          <p:cNvPr id="25605" name=""/>
          <p:cNvSpPr/>
          <p:nvPr/>
        </p:nvSpPr>
        <p:spPr>
          <a:xfrm>
            <a:off x="2192338" y="3854450"/>
            <a:ext cx="3959225" cy="30480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zh-CN" altLang="en-US" sz="1400">
                <a:latin typeface="仿宋_GB2312" pitchFamily="1" charset="-122"/>
                <a:ea typeface="仿宋_GB2312" pitchFamily="1" charset="-122"/>
              </a:rPr>
              <a:t>参考各大艺术品指数 </a:t>
            </a:r>
            <a:endParaRPr lang="zh-CN" altLang="en-US" sz="1400">
              <a:latin typeface="仿宋_GB2312" pitchFamily="1" charset="-122"/>
              <a:ea typeface="仿宋_GB2312" pitchFamily="1" charset="-122"/>
            </a:endParaRPr>
          </a:p>
        </p:txBody>
      </p:sp>
      <p:sp>
        <p:nvSpPr>
          <p:cNvPr id="25606" name=""/>
          <p:cNvSpPr/>
          <p:nvPr/>
        </p:nvSpPr>
        <p:spPr>
          <a:xfrm>
            <a:off x="3970338" y="2325688"/>
            <a:ext cx="4311650" cy="2833688"/>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buFont typeface="Wingdings" charset="2"/>
              <a:buChar char="Ø"/>
            </a:pPr>
            <a:r>
              <a:rPr lang="zh-CN" altLang="en-US" sz="1200" b="1">
                <a:latin typeface="仿宋_GB2312" pitchFamily="1" charset="-122"/>
                <a:ea typeface="仿宋_GB2312" pitchFamily="1" charset="-122"/>
              </a:rPr>
              <a:t>梅摩指数</a:t>
            </a:r>
            <a:r>
              <a:rPr lang="zh-CN" altLang="en-US" sz="1200">
                <a:latin typeface="仿宋_GB2312" pitchFamily="1" charset="-122"/>
                <a:ea typeface="仿宋_GB2312" pitchFamily="1" charset="-122"/>
              </a:rPr>
              <a:t>：梅摩艺术品指数将艺术分为八类：印象派和现代派、古代画派、美国画派、英国画派、拉丁画派、当代艺术、海外中国传统艺术、中国当代油画。</a:t>
            </a:r>
            <a:endParaRPr lang="zh-CN" altLang="en-US" sz="1200">
              <a:latin typeface="仿宋_GB2312" pitchFamily="1" charset="-122"/>
              <a:ea typeface="仿宋_GB2312" pitchFamily="1" charset="-122"/>
            </a:endParaRPr>
          </a:p>
          <a:p>
            <a:pPr lvl="0">
              <a:buFont typeface="Wingdings" charset="2"/>
              <a:buChar char="Ø"/>
            </a:pPr>
            <a:endParaRPr lang="zh-CN" altLang="en-US" sz="1200">
              <a:latin typeface="仿宋_GB2312" pitchFamily="1" charset="-122"/>
              <a:ea typeface="仿宋_GB2312" pitchFamily="1" charset="-122"/>
            </a:endParaRPr>
          </a:p>
          <a:p>
            <a:pPr lvl="0">
              <a:buFont typeface="Wingdings" charset="2"/>
              <a:buChar char="Ø"/>
            </a:pPr>
            <a:r>
              <a:rPr lang="en-US" altLang="en-US" sz="1200" b="1">
                <a:latin typeface="仿宋_GB2312" pitchFamily="1" charset="-122"/>
                <a:ea typeface="仿宋_GB2312" pitchFamily="1" charset="-122"/>
              </a:rPr>
              <a:t>AMI</a:t>
            </a:r>
            <a:r>
              <a:rPr lang="zh-CN" altLang="en-US" sz="1200" b="1">
                <a:latin typeface="仿宋_GB2312" pitchFamily="1" charset="-122"/>
                <a:ea typeface="仿宋_GB2312" pitchFamily="1" charset="-122"/>
              </a:rPr>
              <a:t>中艺指数</a:t>
            </a:r>
            <a:r>
              <a:rPr lang="zh-CN" altLang="en-US" sz="1200">
                <a:latin typeface="仿宋_GB2312" pitchFamily="1" charset="-122"/>
                <a:ea typeface="仿宋_GB2312" pitchFamily="1" charset="-122"/>
              </a:rPr>
              <a:t>：是以西方</a:t>
            </a:r>
            <a:r>
              <a:rPr lang="en-US" altLang="en-US" sz="1200">
                <a:latin typeface="仿宋_GB2312" pitchFamily="1" charset="-122"/>
                <a:ea typeface="仿宋_GB2312" pitchFamily="1" charset="-122"/>
              </a:rPr>
              <a:t>ASI</a:t>
            </a:r>
            <a:r>
              <a:rPr lang="zh-CN" altLang="en-US" sz="1200">
                <a:latin typeface="仿宋_GB2312" pitchFamily="1" charset="-122"/>
                <a:ea typeface="仿宋_GB2312" pitchFamily="1" charset="-122"/>
              </a:rPr>
              <a:t>艺术品拍卖指数为参照，以历史行情数据和最新发生行情数据</a:t>
            </a:r>
            <a:r>
              <a:rPr lang="en-US" altLang="en-US" sz="1200">
                <a:latin typeface="仿宋_GB2312" pitchFamily="1" charset="-122"/>
                <a:ea typeface="仿宋_GB2312" pitchFamily="1" charset="-122"/>
              </a:rPr>
              <a:t>(</a:t>
            </a:r>
            <a:r>
              <a:rPr lang="zh-CN" altLang="en-US" sz="1200">
                <a:latin typeface="仿宋_GB2312" pitchFamily="1" charset="-122"/>
                <a:ea typeface="仿宋_GB2312" pitchFamily="1" charset="-122"/>
              </a:rPr>
              <a:t>数据主要来源于拍卖行情、画廊销售、艺术博览会等</a:t>
            </a:r>
            <a:r>
              <a:rPr lang="en-US" altLang="en-US" sz="1200">
                <a:latin typeface="仿宋_GB2312" pitchFamily="1" charset="-122"/>
                <a:ea typeface="仿宋_GB2312" pitchFamily="1" charset="-122"/>
              </a:rPr>
              <a:t>)</a:t>
            </a:r>
            <a:r>
              <a:rPr lang="zh-CN" altLang="en-US" sz="1200">
                <a:latin typeface="仿宋_GB2312" pitchFamily="1" charset="-122"/>
                <a:ea typeface="仿宋_GB2312" pitchFamily="1" charset="-122"/>
              </a:rPr>
              <a:t>为分析依据，计算出个人作品的市场行情的各个分析指标数据，然后根据个人指标数据综合计算出大盘指标数据。</a:t>
            </a:r>
            <a:endParaRPr lang="zh-CN" altLang="en-US" sz="1200">
              <a:latin typeface="仿宋_GB2312" pitchFamily="1" charset="-122"/>
              <a:ea typeface="仿宋_GB2312" pitchFamily="1" charset="-122"/>
            </a:endParaRPr>
          </a:p>
          <a:p>
            <a:pPr lvl="0">
              <a:buFont typeface="Wingdings" charset="2"/>
              <a:buChar char="Ø"/>
            </a:pPr>
            <a:endParaRPr lang="zh-CN" altLang="en-US" sz="1200">
              <a:latin typeface="仿宋_GB2312" pitchFamily="1" charset="-122"/>
              <a:ea typeface="仿宋_GB2312" pitchFamily="1" charset="-122"/>
            </a:endParaRPr>
          </a:p>
          <a:p>
            <a:pPr lvl="0">
              <a:buFont typeface="Wingdings" charset="2"/>
              <a:buChar char="Ø"/>
            </a:pPr>
            <a:r>
              <a:rPr lang="zh-CN" altLang="en-US" sz="1200" b="1">
                <a:latin typeface="仿宋_GB2312" pitchFamily="1" charset="-122"/>
                <a:ea typeface="仿宋_GB2312" pitchFamily="1" charset="-122"/>
              </a:rPr>
              <a:t>雅昌指数</a:t>
            </a:r>
            <a:r>
              <a:rPr lang="zh-CN" altLang="en-US" sz="1200">
                <a:latin typeface="仿宋_GB2312" pitchFamily="1" charset="-122"/>
                <a:ea typeface="仿宋_GB2312" pitchFamily="1" charset="-122"/>
              </a:rPr>
              <a:t>：是根据深圳雅昌艺术网收罗的“中国艺术品拍卖市场数据库”中</a:t>
            </a:r>
            <a:r>
              <a:rPr lang="en-US" altLang="en-US" sz="1200">
                <a:latin typeface="仿宋_GB2312" pitchFamily="1" charset="-122"/>
                <a:ea typeface="仿宋_GB2312" pitchFamily="1" charset="-122"/>
              </a:rPr>
              <a:t>1993</a:t>
            </a:r>
            <a:r>
              <a:rPr lang="zh-CN" altLang="en-US" sz="1200">
                <a:latin typeface="仿宋_GB2312" pitchFamily="1" charset="-122"/>
                <a:ea typeface="仿宋_GB2312" pitchFamily="1" charset="-122"/>
              </a:rPr>
              <a:t>年至今所有重要拍卖行的艺术品成交数据编制而成，涵盖国画</a:t>
            </a:r>
            <a:r>
              <a:rPr lang="en-US" altLang="en-US" sz="1200">
                <a:latin typeface="仿宋_GB2312" pitchFamily="1" charset="-122"/>
                <a:ea typeface="仿宋_GB2312" pitchFamily="1" charset="-122"/>
              </a:rPr>
              <a:t>400</a:t>
            </a:r>
            <a:r>
              <a:rPr lang="zh-CN" altLang="en-US" sz="1200">
                <a:latin typeface="仿宋_GB2312" pitchFamily="1" charset="-122"/>
                <a:ea typeface="仿宋_GB2312" pitchFamily="1" charset="-122"/>
              </a:rPr>
              <a:t>成分指数、油画</a:t>
            </a:r>
            <a:r>
              <a:rPr lang="en-US" altLang="en-US" sz="1200">
                <a:latin typeface="仿宋_GB2312" pitchFamily="1" charset="-122"/>
                <a:ea typeface="仿宋_GB2312" pitchFamily="1" charset="-122"/>
              </a:rPr>
              <a:t>100</a:t>
            </a:r>
            <a:r>
              <a:rPr lang="zh-CN" altLang="en-US" sz="1200">
                <a:latin typeface="仿宋_GB2312" pitchFamily="1" charset="-122"/>
                <a:ea typeface="仿宋_GB2312" pitchFamily="1" charset="-122"/>
              </a:rPr>
              <a:t>成分指数、分类指数、艺术家个人作品价格指数等，全面反映艺术品拍卖市场各个层面的发展趋势。</a:t>
            </a:r>
            <a:endParaRPr lang="zh-CN" altLang="en-US" sz="1200">
              <a:latin typeface="仿宋_GB2312" pitchFamily="1" charset="-122"/>
              <a:ea typeface="仿宋_GB2312" pitchFamily="1" charset="-122"/>
            </a:endParaRPr>
          </a:p>
        </p:txBody>
      </p:sp>
      <p:sp>
        <p:nvSpPr>
          <p:cNvPr id="25607" name=""/>
          <p:cNvSpPr/>
          <p:nvPr/>
        </p:nvSpPr>
        <p:spPr>
          <a:xfrm>
            <a:off x="1924050" y="2054225"/>
            <a:ext cx="2144712"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1</a:t>
            </a:r>
            <a:r>
              <a:rPr lang="zh-CN" altLang="en-US" sz="1600" b="1">
                <a:latin typeface="隶书" pitchFamily="1" charset="-122"/>
                <a:ea typeface="隶书" pitchFamily="1" charset="-122"/>
              </a:rPr>
              <a:t>、定价</a:t>
            </a:r>
            <a:endParaRPr lang="zh-CN" altLang="en-US" sz="1600" b="1">
              <a:latin typeface="隶书" pitchFamily="1" charset="-122"/>
              <a:ea typeface="隶书" pitchFamily="1" charset="-122"/>
            </a:endParaRPr>
          </a:p>
        </p:txBody>
      </p:sp>
      <p:sp>
        <p:nvSpPr>
          <p:cNvPr id="25608" name=""/>
          <p:cNvSpPr/>
          <p:nvPr/>
        </p:nvSpPr>
        <p:spPr>
          <a:xfrm>
            <a:off x="1925638" y="2406650"/>
            <a:ext cx="2144712" cy="33655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2</a:t>
            </a:r>
            <a:r>
              <a:rPr lang="zh-CN" altLang="en-US" sz="1600" b="1">
                <a:latin typeface="隶书" pitchFamily="1" charset="-122"/>
                <a:ea typeface="隶书" pitchFamily="1" charset="-122"/>
              </a:rPr>
              <a:t>、定区域</a:t>
            </a:r>
            <a:endParaRPr lang="zh-CN" altLang="en-US" sz="1600" b="1">
              <a:latin typeface="隶书" pitchFamily="1" charset="-122"/>
              <a:ea typeface="隶书" pitchFamily="1" charset="-122"/>
            </a:endParaRPr>
          </a:p>
        </p:txBody>
      </p:sp>
      <p:sp>
        <p:nvSpPr>
          <p:cNvPr id="25609" name=""/>
          <p:cNvSpPr/>
          <p:nvPr/>
        </p:nvSpPr>
        <p:spPr>
          <a:xfrm>
            <a:off x="1936750" y="2767012"/>
            <a:ext cx="2144712"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3</a:t>
            </a:r>
            <a:r>
              <a:rPr lang="zh-CN" altLang="en-US" sz="1600" b="1">
                <a:latin typeface="隶书" pitchFamily="1" charset="-122"/>
                <a:ea typeface="隶书" pitchFamily="1" charset="-122"/>
              </a:rPr>
              <a:t>、定量</a:t>
            </a:r>
            <a:endParaRPr lang="en-US" altLang="en-US" sz="1600" b="1">
              <a:latin typeface="隶书" pitchFamily="1" charset="-122"/>
              <a:ea typeface="隶书" pitchFamily="1" charset="-122"/>
            </a:endParaRPr>
          </a:p>
        </p:txBody>
      </p:sp>
      <p:sp>
        <p:nvSpPr>
          <p:cNvPr id="25610" name=""/>
          <p:cNvSpPr/>
          <p:nvPr/>
        </p:nvSpPr>
        <p:spPr>
          <a:xfrm>
            <a:off x="1944688" y="3146425"/>
            <a:ext cx="2144712" cy="336550"/>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4</a:t>
            </a:r>
            <a:r>
              <a:rPr lang="zh-CN" altLang="en-US" sz="1600" b="1">
                <a:latin typeface="隶书" pitchFamily="1" charset="-122"/>
                <a:ea typeface="隶书" pitchFamily="1" charset="-122"/>
              </a:rPr>
              <a:t>、策划</a:t>
            </a:r>
            <a:endParaRPr lang="en-US" altLang="en-US" sz="1600" b="1">
              <a:latin typeface="隶书" pitchFamily="1" charset="-122"/>
              <a:ea typeface="隶书" pitchFamily="1" charset="-122"/>
            </a:endParaRPr>
          </a:p>
        </p:txBody>
      </p:sp>
      <p:sp>
        <p:nvSpPr>
          <p:cNvPr id="25611" name=""/>
          <p:cNvSpPr/>
          <p:nvPr/>
        </p:nvSpPr>
        <p:spPr>
          <a:xfrm>
            <a:off x="1944688" y="3524250"/>
            <a:ext cx="2144712" cy="334962"/>
          </a:xfrm>
          <a:prstGeom prst="rect">
            <a:avLst/>
          </a:prstGeom>
          <a:noFill/>
          <a:ln>
            <a:noFill/>
            <a:miter lim="800000"/>
          </a:ln>
        </p:spPr>
        <p:txBody>
          <a:bodyPr anchor="ctr" anchorCtr="0">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lang="zh-CN" altLang="en-US" sz="1800" u="none" baseline="0">
                <a:solidFill>
                  <a:schemeClr val="tx1"/>
                </a:solidFill>
                <a:latin typeface="Calibri" pitchFamily="2" charset="0"/>
                <a:ea typeface="宋体" charset="-122"/>
              </a:defRPr>
            </a:lvl5pPr>
          </a:lstStyle>
          <a:p>
            <a:pPr lvl="0"/>
            <a:r>
              <a:rPr lang="en-US" altLang="en-US" sz="1600" b="1">
                <a:latin typeface="隶书" pitchFamily="1" charset="-122"/>
                <a:ea typeface="隶书" pitchFamily="1" charset="-122"/>
              </a:rPr>
              <a:t>5</a:t>
            </a:r>
            <a:r>
              <a:rPr lang="zh-CN" altLang="en-US" sz="1600" b="1">
                <a:latin typeface="隶书" pitchFamily="1" charset="-122"/>
                <a:ea typeface="隶书" pitchFamily="1" charset="-122"/>
              </a:rPr>
              <a:t>、指数</a:t>
            </a:r>
            <a:endParaRPr lang="en-US" altLang="en-US" sz="1600" b="1">
              <a:latin typeface="隶书" pitchFamily="1" charset="-122"/>
              <a:ea typeface="隶书" pitchFamily="1" charset="-122"/>
            </a:endParaRPr>
          </a:p>
        </p:txBody>
      </p:sp>
      <p:sp>
        <p:nvSpPr>
          <p:cNvPr id="25612" name="TextBox 25611"/>
          <p:cNvSpPr txBox="1"/>
          <p:nvPr/>
        </p:nvSpPr>
        <p:spPr>
          <a:xfrm flipH="1">
            <a:off x="0" y="0"/>
            <a:ext cx="0" cy="0"/>
          </a:xfrm>
          <a:prstGeom prst="rect">
            <a:avLst/>
          </a:prstGeom>
          <a:noFill/>
        </p:spPr>
        <p:txBody>
          <a:bodyPr wrap="none">
            <a:spAutoFit/>
          </a:bodyPr>
          <a:lstStyle>
            <a:defPPr algn="l" eaLnBrk="1" hangingPunct="1">
              <a:defRPr lang="zh-CN" sz="1800" b="1">
                <a:latin typeface="Arial"/>
              </a:defRPr>
            </a:defPPr>
            <a:lvl1pPr marL="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1pPr>
            <a:lvl2pPr marL="4572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2pPr>
            <a:lvl3pPr marL="9144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3pPr>
            <a:lvl4pPr marL="13716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4pPr>
            <a:lvl5pPr marL="1828800" indent="0" algn="l" defTabSz="914400" eaLnBrk="1" fontAlgn="base" hangingPunct="1">
              <a:lnSpc>
                <a:spcPct val="100000"/>
              </a:lnSpc>
              <a:spcBef>
                <a:spcPct val="0"/>
              </a:spcBef>
              <a:spcAft>
                <a:spcPct val="0"/>
              </a:spcAft>
              <a:buClrTx/>
              <a:buSzTx/>
              <a:buFont typeface="Arial"/>
              <a:buNone/>
              <a:defRPr sz="1800" u="none" baseline="0">
                <a:solidFill>
                  <a:schemeClr val="tx1"/>
                </a:solidFill>
                <a:latin typeface="Calibri" pitchFamily="2" charset="0"/>
                <a:ea typeface="宋体" charset="-122"/>
              </a:defRPr>
            </a:lvl5pPr>
          </a:lstStyle>
          <a:p/>
          <a:p>
            <a:pPr>
              <a:defRPr sz="100">
                <a:solidFill>
                  <a:srgbClr val="FFFFFF"/>
                </a:solidFill>
              </a:defRPr>
            </a:pPr>
            <a:r>
              <a:t>艺粹艺术品投资与鉴赏共27页，您现在浏览的是第13页!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withEffect">
                                  <p:stCondLst>
                                    <p:cond delay="0"/>
                                  </p:stCondLst>
                                  <p:childTnLst>
                                    <p:set>
                                      <p:cBhvr additive="base">
                                        <p:cTn id="6" dur="1" fill="hold">
                                          <p:stCondLst>
                                            <p:cond delay="0"/>
                                          </p:stCondLst>
                                        </p:cTn>
                                        <p:tgtEl>
                                          <p:spTgt spid="25611"/>
                                        </p:tgtEl>
                                        <p:attrNameLst>
                                          <p:attrName>style.visibility</p:attrName>
                                        </p:attrNameLst>
                                      </p:cBhvr>
                                      <p:to>
                                        <p:strVal val="visible"/>
                                      </p:to>
                                    </p:set>
                                    <p:animEffect transition="in" filter="wipe(left)">
                                      <p:cBhvr additive="base">
                                        <p:cTn id="7" dur="500" fill="hold"/>
                                        <p:tgtEl>
                                          <p:spTgt spid="25611"/>
                                        </p:tgtEl>
                                      </p:cBhvr>
                                    </p:animEffect>
                                  </p:childTnLst>
                                </p:cTn>
                              </p:par>
                            </p:childTnLst>
                          </p:cTn>
                        </p:par>
                        <p:par>
                          <p:cTn id="8" fill="hold" nodeType="afterGroup">
                            <p:stCondLst>
                              <p:cond delay="500"/>
                            </p:stCondLst>
                            <p:childTnLst>
                              <p:par>
                                <p:cTn id="9" presetID="27" presetClass="entr" presetSubtype="0" dur="80" fill="hold" nodeType="afterEffect">
                                  <p:stCondLst>
                                    <p:cond delay="500"/>
                                  </p:stCondLst>
                                  <p:iterate type="lt">
                                    <p:tmPct val="50000"/>
                                  </p:iterate>
                                  <p:childTnLst>
                                    <p:set>
                                      <p:cBhvr additive="base">
                                        <p:cTn id="10" dur="1" fill="hold">
                                          <p:stCondLst>
                                            <p:cond delay="0"/>
                                          </p:stCondLst>
                                        </p:cTn>
                                        <p:tgtEl>
                                          <p:spTgt spid="25605">
                                            <p:txEl>
                                              <p:pRg st="0" end="0"/>
                                            </p:txEl>
                                          </p:spTgt>
                                        </p:tgtEl>
                                        <p:attrNameLst>
                                          <p:attrName>style.visibility</p:attrName>
                                        </p:attrNameLst>
                                      </p:cBhvr>
                                      <p:to>
                                        <p:strVal val="visible"/>
                                      </p:to>
                                    </p:set>
                                    <p:anim calcmode="discrete" valueType="clr">
                                      <p:cBhvr additive="base">
                                        <p:cTn id="11" dur="80" fill="hold"/>
                                        <p:tgtEl>
                                          <p:spTgt spid="25605">
                                            <p:txEl>
                                              <p:pRg st="0" end="0"/>
                                            </p:txEl>
                                          </p:spTgt>
                                        </p:tgtEl>
                                        <p:attrNameLst>
                                          <p:attrName>style.color</p:attrName>
                                        </p:attrNameLst>
                                      </p:cBhvr>
                                      <p:tavLst>
                                        <p:tav tm="0">
                                          <p:val>
                                            <p:strVal val="#333399 [5]"/>
                                          </p:val>
                                        </p:tav>
                                        <p:tav tm="50000">
                                          <p:val>
                                            <p:strVal val="#009999 [6]"/>
                                          </p:val>
                                        </p:tav>
                                      </p:tavLst>
                                    </p:anim>
                                    <p:anim calcmode="discrete" valueType="clr">
                                      <p:cBhvr additive="base">
                                        <p:cTn id="12" dur="80" fill="hold"/>
                                        <p:tgtEl>
                                          <p:spTgt spid="25605">
                                            <p:txEl>
                                              <p:pRg st="0" end="0"/>
                                            </p:txEl>
                                          </p:spTgt>
                                        </p:tgtEl>
                                        <p:attrNameLst>
                                          <p:attrName>fillcolor</p:attrName>
                                        </p:attrNameLst>
                                      </p:cBhvr>
                                      <p:tavLst>
                                        <p:tav tm="0">
                                          <p:val>
                                            <p:strVal val="#333399 [5]"/>
                                          </p:val>
                                        </p:tav>
                                        <p:tav tm="50000">
                                          <p:val>
                                            <p:strVal val="#009999 [6]"/>
                                          </p:val>
                                        </p:tav>
                                      </p:tavLst>
                                    </p:anim>
                                    <p:set>
                                      <p:cBhvr additive="base">
                                        <p:cTn id="13" dur="80" fill="hold"/>
                                        <p:tgtEl>
                                          <p:spTgt spid="25605">
                                            <p:txEl>
                                              <p:pRg st="0" end="0"/>
                                            </p:txEl>
                                          </p:spTgt>
                                        </p:tgtEl>
                                        <p:attrNameLst>
                                          <p:attrName>fill.type</p:attrName>
                                        </p:attrNameLst>
                                      </p:cBhvr>
                                      <p:to>
                                        <p:strVal val="solid"/>
                                      </p:to>
                                    </p:set>
                                  </p:childTnLst>
                                </p:cTn>
                              </p:par>
                            </p:childTnLst>
                          </p:cTn>
                        </p:par>
                        <p:par>
                          <p:cTn id="14" fill="hold" nodeType="afterGroup">
                            <p:stCondLst>
                              <p:cond delay="1080"/>
                            </p:stCondLst>
                            <p:childTnLst>
                              <p:par>
                                <p:cTn id="15" presetID="27" presetClass="entr" presetSubtype="0" dur="80" fill="hold" grpId="0" nodeType="afterEffect">
                                  <p:stCondLst>
                                    <p:cond delay="500"/>
                                  </p:stCondLst>
                                  <p:iterate type="lt">
                                    <p:tmPct val="50000"/>
                                  </p:iterate>
                                  <p:childTnLst>
                                    <p:set>
                                      <p:cBhvr additive="base">
                                        <p:cTn id="16" dur="1" fill="hold">
                                          <p:stCondLst>
                                            <p:cond delay="0"/>
                                          </p:stCondLst>
                                        </p:cTn>
                                        <p:tgtEl>
                                          <p:spTgt spid="25606"/>
                                        </p:tgtEl>
                                        <p:attrNameLst>
                                          <p:attrName>style.visibility</p:attrName>
                                        </p:attrNameLst>
                                      </p:cBhvr>
                                      <p:to>
                                        <p:strVal val="visible"/>
                                      </p:to>
                                    </p:set>
                                    <p:anim calcmode="discrete" valueType="clr">
                                      <p:cBhvr additive="base">
                                        <p:cTn id="17" dur="80" fill="hold"/>
                                        <p:tgtEl>
                                          <p:spTgt spid="25606"/>
                                        </p:tgtEl>
                                        <p:attrNameLst>
                                          <p:attrName>style.color</p:attrName>
                                        </p:attrNameLst>
                                      </p:cBhvr>
                                      <p:tavLst>
                                        <p:tav tm="0">
                                          <p:val>
                                            <p:strVal val="#333399 [5]"/>
                                          </p:val>
                                        </p:tav>
                                        <p:tav tm="50000">
                                          <p:val>
                                            <p:strVal val="#009999 [6]"/>
                                          </p:val>
                                        </p:tav>
                                      </p:tavLst>
                                    </p:anim>
                                    <p:anim calcmode="discrete" valueType="clr">
                                      <p:cBhvr additive="base">
                                        <p:cTn id="18" dur="80" fill="hold"/>
                                        <p:tgtEl>
                                          <p:spTgt spid="25606"/>
                                        </p:tgtEl>
                                        <p:attrNameLst>
                                          <p:attrName>fillcolor</p:attrName>
                                        </p:attrNameLst>
                                      </p:cBhvr>
                                      <p:tavLst>
                                        <p:tav tm="0">
                                          <p:val>
                                            <p:strVal val="#333399 [5]"/>
                                          </p:val>
                                        </p:tav>
                                        <p:tav tm="50000">
                                          <p:val>
                                            <p:strVal val="#009999 [6]"/>
                                          </p:val>
                                        </p:tav>
                                      </p:tavLst>
                                    </p:anim>
                                    <p:set>
                                      <p:cBhvr additive="base">
                                        <p:cTn id="19" dur="80" fill="hold"/>
                                        <p:tgtEl>
                                          <p:spTgt spid="2560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6" grpId="0"/>
      <p:bldP spid="25611"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https://d.book118.com/936010025202010040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绿叶婆娑PPT模板">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微软雅黑</vt:lpstr>
      <vt:lpstr>宋体</vt:lpstr>
      <vt:lpstr>隶书</vt:lpstr>
      <vt:lpstr>方正卡通繁体</vt:lpstr>
      <vt:lpstr>仿宋_GB2312</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2024-09-07T06:16:45.693</cp:lastPrinted>
  <dcterms:created xsi:type="dcterms:W3CDTF">2024-09-06T22:16:45Z</dcterms:created>
  <dcterms:modified xsi:type="dcterms:W3CDTF">2024-09-06T22:16:47Z</dcterms:modified>
</cp:coreProperties>
</file>