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7360B-D05F-4D1A-A5DC-706F291E0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49323-5199-458E-B666-F230ADAC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18BF8-ECF3-44A6-A245-1F0BA51FD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D94DC-532F-4753-9AD1-1C73724E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36BD17-DC15-436B-83E9-8BEDA564A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6EFE25-5CFF-4EEB-B29C-0B5D1AE0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231F7-7243-4D94-AF93-9B0323581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0D765-C30A-4DF7-9EBD-5A1BC3252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DBCC4-D2EF-4721-8FCC-9375F26C7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C8795-66D8-4188-B6FD-4AB81F3B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25F5B-F610-44C5-AAD5-2A8AB7697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13031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物业管理的20个常见问题及解决方案\n## 1.物业管理的基本概念与重要性\n### 1.1物业管理的定义与范围\n### 1.2物业管理的目标与职责\n### 1.3物业管理在房地产行业中的地位\n## 2.物业管理的组织结构与人员配置\n### 2.1物业管理的组织结构类型\n### 2.2物业管理的人员配置原则\n### 2.3物业管理的人员培训与考核\n## 3.物业管理的基本流程与方法\n### 3.1物业管理的服务流程\n### 3.2物业管理的基本方法\n### 3.3物业管理的信息化与智能化\n## 4.物业管理中的客户服务与沟通\n### 4.1客户服务的理念与要求\n### 4.2客户沟通的技巧与方法\n### 4.3客户投诉的处理与预防\n## 5.物业管理中的安全防范与应急处理\n### 5.1安全防范的基本原则与方法\n### 5.2应急预案的制定与实施\n### 5.3安全事故的处置与责任追究\n## 6.物业管理中的设施设备维护与管理\n### 6.1设施设备的分类与标识\n### 6.2设施设备的日常维护与保养\n### 6.3设施设备的重大维修与更新\n## 7.物业管理中的环境管理与绿化\n### 7.1环境卫生的管理与维护\n### 7.2绿化景观的设计与施工\n### 7.3环保意识的培养与提高\n## 8.物业管理中的收费与财务管理\n### 8.1物业管理费的收费标准与计算\n### 8.2物业费的收缴与催缴\n### 8.3物业管理的财务制度与审计\n## 9.物业管理中的法律法规与合同管理\n### 9.1物业管理相关的法律法规\n### 9.2物业管理合同的签订与履行\n### 9.3物业管理中的法律风险与防范\n## 10.物业管理的发展趋势与创新\n### 10.1物业管理行业的发展趋势\n### 10.2物业管理的创新模式与实践\n### 10.3物业管理行业的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物业管理的20个常见问题及解决方案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物业管理的基本概念与重要性</a:t>
            </a:r>
            <a:endParaRPr/>
          </a:p>
        </p:txBody>
      </p:sp>
      <p:sp>
        <p:nvSpPr>
          <p:cNvPr id="1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物业管理是指物业管理企业受业主委托，按照合同约定，对房屋及配套设施设备和相关场地进行专业化维修、养护、管理，维护物业管理区域内的环境卫生和相关秩序的活动。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物业管理包括住宅、商业、工业、办公等各类物业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物业管理涉及房屋、设施设备、环境卫生、安全保卫、绿化等多个方面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物业管理旨在满足业主和使用人的需求，提高物业的使用价值和经济价值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物业管理范围：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物业共用部位的维修、养护和管理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物业共用设施设备的运行、维修、养护和管理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物业区域内环境卫生的维护和管理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物业区域内安全保卫、消防、交通秩序的管理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物业区域内绿化、景观的养护和管理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物业区域内业主和使用人需求的满足和协调</a:t>
            </a:r>
            <a:endParaRPr/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8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8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提高物业的使用价值和经济价值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满足业主和使用人的需求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维护物业管理区域内的环境卫生和相关秩序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促进物业管理行业的健康发展</a:t>
                </a:r>
                <a:endParaRPr/>
              </a:p>
            </p:txBody>
          </p:sp>
          <p:sp>
            <p:nvSpPr>
              <p:cNvPr id="38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物业管理目标：</a:t>
                </a:r>
                <a:endParaRPr/>
              </a:p>
            </p:txBody>
          </p:sp>
          <p:sp>
            <p:nvSpPr>
              <p:cNvPr id="38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8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8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履行物业服务合同约定的义务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接受业主和业主委员会的监督和指导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及时向业主和使用人公开物业管理相关信息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提高物业管理服务的质量和效率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维护物业管理区域内的环境卫生和相关秩序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保护业主和使用人的合法权益</a:t>
                </a:r>
                <a:endParaRPr/>
              </a:p>
            </p:txBody>
          </p:sp>
          <p:sp>
            <p:nvSpPr>
              <p:cNvPr id="39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物业管理职责：</a:t>
                </a:r>
                <a:endParaRPr/>
              </a:p>
            </p:txBody>
          </p:sp>
          <p:sp>
            <p:nvSpPr>
              <p:cNvPr id="39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物业管理的目标与职责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物业管理是房地产行业的重要组成部分</a:t>
                </a:r>
                <a:endParaRPr/>
              </a:p>
            </p:txBody>
          </p:sp>
          <p:sp>
            <p:nvSpPr>
              <p:cNvPr id="4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物业管理为房地产开发提供售后服务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物业管理为房地产保值增值提供保障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物业管理为房地产行业的发展创造良好环境</a:t>
                </a:r>
                <a:endParaRPr/>
              </a:p>
            </p:txBody>
          </p:sp>
        </p:grpSp>
        <p:grpSp>
          <p:nvGrpSpPr>
            <p:cNvPr id="4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4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物业管理关系到业主和使用人的切身利益</a:t>
                </a:r>
                <a:endParaRPr/>
              </a:p>
            </p:txBody>
          </p:sp>
          <p:sp>
            <p:nvSpPr>
              <p:cNvPr id="4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物业管理服务质量直接影响业主和使用人的生活和工作质量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物业管理关系到业主和使用人的财产安全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物业管理关系到业主和使用人的权益维护</a:t>
                </a:r>
                <a:endParaRPr/>
              </a:p>
            </p:txBody>
          </p:sp>
        </p:grpSp>
        <p:grpSp>
          <p:nvGrpSpPr>
            <p:cNvPr id="4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4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物业管理对于提高城市管理水平具有重要意义</a:t>
                </a:r>
                <a:endParaRPr/>
              </a:p>
            </p:txBody>
          </p:sp>
          <p:sp>
            <p:nvSpPr>
              <p:cNvPr id="4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物业管理有助于维护城市环境卫生和秩序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物业管理有助于提高城市设施设备的运行效率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物业管理有助于提高城市居民的生活品质</a:t>
                </a:r>
                <a:endParaRPr/>
              </a:p>
            </p:txBody>
          </p:sp>
        </p:grpSp>
      </p:grpSp>
      <p:sp>
        <p:nvSpPr>
          <p:cNvPr id="4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物业管理在房地产行业中的地位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物业管理的组织结构与人员配置</a:t>
            </a:r>
            <a:endParaRPr/>
          </a:p>
        </p:txBody>
      </p:sp>
      <p:sp>
        <p:nvSpPr>
          <p:cNvPr id="4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8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429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430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1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4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直线型组织结构</a:t>
                </a:r>
                <a:endParaRPr/>
              </a:p>
            </p:txBody>
          </p:sp>
          <p:sp>
            <p:nvSpPr>
              <p:cNvPr id="4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物业管理企业高层对各部门和人员进行直接管理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适用于规模较小的物业管理企业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优点：决策迅速，信息传递快捷；缺点：管理者负担较重，管理幅度较大</a:t>
                </a:r>
                <a:endParaRPr/>
              </a:p>
            </p:txBody>
          </p:sp>
        </p:grpSp>
        <p:grpSp>
          <p:nvGrpSpPr>
            <p:cNvPr id="434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435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6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4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职能型组织结构</a:t>
                </a:r>
                <a:endParaRPr/>
              </a:p>
            </p:txBody>
          </p:sp>
          <p:sp>
            <p:nvSpPr>
              <p:cNvPr id="4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物业管理企业按照职能划分部门，各部门负责各自业务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适用于规模较大的物业管理企业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优点：专业化程度高，工作效率高；缺点：部门间协调沟通较难，容易出现信息孤岛</a:t>
                </a:r>
                <a:endParaRPr/>
              </a:p>
            </p:txBody>
          </p:sp>
        </p:grpSp>
        <p:grpSp>
          <p:nvGrpSpPr>
            <p:cNvPr id="439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440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1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44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矩阵型组织结构</a:t>
                </a:r>
                <a:endParaRPr/>
              </a:p>
            </p:txBody>
          </p:sp>
          <p:sp>
            <p:nvSpPr>
              <p:cNvPr id="44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物业管理企业在直线型和职能型组织结构的基础上，增加横向协调部门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适用于需要跨部门协调的物业管理项目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优点：灵活性高，适应性强；缺点：协调沟通复杂，对管理者要求较高</a:t>
                </a:r>
                <a:endParaRPr/>
              </a:p>
            </p:txBody>
          </p:sp>
        </p:grpSp>
      </p:grpSp>
      <p:sp>
        <p:nvSpPr>
          <p:cNvPr id="4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物业管理的组织结构类型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4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4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根据物业管理的业务需求，设置相应的管理岗位和人员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确保人员配置与业务需求相匹配，避免人力资源浪费</a:t>
                </a:r>
                <a:endParaRPr/>
              </a:p>
            </p:txBody>
          </p:sp>
          <p:sp>
            <p:nvSpPr>
              <p:cNvPr id="4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因事设人原则</a:t>
                </a:r>
                <a:endParaRPr/>
              </a:p>
            </p:txBody>
          </p:sp>
        </p:grpSp>
        <p:grpSp>
          <p:nvGrpSpPr>
            <p:cNvPr id="45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根据现有人员的业务能力和特长，安排相应的岗位和任务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充分发挥员工的优势，提高工作效率和满意度</a:t>
                </a:r>
                <a:endParaRPr/>
              </a:p>
            </p:txBody>
          </p:sp>
          <p:sp>
            <p:nvSpPr>
              <p:cNvPr id="4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因人设事原则</a:t>
                </a:r>
                <a:endParaRPr/>
              </a:p>
            </p:txBody>
          </p:sp>
        </p:grpSp>
        <p:grpSp>
          <p:nvGrpSpPr>
            <p:cNvPr id="45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4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根据物业管理项目的规模和特点，合理配置管理人员、专业技术人员和服务人员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确保各类人员比例适中，形成高效和谐的团队</a:t>
                </a:r>
                <a:endParaRPr/>
              </a:p>
            </p:txBody>
          </p:sp>
          <p:sp>
            <p:nvSpPr>
              <p:cNvPr id="4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合理配比原则</a:t>
                </a:r>
                <a:endParaRPr/>
              </a:p>
            </p:txBody>
          </p:sp>
        </p:grpSp>
      </p:grpSp>
      <p:pic>
        <p:nvPicPr>
          <p:cNvPr id="45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5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5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6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物业管理的人员配置原则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人员培训</a:t>
                </a:r>
                <a:endParaRPr/>
              </a:p>
            </p:txBody>
          </p:sp>
          <p:sp>
            <p:nvSpPr>
              <p:cNvPr id="4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物业管理企业应定期组织员工培训，提高员工的业务素质和服务水平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培训内容包括物业管理知识、法律法规、服务意识、沟通技巧等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培训方式可采用内部培训、外部培训、在线培训等</a:t>
                </a:r>
                <a:endParaRPr/>
              </a:p>
            </p:txBody>
          </p:sp>
          <p:sp>
            <p:nvSpPr>
              <p:cNvPr id="4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人员考核</a:t>
                </a:r>
                <a:endParaRPr/>
              </a:p>
            </p:txBody>
          </p:sp>
          <p:sp>
            <p:nvSpPr>
              <p:cNvPr id="4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物业管理企业应建立完善的考核制度，对员工的工作绩效进行定期考核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考核内容包括工作质量、工作效率、服务态度、团队协作等方面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考核结果作为员工晋升、调薪、奖励和辞退的依据</a:t>
                </a:r>
                <a:endParaRPr/>
              </a:p>
            </p:txBody>
          </p:sp>
          <p:sp>
            <p:nvSpPr>
              <p:cNvPr id="4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物业管理的人员培训与考核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物业管理的基本流程与方法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物业管理的服务流程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物业管理服务流程主要包括：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前期介入：物业管理企业在房地产开发阶段参与项目规划和设计，为后期物业管理提供意见和建议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承接查验：物业管理企业在接管物业时，对物业进行全面的检查验收，确保物业符合合同约定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入伙服务：物业管理企业为业主和使用人办理入住手续，提供入住指引和相关服务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日常管理：物业管理企业负责物业的维修、养护、清洁、安全等工作，满足业主和使用人的需求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退出管理：物业管理企业在业主或使用人退出物业时，办理相关手续，确保物业的顺利交接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物业管理的基本方法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物业管理方法主要包括：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目标管理：物业管理企业应根据物业管理目标，制定具体的工作计划和指标，确保目标的实现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计划管理：物业管理企业应制定全面的工作计划，合理安排人力、物力和财力，提高工作效率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组织管理：物业管理企业应建立健全的组织结构，明确各部门和人员的职责，确保工作的顺利进行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沟通协调：物业管理企业应加强与业主、使用人、政府部门等的沟通协调，形成良好的外部环境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监督检查：物业管理企业应加强对物业管理服务的监督检查，确保服务质量符合合同约定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信息化管理：物业管理企业应利用信息技术手段，提高物业管理服务的效率和水平</a:t>
            </a:r>
            <a:endParaRPr/>
          </a:p>
        </p:txBody>
      </p:sp>
      <p:cxnSp>
        <p:nvCxnSpPr>
          <p:cNvPr id="1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信息化管理：</a:t>
                </a:r>
                <a:endParaRPr/>
              </a:p>
            </p:txBody>
          </p:sp>
          <p:sp>
            <p:nvSpPr>
              <p:cNvPr id="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物业管理企业应建立物业管理信息系统，实现物业管理的信息化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物业管理信息系统应包括物业管理基础信息、客户服务、收费管理、设备管理等功能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物业管理企业应加强对物业管理信息系统的维护和管理，确保系统正常运行和数据安全</a:t>
                </a:r>
                <a:endParaRPr/>
              </a:p>
            </p:txBody>
          </p:sp>
          <p:sp>
            <p:nvSpPr>
              <p:cNvPr id="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智能化管理：</a:t>
                </a:r>
                <a:endParaRPr/>
              </a:p>
            </p:txBody>
          </p:sp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物业管理企业应运用智能化技术，提高物业管理的智能化水平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智能化管理包括智能安防、智能停车、智能照明、智能家居等方面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物业管理企业应加强与智能化设备供应商的合作，确保智能化设备的正常运行和维护</a:t>
                </a:r>
                <a:endParaRPr/>
              </a:p>
            </p:txBody>
          </p:sp>
          <p:sp>
            <p:nvSpPr>
              <p:cNvPr id="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物业管理的信息化与智能化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物业管理中的客户服务与沟通</a:t>
            </a:r>
            <a:endParaRPr/>
          </a:p>
        </p:txBody>
      </p:sp>
      <p:sp>
        <p:nvSpPr>
          <p:cNvPr id="4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客户服务的理念与要求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客户服务理念：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以业主和使用人为中心，提供满意加惊喜的服务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竭诚为业主和使用人解决问题，创造美好的生活环境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与业主和使用人建立长期、稳定的合作关系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客户服务要求：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服务态度热情、礼貌、专业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服务响应迅速，解决问题及时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服务质量稳定，确保业主和使用人的满意度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服务过程透明，让业主和使用人了解服务内容和进度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5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5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客户沟通技巧：</a:t>
                </a:r>
                <a:endParaRPr/>
              </a:p>
            </p:txBody>
          </p:sp>
          <p:sp>
            <p:nvSpPr>
              <p:cNvPr id="6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倾听：认真倾听业主和使用人的需求和意见，了解他们的真实需求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表达：用简洁明了的语言表达自己的观点和意见，避免使用行业术语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同理心：站在业主和使用人的角度思考问题，理解他们的感受和需求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反馈：及时给予业主和使用人反馈，让他们知道自己的问题和需求得到了关注和解决</a:t>
                </a:r>
                <a:endParaRPr/>
              </a:p>
            </p:txBody>
          </p:sp>
        </p:grpSp>
        <p:grpSp>
          <p:nvGrpSpPr>
            <p:cNvPr id="6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客户沟通方法：</a:t>
                </a:r>
                <a:endParaRPr/>
              </a:p>
            </p:txBody>
          </p:sp>
          <p:sp>
            <p:nvSpPr>
              <p:cNvPr id="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面对面沟通：在物业现场与业主和使用人进行直接沟通，了解他们的需求和意见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电话沟通：通过电话与业主和使用人进行沟通，解答他们的问题和需求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邮件沟通：通过电子邮件与业主和使用人进行沟通，传递相关信息和文件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社交媒体沟通：通过社交媒体平台与业主和使用人进行互动，了解他们的意见和建议</a:t>
                </a:r>
                <a:endParaRPr/>
              </a:p>
            </p:txBody>
          </p:sp>
          <p:sp>
            <p:nvSpPr>
              <p:cNvPr id="6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客户沟通的技巧与方法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客户投诉处理：</a:t>
                </a:r>
                <a:endParaRPr/>
              </a:p>
            </p:txBody>
          </p:sp>
          <p:sp>
            <p:nvSpPr>
              <p:cNvPr id="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物业管理企业应建立客户投诉处理机制，及时解决业主和使用人的投诉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对投诉进行记录、追踪和反馈，确保投诉问题得到妥善处理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对投诉处理结果进行总结和分析，避免类似问题再次发生</a:t>
                </a:r>
                <a:endParaRPr/>
              </a:p>
            </p:txBody>
          </p:sp>
          <p:sp>
            <p:nvSpPr>
              <p:cNvPr id="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客户投诉预防：</a:t>
                </a:r>
                <a:endParaRPr/>
              </a:p>
            </p:txBody>
          </p:sp>
          <p:sp>
            <p:nvSpPr>
              <p:cNvPr id="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提高物业管理服务质量，减少业主和使用人的投诉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加强与业主和使用人的沟通，了解他们的需求和期望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定期对物业管理服务进行检查和评估，发现问题及时整改</a:t>
                </a:r>
                <a:endParaRPr/>
              </a:p>
            </p:txBody>
          </p:sp>
          <p:sp>
            <p:nvSpPr>
              <p:cNvPr id="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客户投诉的处理与预防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物业管理中的安全防范与应急处理</a:t>
            </a:r>
            <a:endParaRPr/>
          </a:p>
        </p:txBody>
      </p:sp>
      <p:sp>
        <p:nvSpPr>
          <p:cNvPr id="9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安全防范基本原则：</a:t>
                </a:r>
                <a:endParaRPr/>
              </a:p>
            </p:txBody>
          </p:sp>
          <p:sp>
            <p:nvSpPr>
              <p:cNvPr id="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预防为主，防治结合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安全第一，人人有责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统一领导，分级负责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依靠科技，提高防范水平</a:t>
                </a:r>
                <a:endParaRPr/>
              </a:p>
            </p:txBody>
          </p:sp>
          <p:sp>
            <p:nvSpPr>
              <p:cNvPr id="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安全防范方法：</a:t>
                </a:r>
                <a:endParaRPr/>
              </a:p>
            </p:txBody>
          </p:sp>
          <p:sp>
            <p:nvSpPr>
              <p:cNvPr id="1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制定安全防范管理制度，明确安全防范职责和任务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加强安全防范宣传和教育，提高业主和使用人的安全防范意识和技能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定期进行安全防范检查，及时发现和整改安全隐患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建立安全防范应急预案，提高安全防范应急处理能力</a:t>
                </a:r>
                <a:endParaRPr/>
              </a:p>
            </p:txBody>
          </p:sp>
          <p:sp>
            <p:nvSpPr>
              <p:cNvPr id="1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安全防范的基本原则与方法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应急预案制定：</a:t>
                </a:r>
                <a:endParaRPr/>
              </a:p>
            </p:txBody>
          </p:sp>
          <p:sp>
            <p:nvSpPr>
              <p:cNvPr id="1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物业管理企业应根据物业管理项目的特点和风险，制定应急预案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应急预案应包括火灾、地震、洪水、台风等自然灾害和突发事件的应对措施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应急预案应明确应急组织体系、应急响应程序、应急资源保障等内容</a:t>
                </a:r>
                <a:endParaRPr/>
              </a:p>
            </p:txBody>
          </p:sp>
          <p:sp>
            <p:nvSpPr>
              <p:cNvPr id="1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应急预案实施：</a:t>
                </a:r>
                <a:endParaRPr/>
              </a:p>
            </p:txBody>
          </p:sp>
          <p:sp>
            <p:nvSpPr>
              <p:cNvPr id="1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物业管理企业应加强应急预案的培训和演练，提高员工的应急处理能力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在发生突发事件时，物业管理企业应立即启动应急预案，组织员工进行应急处理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物业管理企业应对应急预案的实施效果进行评估和总结，不断完善应急预案</a:t>
                </a:r>
                <a:endParaRPr/>
              </a:p>
            </p:txBody>
          </p:sp>
          <p:sp>
            <p:nvSpPr>
              <p:cNvPr id="1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应急预案的制定与实施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安全事故处理：</a:t>
                </a:r>
                <a:endParaRPr/>
              </a:p>
            </p:txBody>
          </p:sp>
          <p:sp>
            <p:nvSpPr>
              <p:cNvPr id="1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物业管理企业应在发生安全事故时，立即启动安全事故处理程序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对事故进行调查、分析和处理，查明事故原因和责任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对事故责任人进行责任追究，确保事故教训得到吸取</a:t>
                </a:r>
                <a:endParaRPr/>
              </a:p>
            </p:txBody>
          </p:sp>
          <p:sp>
            <p:nvSpPr>
              <p:cNvPr id="1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安全事故责任追究：</a:t>
                </a:r>
                <a:endParaRPr/>
              </a:p>
            </p:txBody>
          </p:sp>
          <p:sp>
            <p:nvSpPr>
              <p:cNvPr id="1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对造成安全事故的直接责任人进行责任追究，包括警告、罚款、解除劳动合同等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对造成安全事故的间接责任人进行责任追究，包括追究部门负责人的领导责任和管理责任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对造成安全事故的企业进行责任追究，包括追究企业的法律责任和经济责任</a:t>
                </a:r>
                <a:endParaRPr/>
              </a:p>
            </p:txBody>
          </p:sp>
          <p:sp>
            <p:nvSpPr>
              <p:cNvPr id="1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安全事故的处理与责任追究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https://d.book118.com/936013031003010054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170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物业管理的20个常见问题及解决方案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2024-09-20T22:50:13.711</cp:lastPrinted>
  <dcterms:created xsi:type="dcterms:W3CDTF">2024-09-20T14:50:13Z</dcterms:created>
  <dcterms:modified xsi:type="dcterms:W3CDTF">2024-09-20T14:50:15Z</dcterms:modified>
</cp:coreProperties>
</file>