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7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AED48-D82C-458B-82CB-453FFA8EE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2B0AD-556E-40D0-9BEE-CA5F5ECD1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28731-005E-4959-8236-4979DB814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611D2-C008-47D8-B3E2-325332032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B4A35-22A8-4060-BAC3-B829DEF5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DFCC23-7D06-4C6E-9CFA-5A3031003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4A89B-5D14-4778-A5D5-DAC6C1F8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E7873-4578-4985-B041-65CA5B7F4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5CFEA-330B-463C-834A-9F23A12B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55E5B-CA61-49B2-9B85-257162809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5A6A4-906E-452C-B602-C4987D746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 b="1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  <a:lvl2pPr>
              <a:defRPr>
                <a:latin typeface="微软雅黑" panose="020b0503020204020204" charset="-122"/>
                <a:ea typeface="微软雅黑" panose="020b0503020204020204" charset="-122"/>
              </a:defRPr>
            </a:lvl2pPr>
            <a:lvl3pPr>
              <a:defRPr>
                <a:latin typeface="微软雅黑" panose="020b0503020204020204" charset="-122"/>
                <a:ea typeface="微软雅黑" panose="020b0503020204020204" charset="-122"/>
              </a:defRPr>
            </a:lvl3pPr>
            <a:lvl4pPr>
              <a:defRPr>
                <a:latin typeface="微软雅黑" panose="020b0503020204020204" charset="-122"/>
                <a:ea typeface="微软雅黑" panose="020b0503020204020204" charset="-122"/>
              </a:defRPr>
            </a:lvl4pPr>
            <a:lvl5pPr>
              <a:defRPr>
                <a:latin typeface="微软雅黑" panose="020b0503020204020204" charset="-122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0972F2B-0818-4ACE-A0A2-EECBDDF914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F466000-6546-4065-93BB-F935290EED00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7.png" /><Relationship Id="rId4" Type="http://schemas.openxmlformats.org/officeDocument/2006/relationships/image" Target="../media/image4.png" /><Relationship Id="rId5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tags" Target="../tags/tag1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10.png" /><Relationship Id="rId6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tags" Target="../tags/tag2.xml" /><Relationship Id="rId4" Type="http://schemas.openxmlformats.org/officeDocument/2006/relationships/image" Target="../media/image1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tags" Target="../tags/tag3.xml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1.jpeg" /><Relationship Id="rId7" Type="http://schemas.openxmlformats.org/officeDocument/2006/relationships/image" Target="../media/image2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tags" Target="../tags/tag4.xml" /><Relationship Id="rId4" Type="http://schemas.openxmlformats.org/officeDocument/2006/relationships/image" Target="../media/image2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tags" Target="../tags/tag5.xml" /><Relationship Id="rId4" Type="http://schemas.openxmlformats.org/officeDocument/2006/relationships/image" Target="../media/image24.png" /><Relationship Id="rId5" Type="http://schemas.openxmlformats.org/officeDocument/2006/relationships/image" Target="../media/image2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tags" Target="../tags/tag6.xml" /><Relationship Id="rId4" Type="http://schemas.openxmlformats.org/officeDocument/2006/relationships/image" Target="../media/image2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1400304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92" t="20730" r="37340" b="62259"/>
          <a:stretch>
            <a:fillRect/>
          </a:stretch>
        </p:blipFill>
        <p:spPr>
          <a:xfrm>
            <a:off x="8366656" y="-598483"/>
            <a:ext cx="2470485" cy="1592923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67"/>
          <a:stretch>
            <a:fillRect/>
          </a:stretch>
        </p:blipFill>
        <p:spPr>
          <a:xfrm>
            <a:off x="4887686" y="0"/>
            <a:ext cx="7304314" cy="6857999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5368935" y="1251857"/>
            <a:ext cx="6387635" cy="48441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471C0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353291" y="3630012"/>
            <a:ext cx="6372799" cy="21228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 noProof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体格生长发育</a:t>
            </a:r>
            <a:endParaRPr lang="zh-CN" altLang="en-US" sz="6600" b="1" noProof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ctr"/>
            <a:r>
              <a:rPr lang="zh-CN" altLang="en-US" sz="6600" b="1" noProof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与评价</a:t>
            </a:r>
            <a:endParaRPr lang="zh-CN" altLang="en-US" sz="6600" b="1" noProof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5515717" y="2356191"/>
            <a:ext cx="6094070" cy="773351"/>
            <a:chOff x="5520720" y="1421209"/>
            <a:chExt cx="6094070" cy="773351"/>
          </a:xfrm>
        </p:grpSpPr>
        <p:sp>
          <p:nvSpPr>
            <p:cNvPr id="10" name="文本框 9"/>
            <p:cNvSpPr txBox="1"/>
            <p:nvPr/>
          </p:nvSpPr>
          <p:spPr>
            <a:xfrm>
              <a:off x="5520720" y="1421209"/>
              <a:ext cx="6094070" cy="6451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srgbClr val="4471C0"/>
                  </a:solidFill>
                  <a:latin typeface="微软雅黑" panose="020b0503020204020204" charset="-122"/>
                  <a:ea typeface="微软雅黑" panose="020b0503020204020204" charset="-122"/>
                </a:rPr>
                <a:t>儿科护理学</a:t>
              </a:r>
              <a:endParaRPr lang="zh-CN" altLang="en-US" sz="3600">
                <a:solidFill>
                  <a:srgbClr val="4471C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6137605" y="2194560"/>
              <a:ext cx="4896155" cy="0"/>
            </a:xfrm>
            <a:prstGeom prst="line">
              <a:avLst/>
            </a:prstGeom>
            <a:ln w="38100">
              <a:solidFill>
                <a:srgbClr val="6495E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文本框 13"/>
          <p:cNvSpPr txBox="1"/>
          <p:nvPr/>
        </p:nvSpPr>
        <p:spPr>
          <a:xfrm>
            <a:off x="737742" y="241220"/>
            <a:ext cx="5634478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u="sng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永州职业技术学院</a:t>
            </a:r>
            <a:endParaRPr lang="zh-CN" altLang="en-US" sz="2400" u="sng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26" r="77590" b="48820"/>
          <a:stretch>
            <a:fillRect/>
          </a:stretch>
        </p:blipFill>
        <p:spPr>
          <a:xfrm>
            <a:off x="8625885" y="5486401"/>
            <a:ext cx="3566115" cy="137160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18" t="68570"/>
          <a:stretch>
            <a:fillRect/>
          </a:stretch>
        </p:blipFill>
        <p:spPr>
          <a:xfrm>
            <a:off x="9994792" y="4909457"/>
            <a:ext cx="2197208" cy="1948543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358" t="34607" r="79" b="48292"/>
          <a:stretch>
            <a:fillRect/>
          </a:stretch>
        </p:blipFill>
        <p:spPr>
          <a:xfrm>
            <a:off x="0" y="5843328"/>
            <a:ext cx="3285364" cy="1014671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92" t="20730" r="37340" b="62259"/>
          <a:stretch>
            <a:fillRect/>
          </a:stretch>
        </p:blipFill>
        <p:spPr>
          <a:xfrm>
            <a:off x="1602371" y="893300"/>
            <a:ext cx="2139616" cy="1055914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1" t="21575" r="55658"/>
          <a:stretch>
            <a:fillRect/>
          </a:stretch>
        </p:blipFill>
        <p:spPr>
          <a:xfrm>
            <a:off x="0" y="1575435"/>
            <a:ext cx="6322060" cy="528256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61" r="18090" b="68570"/>
          <a:stretch>
            <a:fillRect/>
          </a:stretch>
        </p:blipFill>
        <p:spPr>
          <a:xfrm>
            <a:off x="6249766" y="135733"/>
            <a:ext cx="4671828" cy="1937657"/>
          </a:xfrm>
          <a:prstGeom prst="rect">
            <a:avLst/>
          </a:prstGeom>
        </p:spPr>
      </p:pic>
      <p:pic>
        <p:nvPicPr>
          <p:cNvPr id="3" name="图片 2" descr="永州职业技术学院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8125" y="221615"/>
            <a:ext cx="499745" cy="49974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6693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92" t="20730" r="37340" b="62259"/>
          <a:stretch>
            <a:fillRect/>
          </a:stretch>
        </p:blipFill>
        <p:spPr>
          <a:xfrm>
            <a:off x="-320491" y="52867"/>
            <a:ext cx="2139616" cy="1055914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16" b="48095"/>
          <a:stretch>
            <a:fillRect/>
          </a:stretch>
        </p:blipFill>
        <p:spPr>
          <a:xfrm flipH="1">
            <a:off x="5868075" y="4234892"/>
            <a:ext cx="6782513" cy="2687562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8917305" y="165735"/>
            <a:ext cx="4207510" cy="46037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 noProof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体格生长发育与评价</a:t>
            </a:r>
            <a:endParaRPr lang="zh-CN" altLang="en-US" sz="2400" b="1" u="sng" noProof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26" r="77590" b="48820"/>
          <a:stretch>
            <a:fillRect/>
          </a:stretch>
        </p:blipFill>
        <p:spPr>
          <a:xfrm>
            <a:off x="8647186" y="5484412"/>
            <a:ext cx="3566115" cy="13716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92" t="20730" r="37340" b="62259"/>
          <a:stretch>
            <a:fillRect/>
          </a:stretch>
        </p:blipFill>
        <p:spPr>
          <a:xfrm>
            <a:off x="7820790" y="1229605"/>
            <a:ext cx="2139616" cy="1055914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525" y="165735"/>
            <a:ext cx="8422005" cy="652526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733773" y="773584"/>
            <a:ext cx="1704076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rgbClr val="4471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目  录</a:t>
            </a:r>
            <a:endParaRPr lang="zh-CN" altLang="en-US" sz="6600" b="1">
              <a:solidFill>
                <a:srgbClr val="4471C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38045" y="1960245"/>
            <a:ext cx="58947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01</a:t>
            </a:r>
            <a:r>
              <a:rPr lang="zh-CN" altLang="en-US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：</a:t>
            </a:r>
            <a:r>
              <a:rPr lang="zh-CN" altLang="en-US" sz="2800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体重</a:t>
            </a:r>
            <a:endParaRPr lang="en-US" altLang="zh-CN" sz="2800" cap="all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138045" y="2690495"/>
            <a:ext cx="61550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02</a:t>
            </a:r>
            <a:r>
              <a:rPr lang="zh-CN" altLang="en-US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：</a:t>
            </a:r>
            <a:r>
              <a:rPr lang="zh-CN" altLang="en-US" sz="2800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身高（长）</a:t>
            </a:r>
            <a:endParaRPr lang="zh-CN" altLang="en-US" sz="2800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714" b="5323"/>
          <a:stretch>
            <a:fillRect/>
          </a:stretch>
        </p:blipFill>
        <p:spPr>
          <a:xfrm flipH="1">
            <a:off x="6356839" y="1960310"/>
            <a:ext cx="7104000" cy="492073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138045" y="3420745"/>
            <a:ext cx="58947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03</a:t>
            </a:r>
            <a:r>
              <a:rPr lang="zh-CN" altLang="en-US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：</a:t>
            </a:r>
            <a:r>
              <a:rPr lang="zh-CN" altLang="en-US" sz="2800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头围</a:t>
            </a:r>
            <a:endParaRPr lang="en-US" altLang="zh-CN" sz="2800" cap="all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138045" y="4150995"/>
            <a:ext cx="61550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04</a:t>
            </a:r>
            <a:r>
              <a:rPr lang="zh-CN" altLang="en-US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：</a:t>
            </a:r>
            <a:r>
              <a:rPr lang="zh-CN" altLang="en-US" sz="2800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胸围</a:t>
            </a:r>
            <a:endParaRPr lang="zh-CN" altLang="en-US" sz="2800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138045" y="4881245"/>
            <a:ext cx="61550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05</a:t>
            </a:r>
            <a:r>
              <a:rPr lang="zh-CN" altLang="en-US" sz="2800" b="1" cap="all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：</a:t>
            </a:r>
            <a:r>
              <a:rPr lang="zh-CN" altLang="en-US" sz="2800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上臂围</a:t>
            </a:r>
            <a:endParaRPr lang="zh-CN" altLang="en-US" sz="2800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6693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74320" y="259081"/>
            <a:ext cx="11643360" cy="6339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1143000" marR="0" lvl="2" indent="-228600" algn="l" defTabSz="948055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</a:pP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44" y="379511"/>
            <a:ext cx="1100256" cy="110025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600200" y="698500"/>
            <a:ext cx="70345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体格生长常用指标与测量方法</a:t>
            </a:r>
            <a:endParaRPr lang="zh-CN" altLang="en-US" sz="3200" b="1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197610" y="1219835"/>
            <a:ext cx="56578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400" b="1" kern="0">
              <a:solidFill>
                <a:schemeClr val="tx1">
                  <a:lumMod val="65000"/>
                  <a:lumOff val="35000"/>
                </a:schemeClr>
              </a:solidFill>
              <a:latin typeface="字魂92号-新潮海报体" panose="00000500000000000000" pitchFamily="2" charset="-122"/>
              <a:ea typeface="字魂92号-新潮海报体" panose="00000500000000000000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600200" y="2414905"/>
            <a:ext cx="6620510" cy="31559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体重</a:t>
            </a:r>
            <a:endParaRPr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身高（长）</a:t>
            </a:r>
            <a:endParaRPr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头围</a:t>
            </a:r>
            <a:endParaRPr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胸围</a:t>
            </a:r>
            <a:endParaRPr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上臂围</a:t>
            </a:r>
            <a:endParaRPr lang="zh-CN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655445" y="2618740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10" name="矩形 9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2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1655445" y="3248660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15" name="矩形 14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6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1655445" y="3878580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7" name="矩形 6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8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655445" y="4508500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19" name="矩形 18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0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1655445" y="5138420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22" name="矩形 21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3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graphicFrame>
        <p:nvGraphicFramePr>
          <p:cNvPr id="10245" name="Object 7"/>
          <p:cNvGraphicFramePr>
            <a:graphicFrameLocks noChangeAspect="1"/>
          </p:cNvGraphicFramePr>
          <p:nvPr/>
        </p:nvGraphicFramePr>
        <p:xfrm>
          <a:off x="4826000" y="1864995"/>
          <a:ext cx="5995670" cy="40652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3209925" imgH="2295525" progId="Paint.Picture">
                  <p:embed/>
                </p:oleObj>
              </mc:Choice>
              <mc:Fallback>
                <p:oleObj r:id="rId4" imgW="3209925" imgH="22955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alphaModFix amt="80000"/>
                      </a:blip>
                      <a:stretch>
                        <a:fillRect/>
                      </a:stretch>
                    </p:blipFill>
                    <p:spPr>
                      <a:xfrm>
                        <a:off x="4826000" y="1864995"/>
                        <a:ext cx="5995670" cy="406527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128" y="-153177"/>
            <a:ext cx="2470485" cy="1592923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29" y="576943"/>
            <a:ext cx="7304314" cy="5704114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576478" y="1828801"/>
            <a:ext cx="6387635" cy="3853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471C0"/>
              </a:solidFill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-298450" y="4060190"/>
            <a:ext cx="8137525" cy="119888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体重</a:t>
            </a:r>
            <a:endParaRPr lang="zh-CN" altLang="en-US" sz="7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397635" y="2199005"/>
            <a:ext cx="6086475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11500">
                <a:solidFill>
                  <a:srgbClr val="4471C0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rPr>
              <a:t>    </a:t>
            </a:r>
            <a:r>
              <a:rPr kumimoji="1" lang="en-US" altLang="zh-CN" sz="11500">
                <a:solidFill>
                  <a:srgbClr val="4471C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01</a:t>
            </a:r>
            <a:endParaRPr kumimoji="1" lang="zh-CN" altLang="en-US" sz="11500">
              <a:solidFill>
                <a:srgbClr val="4471C0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24" name="图片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1472" y="774920"/>
            <a:ext cx="4671828" cy="1937657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4742" y="2284248"/>
            <a:ext cx="2692644" cy="158290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7400" y="4448289"/>
            <a:ext cx="5054600" cy="2409711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0" y="5481954"/>
            <a:ext cx="3566115" cy="1371600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5647" y="148085"/>
            <a:ext cx="2139616" cy="1055914"/>
          </a:xfrm>
          <a:prstGeom prst="rect">
            <a:avLst/>
          </a:prstGeom>
        </p:spPr>
      </p:pic>
      <p:pic>
        <p:nvPicPr>
          <p:cNvPr id="2" name="图片 1" descr="4015536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6313170" y="849630"/>
            <a:ext cx="7098030" cy="70980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6693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74320" y="259081"/>
            <a:ext cx="11643360" cy="6339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1143000" marR="0" lvl="2" indent="-228600" algn="l" defTabSz="948055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</a:pP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44" y="379511"/>
            <a:ext cx="1100256" cy="110025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600200" y="698500"/>
            <a:ext cx="70345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体重</a:t>
            </a:r>
            <a:endParaRPr lang="zh-CN" altLang="en-US" sz="3200" b="1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197610" y="1219835"/>
            <a:ext cx="56578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400" b="1" kern="0">
              <a:solidFill>
                <a:schemeClr val="tx1">
                  <a:lumMod val="65000"/>
                  <a:lumOff val="35000"/>
                </a:schemeClr>
              </a:solidFill>
              <a:latin typeface="字魂92号-新潮海报体" panose="00000500000000000000" pitchFamily="2" charset="-122"/>
              <a:ea typeface="字魂92号-新潮海报体" panose="00000500000000000000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297170" y="2217420"/>
            <a:ext cx="6620510" cy="31559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定义：</a:t>
            </a: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各器官、系统、体液的总重量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意义：</a:t>
            </a:r>
            <a:endParaRPr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694055" marR="0" lvl="1" indent="-33655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①最能反映儿童营养状况；</a:t>
            </a:r>
            <a:endParaRPr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694055" marR="0" lvl="1" indent="-33655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②是衡量儿童体格生长最重要的指标；</a:t>
            </a:r>
            <a:endParaRPr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694055" marR="0" lvl="1" indent="-33655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③是临床补液量和给药量的重要依据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zh-CN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5329555" y="2421255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10" name="矩形 9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2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5352415" y="3048000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15" name="矩形 14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6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pic>
        <p:nvPicPr>
          <p:cNvPr id="19" name="图片 18" descr="体重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385" y="1878330"/>
            <a:ext cx="3834765" cy="383476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6693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74320" y="259081"/>
            <a:ext cx="11643360" cy="6339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1143000" marR="0" lvl="2" indent="-228600" algn="l" defTabSz="948055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</a:pP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44" y="379511"/>
            <a:ext cx="1100256" cy="110025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600200" y="698500"/>
            <a:ext cx="70345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体重</a:t>
            </a:r>
            <a:endParaRPr lang="zh-CN" altLang="en-US" sz="3200" b="1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197610" y="1219835"/>
            <a:ext cx="56578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400" b="1" kern="0">
              <a:solidFill>
                <a:schemeClr val="tx1">
                  <a:lumMod val="65000"/>
                  <a:lumOff val="35000"/>
                </a:schemeClr>
              </a:solidFill>
              <a:latin typeface="字魂92号-新潮海报体" panose="00000500000000000000" pitchFamily="2" charset="-122"/>
              <a:ea typeface="字魂92号-新潮海报体" panose="00000500000000000000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927860" y="1864995"/>
            <a:ext cx="662051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测量方法</a:t>
            </a:r>
            <a:endParaRPr lang="zh-CN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960245" y="2068830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10" name="矩形 9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2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12292" name="Group 5"/>
          <p:cNvGrpSpPr/>
          <p:nvPr/>
        </p:nvGrpSpPr>
        <p:grpSpPr>
          <a:xfrm>
            <a:off x="1041400" y="3233420"/>
            <a:ext cx="10157460" cy="2375535"/>
            <a:chOff x="1066" y="1706"/>
            <a:chExt cx="4183" cy="1180"/>
          </a:xfrm>
        </p:grpSpPr>
        <p:pic>
          <p:nvPicPr>
            <p:cNvPr id="12293" name="Picture 6" descr="体重测量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86" y="1706"/>
              <a:ext cx="963" cy="117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294" name="Picture 7" descr="体重测量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288" y="1706"/>
              <a:ext cx="799" cy="117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295" name="Picture 8" descr="体重测量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199" y="1706"/>
              <a:ext cx="900" cy="118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296" name="Picture 9" descr="体重测量3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80" y="1706"/>
              <a:ext cx="938" cy="117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297" name="Rectangle 10"/>
            <p:cNvSpPr/>
            <p:nvPr/>
          </p:nvSpPr>
          <p:spPr>
            <a:xfrm>
              <a:off x="1066" y="1706"/>
              <a:ext cx="4173" cy="1180"/>
            </a:xfrm>
            <a:prstGeom prst="rect">
              <a:avLst/>
            </a:prstGeom>
            <a:noFill/>
            <a:ln w="76200" cap="flat" cmpd="tri">
              <a:solidFill>
                <a:srgbClr val="FFCC99"/>
              </a:solidFill>
              <a:prstDash val="solid"/>
              <a:miter/>
              <a:headEnd type="none" w="med" len="med"/>
              <a:tailEnd type="none" w="med" len="med"/>
            </a:ln>
            <a:effectLst>
              <a:prstShdw prst="shdw17" dist="17961" dir="2699999">
                <a:srgbClr val="997A5C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6693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74320" y="259081"/>
            <a:ext cx="11643360" cy="6339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1143000" marR="0" lvl="2" indent="-228600" algn="l" defTabSz="948055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</a:pP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44" y="379511"/>
            <a:ext cx="1100256" cy="110025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600200" y="698500"/>
            <a:ext cx="70345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体重</a:t>
            </a:r>
            <a:endParaRPr lang="zh-CN" altLang="en-US" sz="3200" b="1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197610" y="1219835"/>
            <a:ext cx="56578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400" b="1" kern="0">
              <a:solidFill>
                <a:schemeClr val="tx1">
                  <a:lumMod val="65000"/>
                  <a:lumOff val="35000"/>
                </a:schemeClr>
              </a:solidFill>
              <a:latin typeface="字魂92号-新潮海报体" panose="00000500000000000000" pitchFamily="2" charset="-122"/>
              <a:ea typeface="字魂92号-新潮海报体" panose="00000500000000000000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270000" y="1707515"/>
            <a:ext cx="662051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体重增长（kg）</a:t>
            </a:r>
            <a:endParaRPr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344295" y="1936115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10" name="矩形 9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2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sp>
        <p:nvSpPr>
          <p:cNvPr id="14340" name="Text Box 2"/>
          <p:cNvSpPr txBox="1"/>
          <p:nvPr/>
        </p:nvSpPr>
        <p:spPr>
          <a:xfrm>
            <a:off x="1270000" y="2769870"/>
            <a:ext cx="6870065" cy="1125220"/>
          </a:xfrm>
          <a:prstGeom prst="rect">
            <a:avLst/>
          </a:prstGeom>
          <a:solidFill>
            <a:srgbClr val="EFFFFF"/>
          </a:solidFill>
          <a:ln w="9525" cap="flat" cmpd="sng">
            <a:solidFill>
              <a:srgbClr val="003399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lIns="89997" tIns="46799" rIns="89997" bIns="46799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0" hangingPunct="0">
              <a:lnSpc>
                <a:spcPct val="130000"/>
              </a:lnSpc>
              <a:spcBef>
                <a:spcPct val="20000"/>
              </a:spcBef>
            </a:pP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年龄：  出生  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   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岁    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2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岁   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eaLnBrk="0" hangingPunct="0">
              <a:lnSpc>
                <a:spcPct val="130000"/>
              </a:lnSpc>
              <a:spcBef>
                <a:spcPct val="20000"/>
              </a:spcBef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体重：  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3              6              9             12 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270000" y="4312285"/>
            <a:ext cx="8586470" cy="15297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94055" marR="0" lvl="1" indent="-336550" algn="l" defTabSz="94742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＜6个月：体重（kg）＝ 出生体重＋月龄×0.7 </a:t>
            </a:r>
            <a:endParaRPr kumimoji="0" lang="zh-CN" altLang="en-US" sz="24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694055" marR="0" lvl="1" indent="-336550" algn="l" defTabSz="94742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7～12月：体重（kg）＝ 6 ＋月龄×0.25</a:t>
            </a:r>
            <a:endParaRPr kumimoji="0" lang="zh-CN" altLang="en-US" sz="24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694055" marR="0" lvl="1" indent="-336550" algn="l" defTabSz="94742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2岁～青春前期：体重（kg）＝ 年龄×2＋8</a:t>
            </a:r>
            <a:endParaRPr kumimoji="0" lang="zh-CN" altLang="en-US" sz="240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1226" y="1561774"/>
            <a:ext cx="7169363" cy="393925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128" y="-153177"/>
            <a:ext cx="2470485" cy="1592923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29" y="576943"/>
            <a:ext cx="7304314" cy="5704114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576478" y="1828801"/>
            <a:ext cx="6387635" cy="3853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471C0"/>
              </a:solidFill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356235" y="4283075"/>
            <a:ext cx="6536690" cy="119888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身高（长）</a:t>
            </a:r>
            <a:endParaRPr lang="zh-CN" altLang="en-US" sz="7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397635" y="2199005"/>
            <a:ext cx="6086475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11500">
                <a:solidFill>
                  <a:srgbClr val="4471C0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rPr>
              <a:t>    </a:t>
            </a:r>
            <a:r>
              <a:rPr kumimoji="1" lang="en-US" altLang="zh-CN" sz="11500">
                <a:solidFill>
                  <a:srgbClr val="4471C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02</a:t>
            </a:r>
            <a:endParaRPr kumimoji="1" lang="zh-CN" altLang="en-US" sz="11500">
              <a:solidFill>
                <a:srgbClr val="4471C0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24" name="图片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1472" y="774920"/>
            <a:ext cx="4671828" cy="1937657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4742" y="2284248"/>
            <a:ext cx="2692644" cy="1582902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7400" y="4448289"/>
            <a:ext cx="5054600" cy="2409711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0" y="5481954"/>
            <a:ext cx="3566115" cy="1371600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5647" y="148085"/>
            <a:ext cx="2139616" cy="1055914"/>
          </a:xfrm>
          <a:prstGeom prst="rect">
            <a:avLst/>
          </a:prstGeom>
        </p:spPr>
      </p:pic>
      <p:pic>
        <p:nvPicPr>
          <p:cNvPr id="2" name="图片 1" descr="4015536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6313170" y="849630"/>
            <a:ext cx="7098030" cy="70980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6693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74320" y="259081"/>
            <a:ext cx="11643360" cy="6339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楷体_GB2312" pitchFamily="1" charset="-122"/>
                <a:sym typeface="+mn-ea"/>
              </a:rPr>
              <a:t>卧位测身长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44" y="379511"/>
            <a:ext cx="1100256" cy="110025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600200" y="698500"/>
            <a:ext cx="70345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身高（长）</a:t>
            </a:r>
            <a:endParaRPr lang="zh-CN" altLang="en-US" sz="3200" b="1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197610" y="1219835"/>
            <a:ext cx="56578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400" b="1" kern="0">
              <a:solidFill>
                <a:schemeClr val="tx1">
                  <a:lumMod val="65000"/>
                  <a:lumOff val="35000"/>
                </a:schemeClr>
              </a:solidFill>
              <a:latin typeface="字魂92号-新潮海报体" panose="00000500000000000000" pitchFamily="2" charset="-122"/>
              <a:ea typeface="字魂92号-新潮海报体" panose="00000500000000000000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027430" y="1479550"/>
            <a:ext cx="6375400" cy="19005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94055" marR="0" lvl="1" indent="-33655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定义：</a:t>
            </a: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指头顶到足底的垂直长度 </a:t>
            </a:r>
            <a:endParaRPr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694055" marR="0" lvl="1" indent="-33655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意义：</a:t>
            </a:r>
            <a:r>
              <a:rPr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是反映骨骼发育的重要指标 </a:t>
            </a:r>
            <a:endParaRPr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694055" marR="0" lvl="1" indent="-33655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测量方法</a:t>
            </a:r>
            <a:r>
              <a:rPr 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</a:t>
            </a:r>
            <a:endParaRPr lang="zh-CN"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7830820" y="5687060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7" name="矩形 6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2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3295015" y="5687060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13" name="矩形 12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5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pic>
        <p:nvPicPr>
          <p:cNvPr id="16388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2735" y="3380105"/>
            <a:ext cx="2616200" cy="21443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90" name="Text Box 16"/>
          <p:cNvSpPr txBox="1"/>
          <p:nvPr/>
        </p:nvSpPr>
        <p:spPr>
          <a:xfrm>
            <a:off x="3583940" y="5629275"/>
            <a:ext cx="25888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卧位测身长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6389" name="Picture 12" descr="测身高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12710" y="1479550"/>
            <a:ext cx="2406650" cy="40443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91" name="Text Box 15"/>
          <p:cNvSpPr txBox="1"/>
          <p:nvPr/>
        </p:nvSpPr>
        <p:spPr>
          <a:xfrm>
            <a:off x="8119745" y="5629275"/>
            <a:ext cx="25888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立位测身高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6693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74320" y="259081"/>
            <a:ext cx="11643360" cy="6339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1143000" marR="0" lvl="2" indent="-228600" algn="l" defTabSz="948055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</a:pP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44" y="379511"/>
            <a:ext cx="1100256" cy="1100256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1197610" y="1219835"/>
            <a:ext cx="56578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400" b="1" kern="0">
              <a:solidFill>
                <a:schemeClr val="tx1">
                  <a:lumMod val="65000"/>
                  <a:lumOff val="35000"/>
                </a:schemeClr>
              </a:solidFill>
              <a:latin typeface="字魂92号-新潮海报体" panose="00000500000000000000" pitchFamily="2" charset="-122"/>
              <a:ea typeface="字魂92号-新潮海报体" panose="00000500000000000000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197610" y="1899285"/>
            <a:ext cx="662051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505" marR="0" lvl="1" indent="0" algn="l" defTabSz="948055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 typeface="Wingdings" panose="05000000000000000000" pitchFamily="2" charset="2"/>
              <a:buNone/>
            </a:pPr>
            <a:r>
              <a:rPr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身高增长（cm）</a:t>
            </a:r>
            <a:endParaRPr sz="2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197610" y="2127885"/>
            <a:ext cx="288925" cy="285115"/>
            <a:chOff x="5522785" y="1820755"/>
            <a:chExt cx="1011408" cy="997057"/>
          </a:xfrm>
          <a:solidFill>
            <a:srgbClr val="6693E2"/>
          </a:solidFill>
        </p:grpSpPr>
        <p:sp>
          <p:nvSpPr>
            <p:cNvPr id="10" name="矩形 9"/>
            <p:cNvSpPr/>
            <p:nvPr/>
          </p:nvSpPr>
          <p:spPr>
            <a:xfrm>
              <a:off x="5522785" y="2079623"/>
              <a:ext cx="738189" cy="738189"/>
            </a:xfrm>
            <a:prstGeom prst="rect">
              <a:avLst/>
            </a:prstGeom>
            <a:noFill/>
            <a:ln w="76200">
              <a:solidFill>
                <a:srgbClr val="6693E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2" name="draw-check-mark_17153"/>
            <p:cNvSpPr>
              <a:spLocks noChangeAspect="1"/>
            </p:cNvSpPr>
            <p:nvPr/>
          </p:nvSpPr>
          <p:spPr bwMode="auto">
            <a:xfrm>
              <a:off x="5522785" y="1820755"/>
              <a:ext cx="1011408" cy="971657"/>
            </a:xfrm>
            <a:custGeom>
              <a:gdLst>
                <a:gd name="T0" fmla="*/ 114 w 276"/>
                <a:gd name="T1" fmla="*/ 257 h 265"/>
                <a:gd name="T2" fmla="*/ 143 w 276"/>
                <a:gd name="T3" fmla="*/ 249 h 265"/>
                <a:gd name="T4" fmla="*/ 263 w 276"/>
                <a:gd name="T5" fmla="*/ 35 h 265"/>
                <a:gd name="T6" fmla="*/ 234 w 276"/>
                <a:gd name="T7" fmla="*/ 17 h 265"/>
                <a:gd name="T8" fmla="*/ 117 w 276"/>
                <a:gd name="T9" fmla="*/ 210 h 265"/>
                <a:gd name="T10" fmla="*/ 42 w 276"/>
                <a:gd name="T11" fmla="*/ 140 h 265"/>
                <a:gd name="T12" fmla="*/ 18 w 276"/>
                <a:gd name="T13" fmla="*/ 164 h 265"/>
                <a:gd name="T14" fmla="*/ 114 w 276"/>
                <a:gd name="T15" fmla="*/ 25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6" h="265">
                  <a:moveTo>
                    <a:pt x="114" y="257"/>
                  </a:moveTo>
                  <a:cubicBezTo>
                    <a:pt x="123" y="265"/>
                    <a:pt x="141" y="262"/>
                    <a:pt x="143" y="249"/>
                  </a:cubicBezTo>
                  <a:cubicBezTo>
                    <a:pt x="155" y="168"/>
                    <a:pt x="217" y="99"/>
                    <a:pt x="263" y="35"/>
                  </a:cubicBezTo>
                  <a:cubicBezTo>
                    <a:pt x="276" y="17"/>
                    <a:pt x="246" y="0"/>
                    <a:pt x="234" y="17"/>
                  </a:cubicBezTo>
                  <a:cubicBezTo>
                    <a:pt x="191" y="77"/>
                    <a:pt x="138" y="139"/>
                    <a:pt x="117" y="210"/>
                  </a:cubicBezTo>
                  <a:cubicBezTo>
                    <a:pt x="93" y="186"/>
                    <a:pt x="69" y="162"/>
                    <a:pt x="42" y="140"/>
                  </a:cubicBezTo>
                  <a:cubicBezTo>
                    <a:pt x="25" y="126"/>
                    <a:pt x="0" y="150"/>
                    <a:pt x="18" y="164"/>
                  </a:cubicBezTo>
                  <a:cubicBezTo>
                    <a:pt x="53" y="192"/>
                    <a:pt x="83" y="225"/>
                    <a:pt x="114" y="257"/>
                  </a:cubicBezTo>
                  <a:close/>
                </a:path>
              </a:pathLst>
            </a:custGeom>
            <a:grpFill/>
            <a:ln>
              <a:solidFill>
                <a:srgbClr val="6693E2"/>
              </a:solidFill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字魂92号-新潮海报体" panose="00000500000000000000" pitchFamily="2" charset="-122"/>
                <a:ea typeface="字魂92号-新潮海报体" panose="00000500000000000000" pitchFamily="2" charset="-122"/>
                <a:cs typeface="+mn-ea"/>
                <a:sym typeface="+mn-lt"/>
              </a:endParaRP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1197610" y="4316095"/>
            <a:ext cx="858647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94055" marR="0" lvl="1" indent="-336550" algn="l" defTabSz="94742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 岁以后稳步增长，平均每年增长 5 ～ 7cm</a:t>
            </a:r>
            <a:endParaRPr kumimoji="0" lang="zh-CN" altLang="en-US" sz="24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694055" marR="0" lvl="1" indent="-336550" algn="l" defTabSz="94742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2～12岁：身高（cm）＝年龄×7＋75（cm）</a:t>
            </a:r>
            <a:endParaRPr kumimoji="0" lang="zh-CN" altLang="en-US" sz="240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600200" y="698500"/>
            <a:ext cx="70345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6495E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lt"/>
              </a:rPr>
              <a:t>身高（长）</a:t>
            </a:r>
            <a:endParaRPr lang="zh-CN" altLang="en-US" sz="3200" b="1">
              <a:solidFill>
                <a:srgbClr val="6495EC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18436" name="Text Box 2"/>
          <p:cNvSpPr txBox="1"/>
          <p:nvPr/>
        </p:nvSpPr>
        <p:spPr>
          <a:xfrm>
            <a:off x="1197610" y="2867660"/>
            <a:ext cx="6831965" cy="1125220"/>
          </a:xfrm>
          <a:prstGeom prst="rect">
            <a:avLst/>
          </a:prstGeom>
          <a:solidFill>
            <a:srgbClr val="EFFFFF"/>
          </a:solidFill>
          <a:ln w="9525" cap="flat" cmpd="sng">
            <a:solidFill>
              <a:srgbClr val="003399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lIns="89997" tIns="46799" rIns="89997" bIns="46799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0" hangingPunct="0">
              <a:lnSpc>
                <a:spcPct val="130000"/>
              </a:lnSpc>
              <a:spcBef>
                <a:spcPct val="20000"/>
              </a:spcBef>
            </a:pP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年龄：  出生   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3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     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1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岁    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2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岁   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just" eaLnBrk="0" hangingPunct="0">
              <a:lnSpc>
                <a:spcPct val="130000"/>
              </a:lnSpc>
              <a:spcBef>
                <a:spcPct val="20000"/>
              </a:spcBef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身高：  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50      61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～ 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63          75            85 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934" y="1220148"/>
            <a:ext cx="3579501" cy="5369253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https://d.book118.com/936014003045010035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1732.6866141732282,&quot;width&quot;:1732.6866141732282}"/>
</p:tagLst>
</file>

<file path=ppt/tags/tag2.xml><?xml version="1.0" encoding="utf-8"?>
<p:tagLst xmlns:p="http://schemas.openxmlformats.org/presentationml/2006/main">
  <p:tag name="KSO_WM_UNIT_PLACING_PICTURE_USER_VIEWPORT" val="{&quot;height&quot;:1732.6866141732282,&quot;width&quot;:1732.6866141732282}"/>
</p:tagLst>
</file>

<file path=ppt/tags/tag3.xml><?xml version="1.0" encoding="utf-8"?>
<p:tagLst xmlns:p="http://schemas.openxmlformats.org/presentationml/2006/main">
  <p:tag name="KSO_WM_UNIT_PLACING_PICTURE_USER_VIEWPORT" val="{&quot;height&quot;:1732.6866141732282,&quot;width&quot;:1732.6866141732282}"/>
</p:tagLst>
</file>

<file path=ppt/tags/tag4.xml><?xml version="1.0" encoding="utf-8"?>
<p:tagLst xmlns:p="http://schemas.openxmlformats.org/presentationml/2006/main">
  <p:tag name="KSO_WM_UNIT_PLACING_PICTURE_USER_VIEWPORT" val="{&quot;height&quot;:1732.6866141732282,&quot;width&quot;:1732.6866141732282}"/>
</p:tagLst>
</file>

<file path=ppt/tags/tag5.xml><?xml version="1.0" encoding="utf-8"?>
<p:tagLst xmlns:p="http://schemas.openxmlformats.org/presentationml/2006/main">
  <p:tag name="KSO_WM_UNIT_PLACING_PICTURE_USER_VIEWPORT" val="{&quot;height&quot;:1732.6866141732282,&quot;width&quot;:1732.6866141732282}"/>
</p:tagLst>
</file>

<file path=ppt/tags/tag6.xml><?xml version="1.0" encoding="utf-8"?>
<p:tagLst xmlns:p="http://schemas.openxmlformats.org/presentationml/2006/main">
  <p:tag name="KSO_WM_UNIT_PLACING_PICTURE_USER_VIEWPORT" val="{&quot;height&quot;:1732.6866141732282,&quot;width&quot;:1732.6866141732282}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微软雅黑</vt:lpstr>
      <vt:lpstr>Wingdings</vt:lpstr>
      <vt:lpstr>字魂92号-新潮海报体</vt:lpstr>
      <vt:lpstr>宋体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2024-09-04T23:17:30.719</cp:lastPrinted>
  <dcterms:created xsi:type="dcterms:W3CDTF">2024-09-04T15:17:30Z</dcterms:created>
  <dcterms:modified xsi:type="dcterms:W3CDTF">2024-09-04T15:17:32Z</dcterms:modified>
</cp:coreProperties>
</file>