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2D43B-C965-4AC6-B2CA-8647C2CC7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FE62A-21A4-4CD9-8578-FD90FD534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0EE6F-07BA-4FC5-BE83-54BE3E7AC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A5C95D-7CBF-4F5B-8D73-8AFC8F9F9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507FBA-F9BF-4EDD-B920-3ADE2DAA1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02F5DA-7BB5-4090-87CA-66F16E850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78CE7B-4334-4DE7-AB19-CE15441A6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685AAC-257E-4B04-B841-E1DF2BA22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EF563E-0531-407B-850C-C0551DEB0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80BB1-34F9-4EE8-AF92-9A0FBE7CC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F8EB7-2372-481B-AA90-E8509D3F0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01423304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分娩Parturition课件\n## 1.分娩过程的基本概念与原理\n### 1.1什么是分娩及分娩过程的基本步骤\n### 1.2分娩过程中的生理变化及心理准备\n### 1.3分娩方式的选择及其影响因素\n## 2.分娩前的准备与临产迹象\n### 2.1分娩前的准备工作：物质、精神和身体准备\n### 2.2临产迹象的识别与产程的划分\n### 2.3分娩前的胎动异常及应对措施\n## 3.分娩过程中的疼痛管理\n### 3.1分娩疼痛的原因及疼痛缓解方法\n### 3.2药物与非药物疼痛缓解方法的比较与选择\n### 3.3分娩过程中的舒适姿势与呼吸技巧\n## 4.分娩过程中的并发症与处理\n### 4.1分娩过程中的常见并发症及其原因\n### 4.2并发症的预防与早期识别\n### 4.3并发症的处理与紧急应对措施\n## 5.新生儿护理与母乳喂养\n### 5.1新生儿的生理特点与护理要点\n### 5.2母乳喂养的好处与正确方法\n### 5.3母乳喂养过程中的问题与解决方法\n## 6.分娩后的恢复与产后心理调适\n### 6.1分娩后的身体恢复与注意事项\n### 6.2产后心理问题的识别与干预\n### 6.3产后恢复的运动与饮食建议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分娩Parturition课件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306494" cy="397032"/>
          </a:xfrm>
        </p:spPr>
        <p:txBody>
          <a:bodyPr/>
          <a:lstStyle/>
          <a:p>
            <a:r>
              <a:rPr lang="en-US" smtClean="0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089575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11435770" y="6091434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分娩过程的基本概念与原理</a:t>
            </a:r>
            <a:endParaRPr/>
          </a:p>
        </p:txBody>
      </p:sp>
      <p:sp>
        <p:nvSpPr>
          <p:cNvPr id="16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6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1" name="组合 25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52" name="组合 251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分娩过程包括宫缩、宫颈扩张、胎儿下降、娩出和胎盘娩出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分娩的生理过程分为第一产程、第二产程和第三产程</a:t>
                </a:r>
                <a:endParaRPr/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分娩是指胎儿从母体的生殖道娩出的过程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5" name="组合 254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宫颈扩张速度因人而异，通常为每小时1-2厘米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宫缩频率和强度逐渐增加</a:t>
                </a:r>
                <a:endParaRPr/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第一产程：宫缩开始至宫颈扩张10厘米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8" name="组合 257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宫缩强度和频率达到高峰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胎儿在宫缩的推动下逐渐下降至阴道口</a:t>
                </a:r>
                <a:endParaRPr/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第二产程：宫颈扩张10厘米至胎儿娩出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61" name="组合 260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第三产程：胎儿娩出至胎盘娩出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胎儿娩出后，宫缩帮助胎盘娩出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胎盘娩出后，检查产道是否有损伤</a:t>
                </a:r>
                <a:endParaRPr/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什么是分娩及分娩过程的基本步骤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分娩过程中的生理变化</a:t>
                </a:r>
                <a:endParaRPr/>
              </a:p>
            </p:txBody>
          </p:sp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宫缩：宫缩是分娩过程中的主要症状，表现为腹部疼痛和紧张感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宫颈扩张：随着宫缩的进行，宫颈逐渐扩张，直至10厘米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胎儿下降：宫缩和宫颈扩张促使胎儿逐渐下降至阴道口</a:t>
                </a:r>
                <a:endParaRPr/>
              </a:p>
            </p:txBody>
          </p:sp>
          <p:sp>
            <p:nvSpPr>
              <p:cNvPr id="2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分娩前的心理准备</a:t>
                </a:r>
                <a:endParaRPr/>
              </a:p>
            </p:txBody>
          </p:sp>
          <p:sp>
            <p:nvSpPr>
              <p:cNvPr id="2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了解分娩过程：通过阅读资料、参加孕妇课程或咨询医生，了解分娩过程和可能遇到的问题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保持乐观和自信：相信自己能够顺利分娩，保持积极的心态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寻求支持：与家人、朋友或医护人员分享焦虑和担忧，寻求他们的支持和鼓励</a:t>
                </a:r>
                <a:endParaRPr/>
              </a:p>
            </p:txBody>
          </p:sp>
          <p:sp>
            <p:nvSpPr>
              <p:cNvPr id="2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分娩过程中的生理变化及心理准备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8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分娩方式包括自然分娩和剖宫产</a:t>
                </a:r>
                <a:endParaRPr/>
              </a:p>
            </p:txBody>
          </p:sp>
          <p:sp>
            <p:nvSpPr>
              <p:cNvPr id="28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自然分娩：通过宫缩和胎儿自身的努力，胎儿从母体娩出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剖宫产：通过手术切开母体腹部和子宫，将胎儿取出</a:t>
                </a:r>
                <a:endParaRPr/>
              </a:p>
            </p:txBody>
          </p:sp>
        </p:grpSp>
        <p:grpSp>
          <p:nvGrpSpPr>
            <p:cNvPr id="28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9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分娩方式的选择受多种因素影响</a:t>
                </a:r>
                <a:endParaRPr/>
              </a:p>
            </p:txBody>
          </p:sp>
          <p:sp>
            <p:nvSpPr>
              <p:cNvPr id="29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胎儿因素：胎儿的大小、胎位、胎心率等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母体因素：母体的年龄、健康状况、产道条件等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社会因素：文化、宗教、经济等</a:t>
                </a:r>
                <a:endParaRPr/>
              </a:p>
            </p:txBody>
          </p:sp>
        </p:grpSp>
        <p:grpSp>
          <p:nvGrpSpPr>
            <p:cNvPr id="29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9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个体差异和环境因素也会影响分娩方式的选择</a:t>
                </a:r>
                <a:endParaRPr/>
              </a:p>
            </p:txBody>
          </p:sp>
          <p:sp>
            <p:nvSpPr>
              <p:cNvPr id="29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有些孕妇可能因为个人原因或胎儿状况选择剖宫产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有些孕妇可能因为产检正常、胎儿状况良好而选择自然分娩</a:t>
                </a:r>
                <a:endParaRPr/>
              </a:p>
            </p:txBody>
          </p: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分娩方式的选择及其影响因素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分娩前的准备与临产迹象</a:t>
            </a:r>
            <a:endParaRPr/>
          </a:p>
        </p:txBody>
      </p:sp>
      <p:sp>
        <p:nvSpPr>
          <p:cNvPr id="29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9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1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302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303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3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物质准备</a:t>
                </a:r>
                <a:endParaRPr/>
              </a:p>
            </p:txBody>
          </p:sp>
          <p:sp>
            <p:nvSpPr>
              <p:cNvPr id="3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准备待产包：包括母婴衣物、卫生用品、证件等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准备分娩用品：如护乳贴、乳垫、卫生巾等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准备婴儿用品：如奶瓶、奶粉、尿布等</a:t>
                </a:r>
                <a:endParaRPr/>
              </a:p>
            </p:txBody>
          </p:sp>
        </p:grpSp>
        <p:grpSp>
          <p:nvGrpSpPr>
            <p:cNvPr id="307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308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9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31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精神准备</a:t>
                </a:r>
                <a:endParaRPr/>
              </a:p>
            </p:txBody>
          </p:sp>
          <p:sp>
            <p:nvSpPr>
              <p:cNvPr id="31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保持乐观和自信：相信自己能够顺利分娩，保持积极的心态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学习分娩知识：通过阅读资料、参加孕妇课程或咨询医生，了解分娩过程和可能遇到的问题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制定分娩计划：与医生讨论分娩方式、地点等，制定详细的分娩计划</a:t>
                </a:r>
                <a:endParaRPr/>
              </a:p>
            </p:txBody>
          </p:sp>
        </p:grpSp>
        <p:grpSp>
          <p:nvGrpSpPr>
            <p:cNvPr id="312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313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315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身体准备</a:t>
                </a:r>
                <a:endParaRPr/>
              </a:p>
            </p:txBody>
          </p:sp>
          <p:sp>
            <p:nvSpPr>
              <p:cNvPr id="316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保持良好的身体状况：注意饮食、锻炼、休息，保持良好的身体状况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定期产检：按照医生建议，定期进行产检，了解胎儿和母体的状况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注意胎动：密切关注胎动的频率和强度，如有异常及时就医</a:t>
                </a:r>
                <a:endParaRPr/>
              </a:p>
            </p:txBody>
          </p:sp>
        </p:grpSp>
      </p:grpSp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分娩前的准备工作：物质、精神和身体准备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临产迹象的识别与产程的划分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0" name="组合 31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1" name="组合 32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临产迹象的识别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规律宫缩：宫缩频率和强度逐渐增加，持续时间延长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宫颈扩张：宫颈逐渐扩张，可通过指检或B超检查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胎儿下降：胎儿在宫缩的推动下逐渐下降至阴道口</a:t>
                </a:r>
                <a:endParaRPr/>
              </a:p>
            </p:txBody>
          </p:sp>
          <p:pic>
            <p:nvPicPr>
              <p:cNvPr id="3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6" name="组合 32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产程的划分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第一产程：宫缩开始至宫颈扩张10厘米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第二产程：宫颈扩张10厘米至胎儿娩出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第三产程：胎儿娩出至胎盘娩出</a:t>
                </a:r>
                <a:endParaRPr/>
              </a:p>
            </p:txBody>
          </p:sp>
          <p:pic>
            <p:nvPicPr>
              <p:cNvPr id="3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胎动异常的表现</a:t>
                </a:r>
                <a:endParaRPr/>
              </a:p>
            </p:txBody>
          </p:sp>
          <p:sp>
            <p:nvSpPr>
              <p:cNvPr id="3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胎动减少：胎儿的活动明显减少，甚至长时间无胎动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胎动过频：胎儿的活动突然增加，持续时间较长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胎动异常：胎儿的活动异常，如踢打、翻滚等</a:t>
                </a:r>
                <a:endParaRPr/>
              </a:p>
            </p:txBody>
          </p:sp>
          <p:sp>
            <p:nvSpPr>
              <p:cNvPr id="3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应对措施</a:t>
                </a:r>
                <a:endParaRPr/>
              </a:p>
            </p:txBody>
          </p:sp>
          <p:sp>
            <p:nvSpPr>
              <p:cNvPr id="3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监测胎动：定期数胎动，了解胎儿的状况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寻求医生建议：如胎动异常，及时就医，进行胎儿监护和检查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保持良好的生活习惯：注意饮食、锻炼、休息，保持良好的身体状况</a:t>
                </a:r>
                <a:endParaRPr/>
              </a:p>
            </p:txBody>
          </p:sp>
          <p:sp>
            <p:nvSpPr>
              <p:cNvPr id="3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分娩前的胎动异常及应对措施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分娩过程中的疼痛管理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分娩疼痛的原因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子宫收缩：宫缩是分娩过程中的主要症状，表现为腹部疼痛和紧张感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宫颈扩张：随着宫缩的进行，宫颈逐渐扩张，直至10厘米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胎儿下降：宫缩和宫颈扩张促使胎儿逐渐下降至阴道口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疼痛缓解方法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呼吸法：通过深呼吸、慢呼吸、憋气等方法，缓解宫缩疼痛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抚摸法：轻轻抚摸腹部，缓解宫缩疼痛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热敷法：使用热水袋或暖宝宝，敷在腹部或腰部，缓解宫缩疼痛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分娩疼痛的原因及疼痛缓解方法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药物疼痛缓解方法</a:t>
                </a:r>
                <a:endParaRPr/>
              </a:p>
            </p:txBody>
          </p:sp>
          <p:sp>
            <p:nvSpPr>
              <p:cNvPr id="3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镇痛药：如杜冷丁、吗啡等，通过抑制疼痛信号传递，缓解疼痛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麻醉药：如硬膜外麻醉、腰麻等，通过阻断神经传导，缓解疼痛</a:t>
                </a:r>
                <a:endParaRPr/>
              </a:p>
            </p:txBody>
          </p:sp>
        </p:grpSp>
        <p:grpSp>
          <p:nvGrpSpPr>
            <p:cNvPr id="3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非药物疼痛缓解方法</a:t>
                </a:r>
                <a:endParaRPr/>
              </a:p>
            </p:txBody>
          </p:sp>
          <p:sp>
            <p:nvSpPr>
              <p:cNvPr id="3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呼吸法：通过深呼吸、慢呼吸、憋气等方法，缓解宫缩疼痛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抚摸法：轻轻抚摸腹部，缓解宫缩疼痛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热敷法：使用热水袋或暖宝宝，敷在腹部或腰部，缓解宫缩疼痛</a:t>
                </a:r>
                <a:endParaRPr/>
              </a:p>
            </p:txBody>
          </p:sp>
        </p:grpSp>
        <p:grpSp>
          <p:nvGrpSpPr>
            <p:cNvPr id="3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方法选择</a:t>
                </a:r>
                <a:endParaRPr/>
              </a:p>
            </p:txBody>
          </p:sp>
          <p:sp>
            <p:nvSpPr>
              <p:cNvPr id="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个体差异：根据孕妇的疼痛敏感度和耐受度，选择合适的疼痛缓解方法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医生建议：听从医生的建议，选择安全有效的疼痛缓解方法</a:t>
                </a:r>
                <a:endParaRPr/>
              </a:p>
            </p:txBody>
          </p:sp>
        </p:grpSp>
      </p:grpSp>
      <p:pic>
        <p:nvPicPr>
          <p:cNvPr id="4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药物与非药物疼痛缓解方法的比较与选择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舒适姿势</a:t>
                </a:r>
                <a:endParaRPr/>
              </a:p>
            </p:txBody>
          </p:sp>
          <p:sp>
            <p:nvSpPr>
              <p:cNvPr id="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侧卧位：孕妇侧卧，胎儿重力作用在母亲的一侧，减轻宫颈压力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仰卧位：孕妇仰卧，双脚分开，双手放在腹部，有助于减轻宫缩疼痛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坐姿：孕妇坐在产床上，双脚放在地上，双手放在腹部，有助于缓解宫缩疼痛</a:t>
                </a:r>
                <a:endParaRPr/>
              </a:p>
            </p:txBody>
          </p:sp>
          <p:sp>
            <p:nvSpPr>
              <p:cNvPr id="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呼吸技巧</a:t>
                </a:r>
                <a:endParaRPr/>
              </a:p>
            </p:txBody>
          </p:sp>
          <p:sp>
            <p:nvSpPr>
              <p:cNvPr id="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深呼吸：深吸气，憋住呼吸，再慢慢呼气，有助于缓解宫缩疼痛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慢呼吸：慢慢吸气，慢慢呼气，有助于缓解宫缩疼痛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憋气：在宫缩期间憋住呼吸，有助于缓解宫缩疼痛</a:t>
                </a:r>
                <a:endParaRPr/>
              </a:p>
            </p:txBody>
          </p:sp>
          <p:sp>
            <p:nvSpPr>
              <p:cNvPr id="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分娩过程中的舒适姿势与呼吸技巧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https://d.book118.com/936014233044010053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分娩Parturition课件</vt:lpstr>
      <vt:lpstr>分娩过程的基本概念与原理</vt:lpstr>
      <vt:lpstr>PowerPoint Presentation</vt:lpstr>
      <vt:lpstr>PowerPoint Presentation</vt:lpstr>
      <vt:lpstr>PowerPoint Presentation</vt:lpstr>
      <vt:lpstr>分娩前的准备与临产迹象</vt:lpstr>
      <vt:lpstr>PowerPoint Presentation</vt:lpstr>
      <vt:lpstr>PowerPoint Presentation</vt:lpstr>
      <vt:lpstr>PowerPoint Presentation</vt:lpstr>
      <vt:lpstr>分娩过程中的疼痛管理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2024-09-19T22:56:17.833</cp:lastPrinted>
  <dcterms:created xsi:type="dcterms:W3CDTF">2024-09-19T14:56:17Z</dcterms:created>
  <dcterms:modified xsi:type="dcterms:W3CDTF">2024-09-19T14:56:19Z</dcterms:modified>
</cp:coreProperties>
</file>