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PSGAI+QGTMVS+ArialMT"/>
      <p:regular r:id="rId15"/>
    </p:embeddedFont>
    <p:embeddedFont>
      <p:font typeface="BNPNAV+MS-UIGothic"/>
      <p:regular r:id="rId16"/>
    </p:embeddedFont>
    <p:embeddedFont>
      <p:font typeface="WFPOUW+MKSROV+MicrosoftYaHei"/>
      <p:regular r:id="rId17"/>
    </p:embeddedFont>
    <p:embeddedFont>
      <p:font typeface="GHHNSW+MHAIJN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177D2-1CBD-4329-B06B-E3EBBD978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F8A74-8C40-4CFB-9CE2-821A2C74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8A952-BB59-4155-88DC-CFDD24F39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AC926-E1C3-4EA8-B98C-7282E6EB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C1F91-CCFA-4539-99E8-8EEF0D5C1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7109EB-4804-4306-8DDE-0465E7B0C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3441F-481D-4E1F-B36B-FC7A982DB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82878-67BB-45EE-8F3A-4A4FC1EB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78065-94FE-454D-B17F-F43AC5F56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2C232-054A-4042-BA6F-38106338B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0DE2E-6574-4E61-B4E2-16717F00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0042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GPSGAI+QGTMVS+ArialMT"/>
                <a:cs typeface="GPSGAI+QGTMVS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技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术图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形分析概述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WFPOUW+MKSROV+MicrosoftYaHei"/>
                <a:cs typeface="WFPOUW+MKSROV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089341" cy="242943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GPSGAI+QGTMVS+ArialMT"/>
                <a:cs typeface="GPSGAI+QGTMVS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技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术图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形分析的主要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GPSGAI+QGTMVS+ArialMT"/>
                <a:cs typeface="GPSGAI+QGTMVS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技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术图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形分析的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GPSGAI+QGTMVS+ArialMT"/>
                <a:cs typeface="GPSGAI+QGTMVS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技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术图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形分析的案例分析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GPSGAI+QGTMVS+ArialMT"/>
                <a:cs typeface="GPSGAI+QGTMVS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技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术图</a:t>
            </a:r>
            <a:r>
              <a:rPr sz="2400">
                <a:solidFill>
                  <a:srgbClr val="00BEA8"/>
                </a:solidFill>
                <a:latin typeface="BNPNAV+MS-UIGothic"/>
                <a:cs typeface="BNPNAV+MS-UIGothic"/>
              </a:rPr>
              <a:t>形分析的展望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NPNAV+MS-UIGothic"/>
                <a:cs typeface="BNPNAV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GHHNSW+MHAIJN+MicrosoftYaHei-Bold"/>
                <a:cs typeface="GHHNSW+MHAIJ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BNPNAV+MS-UIGothic"/>
                <a:cs typeface="BNPNAV+MS-UIGothic"/>
              </a:rPr>
              <a:t>技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术图</a:t>
            </a:r>
            <a:r>
              <a:rPr sz="4500">
                <a:solidFill>
                  <a:srgbClr val="FFFFFF"/>
                </a:solidFill>
                <a:latin typeface="BNPNAV+MS-UIGothic"/>
                <a:cs typeface="BNPNAV+MS-UIGothic"/>
              </a:rPr>
              <a:t>形分析概述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技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术图</a:t>
            </a: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形的定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和分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BNPNAV+MS-UIGothic"/>
                <a:cs typeface="BNPNAV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NPNAV+MS-UIGothic"/>
                <a:cs typeface="BNPNAV+MS-UIGothic"/>
              </a:rPr>
              <a:t>分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术图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形可以根据不同的分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类标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行划分，如按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周期可分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为长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期、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中期和短期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形；按形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、持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技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术图</a:t>
            </a: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形分析的基本原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HHNSW+MHAIJN+MicrosoftYaHei-Bold"/>
                <a:cs typeface="GHHNSW+MHAIJ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HHNSW+MHAIJN+MicrosoftYaHei-Bold"/>
                <a:cs typeface="GHHNSW+MHAIJ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HHNSW+MHAIJN+MicrosoftYaHei-Bold"/>
                <a:cs typeface="GHHNSW+MHAIJ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趋势</a:t>
            </a:r>
            <a:r>
              <a:rPr sz="2000" spc="25">
                <a:solidFill>
                  <a:srgbClr val="00BEA8"/>
                </a:solidFill>
                <a:latin typeface="BNPNAV+MS-UIGothic"/>
                <a:cs typeface="BNPNAV+MS-UIGothic"/>
              </a:rPr>
              <a:t>跟随原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BNPNAV+MS-UIGothic"/>
                <a:cs typeface="BNPNAV+MS-UIGothic"/>
              </a:rPr>
              <a:t>支撑和阻力原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BNPNAV+MS-UIGothic"/>
                <a:cs typeface="BNPNAV+MS-UIGothic"/>
              </a:rPr>
              <a:t>反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转</a:t>
            </a:r>
            <a:r>
              <a:rPr sz="2000" spc="25">
                <a:solidFill>
                  <a:srgbClr val="00BEA8"/>
                </a:solidFill>
                <a:latin typeface="BNPNAV+MS-UIGothic"/>
                <a:cs typeface="BNPNAV+MS-UIGothic"/>
              </a:rPr>
              <a:t>原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技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术图</a:t>
            </a: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形分析的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缺点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FFFFFF"/>
                </a:solidFill>
                <a:latin typeface="BNPNAV+MS-UIGothic"/>
                <a:cs typeface="BNPNAV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535284" y="232489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BNPNAV+MS-UIGothic"/>
                <a:cs typeface="BNPNAV+MS-UIGothic"/>
              </a:rPr>
              <a:t>缺点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45043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术图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形分析直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、易于理解，能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助投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者快速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场趋势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和交易机会；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术图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形分析，投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者可以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制定相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的交易策略和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管理措施。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技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术图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形分析有一定的主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性和局限性，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不同的人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同一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张图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形的解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可能存在差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异；此外，技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术图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形分析无法涵盖市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所有信息，投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者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需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合基本面分析等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其他方法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行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5F54"/>
                </a:solidFill>
                <a:latin typeface="BNPNAV+MS-UIGothic"/>
                <a:cs typeface="BNPNAV+MS-UIGothic"/>
              </a:rPr>
              <a:t>合判断。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HHNSW+MHAIJN+MicrosoftYaHei-Bold"/>
                <a:cs typeface="GHHNSW+MHAIJN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GHHNSW+MHAIJN+MicrosoftYaHei-Bold"/>
                <a:cs typeface="GHHNSW+MHAIJ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BNPNAV+MS-UIGothic"/>
                <a:cs typeface="BNPNAV+MS-UIGothic"/>
              </a:rPr>
              <a:t>技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术图</a:t>
            </a:r>
            <a:r>
              <a:rPr sz="4500">
                <a:solidFill>
                  <a:srgbClr val="FFFFFF"/>
                </a:solidFill>
                <a:latin typeface="BNPNAV+MS-UIGothic"/>
                <a:cs typeface="BNPNAV+MS-UIGothic"/>
              </a:rPr>
              <a:t>形分析的主要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FFFFFF"/>
                </a:solidFill>
                <a:latin typeface="BNPNAV+MS-UIGothic"/>
                <a:cs typeface="BNPNAV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趋势线</a:t>
            </a: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趋势线</a:t>
            </a:r>
            <a:r>
              <a:rPr sz="1550" spc="25">
                <a:solidFill>
                  <a:srgbClr val="00BEA8"/>
                </a:solidFill>
                <a:latin typeface="BNPNAV+MS-UIGothic"/>
                <a:cs typeface="BNPNAV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BNPNAV+MS-UIGothic"/>
                <a:cs typeface="BNPNAV+MS-UIGothic"/>
              </a:rPr>
              <a:t>下降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趋势线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PNAV+MS-UIGothic"/>
                <a:cs typeface="BNPNA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BNPNAV+MS-UIGothic"/>
                <a:cs typeface="BNPNAV+MS-UIGothic"/>
              </a:rPr>
              <a:t>上升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趋势线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趋势线</a:t>
            </a:r>
            <a:r>
              <a:rPr sz="1550" spc="25">
                <a:solidFill>
                  <a:srgbClr val="00BEA8"/>
                </a:solidFill>
                <a:latin typeface="BNPNAV+MS-UIGothic"/>
                <a:cs typeface="BNPNAV+MS-UIGothic"/>
              </a:rPr>
              <a:t>的突破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形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BNPNAV+MS-UIGothic"/>
                <a:cs typeface="BNPNAV+MS-UIGothic"/>
              </a:rPr>
              <a:t>反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转</a:t>
            </a:r>
            <a:r>
              <a:rPr sz="2300" spc="25">
                <a:solidFill>
                  <a:srgbClr val="00BEA8"/>
                </a:solidFill>
                <a:latin typeface="BNPNAV+MS-UIGothic"/>
                <a:cs typeface="BNPNAV+MS-UIGothic"/>
              </a:rPr>
              <a:t>形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BNPNAV+MS-UIGothic"/>
                <a:cs typeface="BNPNAV+MS-UIGothic"/>
              </a:rPr>
              <a:t>持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续</a:t>
            </a:r>
            <a:r>
              <a:rPr sz="2300" spc="25">
                <a:solidFill>
                  <a:srgbClr val="00BEA8"/>
                </a:solidFill>
                <a:latin typeface="BNPNAV+MS-UIGothic"/>
                <a:cs typeface="BNPNAV+MS-UIGothic"/>
              </a:rPr>
              <a:t>形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BNPNAV+MS-UIGothic"/>
                <a:cs typeface="BNPNAV+MS-UIGothic"/>
              </a:rPr>
              <a:t>形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00BEA8"/>
                </a:solidFill>
                <a:latin typeface="BNPNAV+MS-UIGothic"/>
                <a:cs typeface="BNPNAV+MS-UIGothic"/>
              </a:rPr>
              <a:t>的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00BEA8"/>
                </a:solidFill>
                <a:latin typeface="BNPNAV+MS-UIGothic"/>
                <a:cs typeface="BNPNAV+MS-UIGothic"/>
              </a:rPr>
              <a:t>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指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BNPNAV+MS-UIGothic"/>
                <a:cs typeface="BNPNAV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BNPNAV+MS-UIGothic"/>
                <a:cs typeface="BNPNAV+MS-UIGothic"/>
              </a:rPr>
              <a:t>移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00BEA8"/>
                </a:solidFill>
                <a:latin typeface="BNPNAV+MS-UIGothic"/>
                <a:cs typeface="BNPNAV+MS-UIGothic"/>
              </a:rPr>
              <a:t>平均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HHNSW+MHAIJN+MicrosoftYaHei-Bold"/>
                <a:cs typeface="GHHNSW+MHAIJN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HHNSW+MHAIJN+MicrosoftYaHei-Bold"/>
                <a:cs typeface="GHHNSW+MHAIJN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GHHNSW+MHAIJN+MicrosoftYaHei-Bold"/>
                <a:cs typeface="GHHNSW+MHAIJN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00BEA8"/>
                </a:solidFill>
                <a:latin typeface="BNPNAV+MS-UIGothic"/>
                <a:cs typeface="BNPNAV+MS-UIGothic"/>
              </a:rPr>
              <a:t>量指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4926329"/>
            <a:ext cx="1604873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BNPNAV+MS-UIGothic"/>
                <a:cs typeface="BNPNAV+MS-UIGothic"/>
              </a:rPr>
              <a:t>乖离率（</a:t>
            </a:r>
            <a:r>
              <a:rPr sz="1600">
                <a:solidFill>
                  <a:srgbClr val="00BEA8"/>
                </a:solidFill>
                <a:latin typeface="GHHNSW+MHAIJN+MicrosoftYaHei-Bold"/>
                <a:cs typeface="GHHNSW+MHAIJN+MicrosoftYaHei-Bold"/>
              </a:rPr>
              <a:t>BIAS</a:t>
            </a:r>
            <a:r>
              <a:rPr sz="1600">
                <a:solidFill>
                  <a:srgbClr val="00BEA8"/>
                </a:solidFill>
                <a:latin typeface="BNPNAV+MS-UIGothic"/>
                <a:cs typeface="BNPNAV+MS-UIGothic"/>
              </a:rPr>
              <a:t>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https://d.book118.com/936020042023010103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GPSGAI+QGTMVS+ArialMT</vt:lpstr>
      <vt:lpstr>Times New Roman</vt:lpstr>
      <vt:lpstr>BNPNAV+MS-UIGothic</vt:lpstr>
      <vt:lpstr>SimSun</vt:lpstr>
      <vt:lpstr>WFPOUW+MKSROV+MicrosoftYaHei</vt:lpstr>
      <vt:lpstr>GHHNSW+MHAIJN+MicrosoftYaHei-Bold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2024-09-28T07:27:21.549</cp:lastPrinted>
  <dcterms:created xsi:type="dcterms:W3CDTF">2024-09-27T23:27:21Z</dcterms:created>
  <dcterms:modified xsi:type="dcterms:W3CDTF">2024-09-27T23:27:22Z</dcterms:modified>
</cp:coreProperties>
</file>