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4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2022/1/17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32D91F-CCEF-491B-B2CE-AF1A3B270FE3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32D91F-CCEF-491B-B2CE-AF1A3B270FE3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32D91F-CCEF-491B-B2CE-AF1A3B270FE3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32D91F-CCEF-491B-B2CE-AF1A3B270FE3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32D91F-CCEF-491B-B2CE-AF1A3B270FE3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32D91F-CCEF-491B-B2CE-AF1A3B270FE3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32D91F-CCEF-491B-B2CE-AF1A3B270FE3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32D91F-CCEF-491B-B2CE-AF1A3B270FE3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32D91F-CCEF-491B-B2CE-AF1A3B270FE3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32D91F-CCEF-491B-B2CE-AF1A3B270FE3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C343F-B8EA-4D5A-8209-4CBB53B8C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CDEB0-E3CB-47B8-BDE8-A5EB8ACBA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6F9DB-2C98-4B1E-9DDB-B591A456B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CD1F60-8AC4-4FC5-BABD-8C17EACFF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4C156D-449A-48E1-8BE5-C5F5A6079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D18D3A-8632-41CF-8DBF-33FE4446A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954A8E-8A70-4E28-9BCA-61C70CDB1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4BA333-6CD2-4A65-8726-C55BE2FCE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9C039-B792-4C77-B669-5B75E141B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358B6-6319-4FF5-B999-1EB4A54D5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69582-35F6-47DF-A48D-0B6E80DD1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3945458502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1722622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fld id="{E07A367F-E60C-423C-9032-99CB1822C239}" type="datetimeFigureOut">
              <a:rPr lang="zh-CN" altLang="en-US" smtClean="0"/>
              <a:t>2022/1/17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fld id="{FEEE88F8-5215-4915-B833-684230F126B6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52457242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137FD2B-87DD-4D43-BE04-F3FA2D163821}" type="datetimeFigureOut">
              <a:rPr lang="zh-CN" altLang="en-US" smtClean="0"/>
              <a:t>2022/1/17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A947AAD5-68CC-4D3B-ACD2-C9CB319C00C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7316491"/>
      </p:ext>
    </p:extLst>
  </p:cSld>
  <p:clrMapOvr>
    <a:masterClrMapping/>
  </p:clrMapOvr>
  <mc:AlternateContent>
    <mc:Choice xmlns:p14="http://schemas.microsoft.com/office/powerpoint/2010/main" Requires="p14">
      <p:transition spd="slow" advClick="0" p14:dur="1500">
        <p:random/>
      </p:transition>
    </mc:Choice>
    <mc:Fallback>
      <p:transition spd="slow" advClick="0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 defTabSz="914400" eaLnBrk="1" fontAlgn="auto" latinLnBrk="0" hangingPunct="1">
              <a:buFont typeface="Arial" pitchFamily="34" charset="0"/>
              <a:buNone/>
              <a:tabLst>
                <a:tab pos="1609725"/>
              </a:tabLst>
              <a:defRPr u="none" strike="noStrike" kern="1200" cap="none" spc="150" normalizeH="0">
                <a:uFillTx/>
                <a:latin typeface="Arial" pitchFamily="34" charset="0"/>
                <a:ea typeface="微软雅黑" panose="020b0503020204020204" pitchFamily="34" charset="-122"/>
              </a:defRPr>
            </a:lvl2pPr>
            <a:lvl3pPr eaLnBrk="1" fontAlgn="auto" latinLnBrk="0" hangingPunct="1">
              <a:buFont typeface="Arial" pitchFamily="34" charset="0"/>
              <a:buChar char="●"/>
              <a:defRPr u="none" strike="noStrike" kern="1200" cap="none" spc="150" normalizeH="0">
                <a:uFillTx/>
                <a:latin typeface="Arial" pitchFamily="34" charset="0"/>
                <a:ea typeface="微软雅黑" panose="020b0503020204020204" pitchFamily="34" charset="-122"/>
              </a:defRPr>
            </a:lvl3pPr>
            <a:lvl4pPr eaLnBrk="1" fontAlgn="auto" latinLnBrk="0" hangingPunct="1">
              <a:defRPr u="none" strike="noStrike" kern="1200" cap="none" spc="150" normalizeH="0">
                <a:uFillTx/>
                <a:latin typeface="Arial" pitchFamily="34" charset="0"/>
                <a:ea typeface="微软雅黑" panose="020b0503020204020204" pitchFamily="34" charset="-122"/>
              </a:defRPr>
            </a:lvl4pPr>
            <a:lvl5pPr eaLnBrk="1" fontAlgn="auto" latinLnBrk="0" hangingPunct="1">
              <a:defRPr u="none" strike="noStrike" kern="1200" cap="none" spc="150" normalizeH="0">
                <a:uFillTx/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9EFD9D74-47D9-4702-A33C-335B63B48DBF}" type="datetimeFigureOut">
              <a:rPr lang="zh-CN" altLang="en-US" smtClean="0"/>
              <a:t>2022/1/17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2022/1/17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>
            <a:lvl1pPr marL="228600" indent="-228600" eaLnBrk="1" fontAlgn="auto" latinLnBrk="0" hangingPunct="1">
              <a:lnSpc>
                <a:spcPct val="130000"/>
              </a:lnSpc>
              <a:defRPr u="none" strike="noStrike" kern="1200" cap="none" spc="150" normalizeH="0" baseline="0">
                <a:uFillTx/>
              </a:defRPr>
            </a:lvl1pPr>
            <a:lvl2pPr marL="685800" indent="-228600" defTabSz="914400" eaLnBrk="1" fontAlgn="auto" latinLnBrk="0" hangingPunct="1">
              <a:lnSpc>
                <a:spcPct val="120000"/>
              </a:lnSpc>
              <a:tabLst>
                <a:tab pos="1609725"/>
              </a:tabLst>
              <a:defRPr u="none" strike="noStrike" kern="1200" cap="none" spc="150" normalizeH="0" baseline="0">
                <a:uFillTx/>
              </a:defRPr>
            </a:lvl2pPr>
            <a:lvl3pPr marL="1143000" indent="-228600" eaLnBrk="1" fontAlgn="auto" latinLnBrk="0" hangingPunct="1">
              <a:lnSpc>
                <a:spcPct val="120000"/>
              </a:lnSpc>
              <a:defRPr u="none" strike="noStrike" kern="1200" cap="none" spc="150" normalizeH="0" baseline="0">
                <a:uFillTx/>
              </a:defRPr>
            </a:lvl3pPr>
            <a:lvl4pPr marL="1600200" indent="-228600" eaLnBrk="1" fontAlgn="auto" latinLnBrk="0" hangingPunct="1">
              <a:lnSpc>
                <a:spcPct val="120000"/>
              </a:lnSpc>
              <a:defRPr u="none" strike="noStrike" kern="1200" cap="none" spc="150" normalizeH="0" baseline="0">
                <a:uFillTx/>
              </a:defRPr>
            </a:lvl4pPr>
            <a:lvl5pPr marL="2057400" indent="-228600" eaLnBrk="1" fontAlgn="auto" latinLnBrk="0" hangingPunct="1">
              <a:lnSpc>
                <a:spcPct val="120000"/>
              </a:lnSpc>
              <a:defRPr u="none" strike="noStrike" kern="1200" cap="none" spc="150" normalizeH="0" baseline="0">
                <a:uFillTx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2022/1/17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000" b="1" i="0" u="none" strike="noStrike" kern="1200" cap="none" spc="300" normalizeH="0" baseline="0" noProof="1">
                <a:effectLst/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 baseline="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image" Target="../media/image2.png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819C83F0-8251-4AA3-B3C2-E7729006BAB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4AC0F922-EF58-4D62-AC41-7345720D912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42682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</p:sldLayoutIdLst>
  <p:transition/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5pPr>
      <a:lvl6pPr marL="4572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6pPr>
      <a:lvl7pPr marL="9144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7pPr>
      <a:lvl8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8pPr>
      <a:lvl9pPr marL="1828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9pPr>
    </p:titleStyle>
    <p:bodyStyle>
      <a:lvl1pPr marL="228600" indent="-228600" algn="l" rtl="0" eaLnBrk="1" fontAlgn="base" hangingPunct="1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png" /><Relationship Id="rId3" Type="http://schemas.openxmlformats.org/officeDocument/2006/relationships/tags" Target="../tags/tag16.xml" /><Relationship Id="rId4" Type="http://schemas.openxmlformats.org/officeDocument/2006/relationships/tags" Target="../tags/tag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Relationship Id="rId4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tags" Target="../tags/tag31.xml" /><Relationship Id="rId14" Type="http://schemas.openxmlformats.org/officeDocument/2006/relationships/tags" Target="../tags/tag32.xml" /><Relationship Id="rId15" Type="http://schemas.openxmlformats.org/officeDocument/2006/relationships/tags" Target="../tags/tag33.xml" /><Relationship Id="rId16" Type="http://schemas.openxmlformats.org/officeDocument/2006/relationships/tags" Target="../tags/tag34.xml" /><Relationship Id="rId17" Type="http://schemas.openxmlformats.org/officeDocument/2006/relationships/tags" Target="../tags/tag35.xml" /><Relationship Id="rId18" Type="http://schemas.openxmlformats.org/officeDocument/2006/relationships/tags" Target="../tags/tag36.xml" /><Relationship Id="rId19" Type="http://schemas.openxmlformats.org/officeDocument/2006/relationships/tags" Target="../tags/tag37.xml" /><Relationship Id="rId2" Type="http://schemas.openxmlformats.org/officeDocument/2006/relationships/tags" Target="../tags/tag20.xml" /><Relationship Id="rId20" Type="http://schemas.openxmlformats.org/officeDocument/2006/relationships/tags" Target="../tags/tag38.xml" /><Relationship Id="rId21" Type="http://schemas.openxmlformats.org/officeDocument/2006/relationships/tags" Target="../tags/tag39.xml" /><Relationship Id="rId22" Type="http://schemas.openxmlformats.org/officeDocument/2006/relationships/tags" Target="../tags/tag40.xml" /><Relationship Id="rId23" Type="http://schemas.openxmlformats.org/officeDocument/2006/relationships/tags" Target="../tags/tag41.xml" /><Relationship Id="rId24" Type="http://schemas.openxmlformats.org/officeDocument/2006/relationships/tags" Target="../tags/tag42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4.png" /><Relationship Id="rId4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4.png" /><Relationship Id="rId4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4.png" /><Relationship Id="rId4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2120301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3096"/>
            <a:ext cx="11684000" cy="611957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37"/>
          <a:stretch>
            <a:fillRect/>
          </a:stretch>
        </p:blipFill>
        <p:spPr>
          <a:xfrm>
            <a:off x="3149600" y="5473873"/>
            <a:ext cx="9040876" cy="1384127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296670" y="1469390"/>
            <a:ext cx="10387330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sz="4800" b="1" spc="300">
                <a:solidFill>
                  <a:srgbClr val="FF0000"/>
                </a:solidFill>
                <a:effectLst/>
                <a:uFillTx/>
                <a:latin typeface="Arial" pitchFamily="34" charset="0"/>
                <a:ea typeface="微软雅黑" panose="020b0503020204020204" pitchFamily="34" charset="-122"/>
                <a:cs typeface="+mn-ea"/>
              </a:rPr>
              <a:t>“庖丁之解牛，伯牙之操琴，羿之发羽，僚之弄丸，古之所谓神技也。”——清·龚自珍《明良论四》</a:t>
            </a:r>
            <a:endParaRPr lang="zh-CN" altLang="en-US" sz="4800" b="1" spc="300">
              <a:solidFill>
                <a:srgbClr val="FF0000"/>
              </a:solidFill>
              <a:effectLst/>
              <a:uFillTx/>
              <a:latin typeface="Arial" pitchFamily="34" charset="0"/>
              <a:ea typeface="微软雅黑" panose="020b0503020204020204" pitchFamily="34" charset="-122"/>
              <a:cs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V_9@MM{@1`IFVA)I7~L8G$X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875" y="153670"/>
            <a:ext cx="8260080" cy="655002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9164955" y="404495"/>
            <a:ext cx="2091055" cy="604901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/>
            <a:r>
              <a:rPr lang="zh-CN" altLang="en-US" sz="8000">
                <a:solidFill>
                  <a:srgbClr val="FF0000"/>
                </a:solidFill>
                <a:sym typeface="+mn-ea"/>
              </a:rPr>
              <a:t>庖丁解牛</a:t>
            </a:r>
          </a:p>
          <a:p>
            <a:pPr algn="l"/>
            <a:r>
              <a:rPr lang="zh-CN" altLang="en-US" sz="2400"/>
              <a:t>                                           </a:t>
            </a:r>
            <a:r>
              <a:rPr lang="zh-CN" altLang="en-US" sz="4400"/>
              <a:t> 庄子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3096"/>
            <a:ext cx="11684000" cy="611957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37"/>
          <a:stretch>
            <a:fillRect/>
          </a:stretch>
        </p:blipFill>
        <p:spPr>
          <a:xfrm>
            <a:off x="3149600" y="5473873"/>
            <a:ext cx="9040876" cy="1384127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005840" y="765810"/>
            <a:ext cx="11051540" cy="5015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sym typeface="+mn-ea"/>
              </a:rPr>
              <a:t>教学目标</a:t>
            </a:r>
            <a:endParaRPr lang="zh-CN" altLang="en-US" sz="4000" b="1">
              <a:solidFill>
                <a:srgbClr val="FF0000"/>
              </a:solidFill>
            </a:endParaRPr>
          </a:p>
          <a:p>
            <a:endParaRPr lang="zh-CN" altLang="en-US" sz="4000" b="1"/>
          </a:p>
          <a:p>
            <a:r>
              <a:rPr lang="en-US" altLang="zh-CN" sz="4000" b="1">
                <a:sym typeface="+mn-ea"/>
              </a:rPr>
              <a:t>1.</a:t>
            </a:r>
            <a:r>
              <a:rPr lang="zh-CN" altLang="en-US" sz="4000" b="1">
                <a:sym typeface="+mn-ea"/>
              </a:rPr>
              <a:t> 通过理清字面语意，整体把握“解牛”的过程。</a:t>
            </a:r>
            <a:endParaRPr lang="zh-CN" altLang="en-US" sz="4000" b="1"/>
          </a:p>
          <a:p>
            <a:endParaRPr lang="zh-CN" altLang="en-US" sz="4000" b="1"/>
          </a:p>
          <a:p>
            <a:r>
              <a:rPr lang="en-US" altLang="zh-CN" sz="4000" b="1">
                <a:sym typeface="+mn-ea"/>
              </a:rPr>
              <a:t>2.</a:t>
            </a:r>
            <a:r>
              <a:rPr lang="zh-CN" altLang="en-US" sz="4000" b="1">
                <a:sym typeface="+mn-ea"/>
              </a:rPr>
              <a:t>通过品赏语言，欣赏庖丁解牛的技艺高超。</a:t>
            </a:r>
            <a:endParaRPr lang="zh-CN" altLang="en-US" sz="4000" b="1"/>
          </a:p>
          <a:p>
            <a:endParaRPr lang="zh-CN" altLang="en-US" sz="4000" b="1"/>
          </a:p>
          <a:p>
            <a:r>
              <a:rPr lang="en-US" altLang="zh-CN" sz="4000" b="1">
                <a:sym typeface="+mn-ea"/>
              </a:rPr>
              <a:t>3.</a:t>
            </a:r>
            <a:r>
              <a:rPr lang="zh-CN" altLang="en-US" sz="4000" b="1">
                <a:sym typeface="+mn-ea"/>
              </a:rPr>
              <a:t> 引导学生理解“解牛”的寓意在于谈“养生。</a:t>
            </a:r>
            <a:endParaRPr lang="zh-CN" altLang="en-US" sz="4000" b="1"/>
          </a:p>
          <a:p>
            <a:endParaRPr lang="zh-CN" altLang="en-US" sz="4000" b="1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298156"/>
            <a:ext cx="12190476" cy="1384127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7662" y="749299"/>
            <a:ext cx="1209675" cy="107632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278130" y="146050"/>
            <a:ext cx="11727180" cy="60007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/>
              <a:t>庄子的思想</a:t>
            </a:r>
          </a:p>
          <a:p>
            <a:r>
              <a:rPr lang="zh-CN" altLang="en-US" sz="3200"/>
              <a:t>     </a:t>
            </a:r>
            <a:r>
              <a:rPr lang="zh-CN" altLang="en-US" sz="3200">
                <a:solidFill>
                  <a:srgbClr val="FF0000"/>
                </a:solidFill>
              </a:rPr>
              <a:t>   一、批判现实社会。</a:t>
            </a:r>
            <a:r>
              <a:rPr lang="zh-CN" altLang="en-US" sz="3200"/>
              <a:t>他对现实有深入的观察，所以批判起来一针见血，常给予无情的揭露和尖锐的嘲讽，极端蔑视礼法权贵。批判儒家、墨家参与政治，对其“仁义”也加以嘲讽。</a:t>
            </a:r>
            <a:br>
              <a:rPr lang="zh-CN" altLang="en-US" sz="3200"/>
            </a:br>
            <a:r>
              <a:rPr lang="zh-CN" altLang="en-US" sz="3200"/>
              <a:t>      </a:t>
            </a:r>
            <a:r>
              <a:rPr lang="zh-CN" altLang="en-US" sz="3200">
                <a:solidFill>
                  <a:srgbClr val="FF0000"/>
                </a:solidFill>
              </a:rPr>
              <a:t> 二、向往自由。</a:t>
            </a:r>
            <a:r>
              <a:rPr lang="zh-CN" altLang="en-US" sz="3200"/>
              <a:t>他不满现实，但又无力改变，非常苦闷，以至消极厌世。为摆脱烦恼，他一方面主张顺应自然，另一方面追求精神上的绝对自由，幻想在乱世中保全自己，不与现实发生冲突和矛盾，忘掉现实世界，甚至忘掉自己的存在，达到“天地与我并生，万物与我为一”的境界。</a:t>
            </a:r>
            <a:br>
              <a:rPr lang="zh-CN" altLang="en-US" sz="3200"/>
            </a:br>
            <a:r>
              <a:rPr lang="zh-CN" altLang="en-US" sz="3200"/>
              <a:t>       </a:t>
            </a:r>
            <a:r>
              <a:rPr lang="zh-CN" altLang="en-US" sz="3200">
                <a:solidFill>
                  <a:srgbClr val="FF0000"/>
                </a:solidFill>
              </a:rPr>
              <a:t>三、提出辨证法——相对主义。</a:t>
            </a:r>
            <a:r>
              <a:rPr lang="zh-CN" altLang="en-US" sz="3200"/>
              <a:t>认为一切事物都是相对的、变化的，甚至认为是非也是相对的，于是由辩证法陷入了相对主义。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dur="1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39" name="图片 5"/>
          <p:cNvPicPr>
            <a:picLocks noGrp="1" noChangeAspect="1"/>
          </p:cNvPicPr>
          <p:nvPr>
            <p:ph idx="1"/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80010" y="200660"/>
            <a:ext cx="12112625" cy="665670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4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298156"/>
            <a:ext cx="12190476" cy="1384127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7662" y="749299"/>
            <a:ext cx="1209675" cy="107632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617980" y="346075"/>
            <a:ext cx="8413115" cy="13950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914400">
              <a:buClrTx/>
              <a:buSzTx/>
              <a:buFontTx/>
            </a:pPr>
            <a:r>
              <a:rPr lang="zh-CN" altLang="en-US" sz="5400">
                <a:solidFill>
                  <a:srgbClr val="0000CC"/>
                </a:solidFill>
                <a:ea typeface="隶书" pitchFamily="49" charset="-122"/>
                <a:sym typeface="Wingdings" panose="05000000000000000000" pitchFamily="2" charset="2"/>
              </a:rPr>
              <a:t>庖 丁 解 牛</a:t>
            </a:r>
          </a:p>
          <a:p>
            <a:pPr algn="ctr" defTabSz="914400">
              <a:lnSpc>
                <a:spcPct val="90000"/>
              </a:lnSpc>
              <a:spcBef>
                <a:spcPct val="20000"/>
              </a:spcBef>
              <a:buClr>
                <a:srgbClr val="009999"/>
              </a:buClr>
              <a:buSzTx/>
              <a:buFont typeface="Wingdings" panose="05000000000000000000" pitchFamily="2" charset="2"/>
            </a:pP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Wingdings" panose="05000000000000000000" pitchFamily="2" charset="2"/>
              </a:rPr>
              <a:t>《庄子·养生主 》</a:t>
            </a:r>
            <a:endParaRPr lang="zh-CN" altLang="en-US" sz="2800"/>
          </a:p>
        </p:txBody>
      </p:sp>
      <p:sp>
        <p:nvSpPr>
          <p:cNvPr id="3" name="文本框 2"/>
          <p:cNvSpPr txBox="1"/>
          <p:nvPr/>
        </p:nvSpPr>
        <p:spPr>
          <a:xfrm>
            <a:off x="2645410" y="2233295"/>
            <a:ext cx="7385685" cy="36550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defTabSz="914400">
              <a:spcBef>
                <a:spcPct val="50000"/>
              </a:spcBef>
              <a:buClrTx/>
              <a:buSzTx/>
              <a:buFontTx/>
            </a:pPr>
            <a:r>
              <a:rPr lang="zh-CN" altLang="en-US" sz="4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Wingdings" panose="05000000000000000000" pitchFamily="2" charset="2"/>
              </a:rPr>
              <a:t>庖</a:t>
            </a:r>
            <a:r>
              <a:rPr lang="zh-CN" altLang="en-US" sz="48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sym typeface="Wingdings" panose="05000000000000000000" pitchFamily="2" charset="2"/>
              </a:rPr>
              <a:t>，厨师。</a:t>
            </a:r>
          </a:p>
          <a:p>
            <a:pPr defTabSz="914400">
              <a:spcBef>
                <a:spcPct val="50000"/>
              </a:spcBef>
              <a:buClrTx/>
              <a:buSzTx/>
              <a:buFontTx/>
            </a:pPr>
            <a:r>
              <a:rPr lang="zh-CN" altLang="en-US" sz="4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Wingdings" panose="05000000000000000000" pitchFamily="2" charset="2"/>
              </a:rPr>
              <a:t>丁</a:t>
            </a:r>
            <a:r>
              <a:rPr lang="zh-CN" altLang="en-US" sz="48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  <a:sym typeface="Wingdings" panose="05000000000000000000" pitchFamily="2" charset="2"/>
              </a:rPr>
              <a:t>，人名。</a:t>
            </a:r>
          </a:p>
          <a:p>
            <a:pPr defTabSz="914400">
              <a:spcBef>
                <a:spcPct val="20000"/>
              </a:spcBef>
              <a:buClr>
                <a:srgbClr val="99CC00"/>
              </a:buClr>
              <a:buSzPct val="85000"/>
              <a:buFont typeface="Wingdings 2" pitchFamily="18" charset="2"/>
            </a:pPr>
            <a:r>
              <a:rPr lang="zh-CN" altLang="en-US" sz="4800" b="1">
                <a:solidFill>
                  <a:srgbClr val="FF0000"/>
                </a:solidFill>
                <a:latin typeface="隶书" pitchFamily="49" charset="-122"/>
                <a:ea typeface="隶书" pitchFamily="49" charset="-122"/>
                <a:sym typeface="Wingdings" panose="05000000000000000000" pitchFamily="2" charset="2"/>
              </a:rPr>
              <a:t>解</a:t>
            </a:r>
            <a:r>
              <a:rPr lang="zh-CN" altLang="en-US" sz="4800" b="1">
                <a:solidFill>
                  <a:srgbClr val="000000"/>
                </a:solidFill>
                <a:latin typeface="隶书" pitchFamily="49" charset="-122"/>
                <a:ea typeface="隶书" pitchFamily="49" charset="-122"/>
                <a:sym typeface="Wingdings" panose="05000000000000000000" pitchFamily="2" charset="2"/>
              </a:rPr>
              <a:t>，分解、分割</a:t>
            </a:r>
          </a:p>
          <a:p>
            <a:pPr defTabSz="914400">
              <a:spcBef>
                <a:spcPct val="50000"/>
              </a:spcBef>
              <a:buClrTx/>
              <a:buSzTx/>
              <a:buFontTx/>
            </a:pPr>
            <a:endParaRPr lang="en-US" altLang="zh-CN">
              <a:solidFill>
                <a:srgbClr val="000000"/>
              </a:solidFill>
              <a:latin typeface="Times New Roman" pitchFamily="18" charset="0"/>
            </a:endParaRPr>
          </a:p>
          <a:p>
            <a:pPr defTabSz="914400">
              <a:spcBef>
                <a:spcPct val="50000"/>
              </a:spcBef>
              <a:buClrTx/>
              <a:buSzTx/>
              <a:buFontTx/>
            </a:pP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dur="1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298156"/>
            <a:ext cx="12190476" cy="1384127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9285" y="911860"/>
            <a:ext cx="1544320" cy="107632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192405" y="2737485"/>
            <a:ext cx="11807190" cy="35382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</a:rPr>
              <a:t>明确：</a:t>
            </a:r>
          </a:p>
          <a:p>
            <a:r>
              <a:rPr lang="zh-CN" altLang="en-US" sz="3200">
                <a:solidFill>
                  <a:srgbClr val="FF0000"/>
                </a:solidFill>
              </a:rPr>
              <a:t>         </a:t>
            </a:r>
            <a:r>
              <a:rPr lang="zh-CN" altLang="en-US" sz="3200">
                <a:solidFill>
                  <a:srgbClr val="FF0000"/>
                </a:solidFill>
                <a:sym typeface="+mn-ea"/>
              </a:rPr>
              <a:t>庖丁说“臣之所好者，道也，进乎技矣。”道：顺应牛的机理。</a:t>
            </a:r>
          </a:p>
          <a:p>
            <a:r>
              <a:rPr lang="zh-CN" altLang="en-US" sz="3200">
                <a:solidFill>
                  <a:srgbClr val="FF0000"/>
                </a:solidFill>
                <a:sym typeface="+mn-ea"/>
              </a:rPr>
              <a:t>          </a:t>
            </a:r>
            <a:r>
              <a:rPr lang="en-US" altLang="zh-CN" sz="3200">
                <a:solidFill>
                  <a:srgbClr val="FF0000"/>
                </a:solidFill>
                <a:sym typeface="+mn-ea"/>
              </a:rPr>
              <a:t>“</a:t>
            </a:r>
            <a:r>
              <a:rPr lang="zh-CN" altLang="en-US" sz="3200">
                <a:solidFill>
                  <a:srgbClr val="FF0000"/>
                </a:solidFill>
                <a:sym typeface="+mn-ea"/>
              </a:rPr>
              <a:t>解</a:t>
            </a:r>
            <a:r>
              <a:rPr lang="en-US" altLang="zh-CN" sz="3200">
                <a:solidFill>
                  <a:srgbClr val="FF0000"/>
                </a:solidFill>
                <a:sym typeface="+mn-ea"/>
              </a:rPr>
              <a:t>”</a:t>
            </a:r>
            <a:r>
              <a:rPr lang="zh-CN" altLang="en-US" sz="3200">
                <a:solidFill>
                  <a:srgbClr val="FF0000"/>
                </a:solidFill>
                <a:sym typeface="+mn-ea"/>
              </a:rPr>
              <a:t>牛，顺其自然，找准缝隙（抓住关键），熟能生巧，享受过程。</a:t>
            </a:r>
            <a:endParaRPr lang="zh-CN" altLang="en-US" sz="3200">
              <a:solidFill>
                <a:srgbClr val="FF0000"/>
              </a:solidFill>
            </a:endParaRPr>
          </a:p>
          <a:p>
            <a:r>
              <a:rPr lang="zh-CN" altLang="en-US" sz="3200">
                <a:solidFill>
                  <a:srgbClr val="FF0000"/>
                </a:solidFill>
              </a:rPr>
              <a:t>          “宰”字缺少艺术性，剖字太血腥，削字也无法体现庖丁解牛的境界。</a:t>
            </a:r>
          </a:p>
          <a:p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3836670" y="911860"/>
            <a:ext cx="91567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5400">
                <a:solidFill>
                  <a:srgbClr val="FF0000"/>
                </a:solidFill>
              </a:rPr>
              <a:t>解</a:t>
            </a:r>
          </a:p>
        </p:txBody>
      </p:sp>
      <p:sp>
        <p:nvSpPr>
          <p:cNvPr id="8" name="右箭头 7"/>
          <p:cNvSpPr/>
          <p:nvPr/>
        </p:nvSpPr>
        <p:spPr>
          <a:xfrm>
            <a:off x="4895215" y="1250315"/>
            <a:ext cx="1260475" cy="2444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6506210" y="0"/>
            <a:ext cx="921385" cy="331533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800">
                <a:solidFill>
                  <a:srgbClr val="FF0000"/>
                </a:solidFill>
              </a:rPr>
              <a:t>宰  剖   削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4895215" y="701675"/>
            <a:ext cx="148844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600"/>
              <a:t>换成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dur="1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  <p:cond evt="onBegin" delay="0">
                          <p:tn val="33"/>
                        </p:cond>
                      </p:stCondLst>
                      <p:childTnLst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2"/>
      <p:bldP spid="11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298156"/>
            <a:ext cx="12190476" cy="1384127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7662" y="749299"/>
            <a:ext cx="1209675" cy="107632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3439160" y="182880"/>
            <a:ext cx="3238500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800" b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ea typeface="黑体" panose="02010609060101010101" charset="-122"/>
                <a:cs typeface="+mj-cs"/>
                <a:sym typeface="+mn-ea"/>
              </a:rPr>
              <a:t>诵读课文</a:t>
            </a:r>
            <a:endParaRPr lang="zh-CN" altLang="en-US" sz="4800"/>
          </a:p>
        </p:txBody>
      </p:sp>
      <p:sp>
        <p:nvSpPr>
          <p:cNvPr id="3" name="文本框 2"/>
          <p:cNvSpPr txBox="1"/>
          <p:nvPr/>
        </p:nvSpPr>
        <p:spPr>
          <a:xfrm>
            <a:off x="461645" y="897255"/>
            <a:ext cx="11730990" cy="57854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320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charset="-122"/>
                <a:ea typeface="黑体" panose="02010609060101010101" charset="-122"/>
                <a:sym typeface="+mn-ea"/>
              </a:rPr>
              <a:t>初读课文</a:t>
            </a: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黑体" panose="02010609060101010101" charset="-122"/>
              <a:ea typeface="黑体" panose="02010609060101010101" charset="-122"/>
              <a:cs typeface="+mn-cs"/>
            </a:endParaRPr>
          </a:p>
          <a:p>
            <a:pPr marL="0" marR="0" indent="0" algn="l" defTabSz="914400" rtl="0" eaLnBrk="0" fontAlgn="base" latinLnBrk="0" hangingPunct="0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            踦</a:t>
            </a:r>
            <a:r>
              <a:rPr lang="zh-CN" altLang="zh-CN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yǐ</a:t>
            </a:r>
            <a:r>
              <a:rPr lang="zh-CN" altLang="zh-CN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(</a:t>
            </a:r>
            <a:r>
              <a:rPr lang="zh-CN" altLang="en-US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支撑，接触</a:t>
            </a:r>
            <a:r>
              <a:rPr lang="zh-CN" altLang="zh-CN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)     </a:t>
            </a:r>
            <a:r>
              <a:rPr lang="en-US" altLang="zh-CN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 </a:t>
            </a:r>
            <a:r>
              <a:rPr lang="zh-CN" altLang="en-US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騞</a:t>
            </a:r>
            <a:r>
              <a:rPr lang="zh-CN" altLang="zh-CN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huō</a:t>
            </a:r>
            <a:r>
              <a:rPr lang="zh-CN" altLang="zh-CN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(</a:t>
            </a:r>
            <a:r>
              <a:rPr lang="zh-CN" altLang="en-US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象声词</a:t>
            </a:r>
            <a:r>
              <a:rPr lang="zh-CN" altLang="zh-CN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) </a:t>
            </a:r>
            <a:endParaRPr kumimoji="0" lang="zh-CN" altLang="zh-CN" sz="3200" b="0" i="0" u="none" strike="noStrike" kern="1200" cap="none" spc="0" normalizeH="0" baseline="0" noProof="1">
              <a:solidFill>
                <a:srgbClr val="595959"/>
              </a:solidFill>
              <a:latin typeface="黑体" panose="02010609060101010101" charset="-122"/>
              <a:ea typeface="黑体" panose="02010609060101010101" charset="-122"/>
              <a:cs typeface="+mn-cs"/>
            </a:endParaRPr>
          </a:p>
          <a:p>
            <a:pPr marL="0" marR="0" indent="0" algn="l" defTabSz="914400" rtl="0" eaLnBrk="0" fontAlgn="base" latinLnBrk="0" hangingPunct="0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            砉</a:t>
            </a:r>
            <a:r>
              <a:rPr lang="en-US" altLang="zh-CN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xū</a:t>
            </a:r>
            <a:r>
              <a:rPr lang="zh-CN" altLang="zh-CN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(</a:t>
            </a:r>
            <a:r>
              <a:rPr lang="zh-CN" altLang="en-US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象声词）        </a:t>
            </a:r>
            <a:r>
              <a:rPr lang="zh-CN" altLang="en-US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謋</a:t>
            </a:r>
            <a:r>
              <a:rPr lang="zh-CN" altLang="zh-CN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huò</a:t>
            </a:r>
            <a:r>
              <a:rPr lang="zh-CN" altLang="zh-CN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(</a:t>
            </a:r>
            <a:r>
              <a:rPr lang="zh-CN" altLang="en-US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象声词</a:t>
            </a:r>
            <a:r>
              <a:rPr lang="zh-CN" altLang="zh-CN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)</a:t>
            </a:r>
            <a:endParaRPr kumimoji="0" lang="zh-CN" altLang="zh-CN" sz="3200" b="0" i="0" u="none" strike="noStrike" kern="1200" cap="none" spc="0" normalizeH="0" baseline="0" noProof="1">
              <a:solidFill>
                <a:srgbClr val="595959"/>
              </a:solidFill>
              <a:latin typeface="黑体" panose="02010609060101010101" charset="-122"/>
              <a:ea typeface="黑体" panose="02010609060101010101" charset="-122"/>
              <a:cs typeface="+mn-cs"/>
            </a:endParaRPr>
          </a:p>
          <a:p>
            <a:pPr marL="0" marR="0" indent="0" algn="l" defTabSz="914400" rtl="0" eaLnBrk="0" fontAlgn="base" latinLnBrk="0" hangingPunct="0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            卻</a:t>
            </a:r>
            <a:r>
              <a:rPr lang="zh-CN" altLang="zh-CN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xì</a:t>
            </a:r>
            <a:r>
              <a:rPr lang="zh-CN" altLang="zh-CN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(</a:t>
            </a:r>
            <a:r>
              <a:rPr lang="zh-CN" altLang="en-US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同隙，空隙</a:t>
            </a:r>
            <a:r>
              <a:rPr lang="zh-CN" altLang="zh-CN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)     </a:t>
            </a:r>
            <a:r>
              <a:rPr lang="zh-CN" altLang="en-US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軱</a:t>
            </a:r>
            <a:r>
              <a:rPr lang="zh-CN" altLang="zh-CN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gū</a:t>
            </a:r>
            <a:r>
              <a:rPr lang="zh-CN" altLang="zh-CN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(</a:t>
            </a:r>
            <a:r>
              <a:rPr lang="zh-CN" altLang="en-US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大骨</a:t>
            </a:r>
            <a:r>
              <a:rPr lang="zh-CN" altLang="zh-CN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)  </a:t>
            </a:r>
            <a:endParaRPr kumimoji="0" lang="zh-CN" altLang="zh-CN" sz="3200" b="0" i="0" u="none" strike="noStrike" kern="1200" cap="none" spc="0" normalizeH="0" baseline="0" noProof="1">
              <a:solidFill>
                <a:srgbClr val="595959"/>
              </a:solidFill>
              <a:latin typeface="黑体" panose="02010609060101010101" charset="-122"/>
              <a:ea typeface="黑体" panose="02010609060101010101" charset="-122"/>
              <a:cs typeface="+mn-cs"/>
            </a:endParaRPr>
          </a:p>
          <a:p>
            <a:pPr marL="0" marR="0" indent="0" algn="l" defTabSz="914400" rtl="0" eaLnBrk="0" fontAlgn="base" latinLnBrk="0" hangingPunct="0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            硎</a:t>
            </a:r>
            <a:r>
              <a:rPr lang="zh-CN" altLang="zh-CN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xíng</a:t>
            </a:r>
            <a:r>
              <a:rPr lang="zh-CN" altLang="zh-CN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(</a:t>
            </a:r>
            <a:r>
              <a:rPr lang="zh-CN" altLang="en-US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磨刀石</a:t>
            </a:r>
            <a:r>
              <a:rPr lang="zh-CN" altLang="zh-CN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)      </a:t>
            </a:r>
            <a:r>
              <a:rPr lang="en-US" altLang="zh-CN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 </a:t>
            </a:r>
            <a:r>
              <a:rPr lang="zh-CN" altLang="zh-CN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 </a:t>
            </a:r>
            <a:r>
              <a:rPr lang="zh-CN" altLang="en-US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窾</a:t>
            </a:r>
            <a:r>
              <a:rPr lang="zh-CN" altLang="zh-CN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kuǎn</a:t>
            </a:r>
            <a:r>
              <a:rPr lang="zh-CN" altLang="zh-CN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(</a:t>
            </a:r>
            <a:r>
              <a:rPr lang="zh-CN" altLang="en-US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空</a:t>
            </a:r>
            <a:r>
              <a:rPr lang="zh-CN" altLang="zh-CN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)      </a:t>
            </a:r>
            <a:endParaRPr kumimoji="0" lang="zh-CN" altLang="zh-CN" sz="3200" b="0" i="0" u="none" strike="noStrike" kern="1200" cap="none" spc="0" normalizeH="0" baseline="0" noProof="1">
              <a:solidFill>
                <a:srgbClr val="595959"/>
              </a:solidFill>
              <a:latin typeface="黑体" panose="02010609060101010101" charset="-122"/>
              <a:ea typeface="黑体" panose="02010609060101010101" charset="-122"/>
              <a:cs typeface="+mn-cs"/>
            </a:endParaRPr>
          </a:p>
          <a:p>
            <a:pPr marL="0" marR="0" indent="0" algn="l" defTabSz="914400" rtl="0" eaLnBrk="0" fontAlgn="base" latinLnBrk="0" hangingPunct="0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            怵</a:t>
            </a:r>
            <a:r>
              <a:rPr lang="zh-CN" altLang="zh-CN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chù</a:t>
            </a:r>
            <a:r>
              <a:rPr lang="zh-CN" altLang="zh-CN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(</a:t>
            </a:r>
            <a:r>
              <a:rPr lang="zh-CN" altLang="en-US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害怕，恐惧</a:t>
            </a:r>
            <a:r>
              <a:rPr lang="zh-CN" altLang="zh-CN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)    </a:t>
            </a:r>
            <a:r>
              <a:rPr lang="zh-CN" altLang="en-US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间</a:t>
            </a:r>
            <a:r>
              <a:rPr lang="zh-CN" altLang="zh-CN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jiàn</a:t>
            </a:r>
            <a:r>
              <a:rPr lang="zh-CN" altLang="en-US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（间隙）</a:t>
            </a:r>
            <a:endParaRPr kumimoji="0" lang="zh-CN" altLang="en-US" sz="3200" b="0" i="0" u="none" strike="noStrike" kern="1200" cap="none" spc="0" normalizeH="0" baseline="0" noProof="1">
              <a:solidFill>
                <a:srgbClr val="595959"/>
              </a:solidFill>
              <a:latin typeface="黑体" panose="02010609060101010101" charset="-122"/>
              <a:ea typeface="黑体" panose="02010609060101010101" charset="-122"/>
              <a:cs typeface="+mn-cs"/>
            </a:endParaRPr>
          </a:p>
          <a:p>
            <a:pPr marL="0" marR="0" indent="0" algn="l" defTabSz="914400" rtl="0" eaLnBrk="0" fontAlgn="base" latinLnBrk="0" hangingPunct="0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            向 </a:t>
            </a:r>
            <a:r>
              <a:rPr lang="zh-CN" altLang="zh-CN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xiǎng  </a:t>
            </a:r>
            <a:r>
              <a:rPr lang="zh-CN" altLang="en-US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通“响”   </a:t>
            </a:r>
            <a:r>
              <a:rPr lang="zh-CN" altLang="en-US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盖 </a:t>
            </a:r>
            <a:r>
              <a:rPr lang="zh-CN" altLang="zh-CN" sz="32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hé </a:t>
            </a:r>
            <a:r>
              <a:rPr lang="zh-CN" altLang="en-US" sz="3200">
                <a:solidFill>
                  <a:srgbClr val="595959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通“盍”　</a:t>
            </a:r>
            <a:endParaRPr lang="zh-CN" altLang="en-US" sz="32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dur="1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68605" y="325755"/>
            <a:ext cx="11308715" cy="5923915"/>
          </a:xfrm>
        </p:spPr>
        <p:txBody>
          <a:bodyPr/>
          <a:lstStyle/>
          <a:p>
            <a:pPr marL="0" indent="0">
              <a:buNone/>
            </a:pPr>
            <a:r>
              <a:rPr lang="zh-CN" altLang="en-US" sz="4400">
                <a:solidFill>
                  <a:srgbClr val="FF0000"/>
                </a:solidFill>
              </a:rPr>
              <a:t>为：</a:t>
            </a:r>
          </a:p>
          <a:p>
            <a:pPr marL="0" indent="0">
              <a:buNone/>
            </a:pPr>
            <a:r>
              <a:rPr lang="zh-CN" altLang="en-US" sz="4400">
                <a:solidFill>
                  <a:srgbClr val="FF0000"/>
                </a:solidFill>
              </a:rPr>
              <a:t>wèi   作介词：</a:t>
            </a:r>
            <a:r>
              <a:rPr lang="zh-CN" altLang="en-US" sz="4400"/>
              <a:t>①替、给 ②因为 ③ 为了. </a:t>
            </a:r>
          </a:p>
          <a:p>
            <a:pPr marL="0" indent="0">
              <a:buNone/>
            </a:pPr>
            <a:r>
              <a:rPr lang="zh-CN" altLang="en-US" sz="4400">
                <a:solidFill>
                  <a:srgbClr val="FF0000"/>
                </a:solidFill>
              </a:rPr>
              <a:t>wéi   作动词：</a:t>
            </a:r>
            <a:r>
              <a:rPr lang="zh-CN" altLang="en-US" sz="4400"/>
              <a:t>做、谋求、作为、治理、成为、学习、研究等。</a:t>
            </a:r>
          </a:p>
          <a:p>
            <a:pPr marL="0" indent="0">
              <a:buNone/>
            </a:pPr>
            <a:r>
              <a:rPr lang="zh-CN" altLang="en-US" sz="4400">
                <a:solidFill>
                  <a:srgbClr val="FF0000"/>
                </a:solidFill>
              </a:rPr>
              <a:t>作语气词：</a:t>
            </a:r>
            <a:r>
              <a:rPr lang="zh-CN" altLang="en-US" sz="4400"/>
              <a:t>用在句尾，表示疑问反诘语气，如：天之亡我，我何渡为？</a:t>
            </a: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32410" y="750570"/>
            <a:ext cx="12177395" cy="5499100"/>
          </a:xfrm>
        </p:spPr>
        <p:txBody>
          <a:bodyPr/>
          <a:lstStyle/>
          <a:p>
            <a:pPr marL="0" indent="0">
              <a:buNone/>
            </a:pPr>
            <a:r>
              <a:rPr lang="zh-CN" altLang="en-US" sz="4400"/>
              <a:t>庖丁</a:t>
            </a:r>
            <a:r>
              <a:rPr lang="zh-CN" altLang="en-US" sz="4400">
                <a:solidFill>
                  <a:srgbClr val="FF0000"/>
                </a:solidFill>
              </a:rPr>
              <a:t>为</a:t>
            </a:r>
            <a:r>
              <a:rPr lang="zh-CN" altLang="en-US" sz="4400"/>
              <a:t>文惠君解牛（                    ）   </a:t>
            </a:r>
          </a:p>
          <a:p>
            <a:pPr marL="0" indent="0">
              <a:buNone/>
            </a:pPr>
            <a:r>
              <a:rPr lang="zh-CN" altLang="en-US" sz="4400"/>
              <a:t>吾见其难</a:t>
            </a:r>
            <a:r>
              <a:rPr lang="zh-CN" altLang="en-US" sz="4400">
                <a:solidFill>
                  <a:srgbClr val="FF0000"/>
                </a:solidFill>
              </a:rPr>
              <a:t>为</a:t>
            </a:r>
            <a:r>
              <a:rPr lang="zh-CN" altLang="en-US" sz="4400"/>
              <a:t>（                     ）   </a:t>
            </a:r>
          </a:p>
          <a:p>
            <a:pPr marL="0" indent="0">
              <a:buNone/>
            </a:pPr>
            <a:r>
              <a:rPr lang="zh-CN" altLang="en-US" sz="4400"/>
              <a:t>提刀而立，</a:t>
            </a:r>
            <a:r>
              <a:rPr lang="zh-CN" altLang="en-US" sz="4400">
                <a:solidFill>
                  <a:srgbClr val="FF0000"/>
                </a:solidFill>
              </a:rPr>
              <a:t>为</a:t>
            </a:r>
            <a:r>
              <a:rPr lang="zh-CN" altLang="en-US" sz="4400"/>
              <a:t>之四顾（                          ） </a:t>
            </a:r>
          </a:p>
          <a:p>
            <a:pPr marL="0" indent="0">
              <a:buNone/>
            </a:pPr>
            <a:r>
              <a:rPr lang="zh-CN" altLang="en-US" sz="4400"/>
              <a:t>怵然</a:t>
            </a:r>
            <a:r>
              <a:rPr lang="zh-CN" altLang="en-US" sz="4400">
                <a:solidFill>
                  <a:srgbClr val="FF0000"/>
                </a:solidFill>
              </a:rPr>
              <a:t>为</a:t>
            </a:r>
            <a:r>
              <a:rPr lang="zh-CN" altLang="en-US" sz="4400"/>
              <a:t>戒（                     ）   </a:t>
            </a:r>
          </a:p>
          <a:p>
            <a:pPr marL="0" indent="0">
              <a:buNone/>
            </a:pPr>
            <a:r>
              <a:rPr lang="zh-CN" altLang="en-US" sz="4400"/>
              <a:t>视</a:t>
            </a:r>
            <a:r>
              <a:rPr lang="zh-CN" altLang="en-US" sz="4400">
                <a:solidFill>
                  <a:srgbClr val="FF0000"/>
                </a:solidFill>
              </a:rPr>
              <a:t>为</a:t>
            </a:r>
            <a:r>
              <a:rPr lang="zh-CN" altLang="en-US" sz="4400"/>
              <a:t>止，行</a:t>
            </a:r>
            <a:r>
              <a:rPr lang="zh-CN" altLang="en-US" sz="4400">
                <a:solidFill>
                  <a:srgbClr val="FF0000"/>
                </a:solidFill>
              </a:rPr>
              <a:t>为</a:t>
            </a:r>
            <a:r>
              <a:rPr lang="zh-CN" altLang="en-US" sz="4400"/>
              <a:t>迟（                     ）</a:t>
            </a: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" name="Овал 45"/>
          <p:cNvSpPr/>
          <p:nvPr>
            <p:custDataLst>
              <p:tags r:id="rId2"/>
            </p:custDataLst>
          </p:nvPr>
        </p:nvSpPr>
        <p:spPr>
          <a:xfrm>
            <a:off x="10661009" y="3100232"/>
            <a:ext cx="1048223" cy="1048222"/>
          </a:xfrm>
          <a:prstGeom prst="ellipse">
            <a:avLst/>
          </a:prstGeom>
          <a:solidFill>
            <a:schemeClr val="accent5"/>
          </a:solidFill>
          <a:ln w="1270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1218565"/>
            <a:r>
              <a:rPr lang="zh-CN" altLang="ru-RU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Roboto" panose="02000000000000000000" charset="0"/>
              </a:rPr>
              <a:t>理</a:t>
            </a:r>
          </a:p>
          <a:p>
            <a:pPr algn="ctr" defTabSz="1218565"/>
            <a:r>
              <a:rPr lang="zh-CN" altLang="ru-RU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Roboto" panose="02000000000000000000" charset="0"/>
              </a:rPr>
              <a:t>念</a:t>
            </a:r>
          </a:p>
        </p:txBody>
      </p:sp>
      <p:sp>
        <p:nvSpPr>
          <p:cNvPr id="39" name="Овал 38"/>
          <p:cNvSpPr/>
          <p:nvPr>
            <p:custDataLst>
              <p:tags r:id="rId3"/>
            </p:custDataLst>
          </p:nvPr>
        </p:nvSpPr>
        <p:spPr>
          <a:xfrm>
            <a:off x="5450032" y="2199167"/>
            <a:ext cx="1048223" cy="1048222"/>
          </a:xfrm>
          <a:prstGeom prst="ellipse">
            <a:avLst/>
          </a:prstGeom>
          <a:solidFill>
            <a:schemeClr val="accent5"/>
          </a:solidFill>
          <a:ln w="1270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1218565"/>
            <a:r>
              <a:rPr lang="zh-CN" altLang="ru-RU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Roboto" panose="02000000000000000000" charset="0"/>
              </a:rPr>
              <a:t>境</a:t>
            </a:r>
          </a:p>
          <a:p>
            <a:pPr algn="ctr" defTabSz="1218565"/>
            <a:r>
              <a:rPr lang="zh-CN" altLang="ru-RU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Roboto" panose="02000000000000000000" charset="0"/>
              </a:rPr>
              <a:t>界</a:t>
            </a:r>
          </a:p>
        </p:txBody>
      </p:sp>
      <p:sp>
        <p:nvSpPr>
          <p:cNvPr id="84" name="Line 2144"/>
          <p:cNvSpPr>
            <a:spLocks noChangeShapeType="1"/>
          </p:cNvSpPr>
          <p:nvPr>
            <p:custDataLst>
              <p:tags r:id="rId4"/>
            </p:custDataLst>
          </p:nvPr>
        </p:nvSpPr>
        <p:spPr bwMode="auto">
          <a:xfrm flipV="1">
            <a:off x="5952357" y="3347401"/>
            <a:ext cx="20134" cy="23009"/>
          </a:xfrm>
          <a:prstGeom prst="line">
            <a:avLst/>
          </a:prstGeom>
          <a:noFill/>
          <a:ln w="38100" cap="rnd">
            <a:solidFill>
              <a:schemeClr val="bg1"/>
            </a:solidFill>
            <a:prstDash val="solid"/>
            <a:round/>
          </a:ln>
        </p:spPr>
        <p:txBody>
          <a:bodyPr vert="horz" wrap="square" lIns="45715" tIns="22857" rIns="45715" bIns="22857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en-US" sz="9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6" name="Line 2146"/>
          <p:cNvSpPr>
            <a:spLocks noChangeShapeType="1"/>
          </p:cNvSpPr>
          <p:nvPr>
            <p:custDataLst>
              <p:tags r:id="rId5"/>
            </p:custDataLst>
          </p:nvPr>
        </p:nvSpPr>
        <p:spPr bwMode="auto">
          <a:xfrm>
            <a:off x="5946603" y="3436562"/>
            <a:ext cx="54647" cy="0"/>
          </a:xfrm>
          <a:prstGeom prst="line">
            <a:avLst/>
          </a:prstGeom>
          <a:noFill/>
          <a:ln w="38100" cap="rnd">
            <a:solidFill>
              <a:schemeClr val="bg1"/>
            </a:solidFill>
            <a:prstDash val="solid"/>
            <a:round/>
          </a:ln>
        </p:spPr>
        <p:txBody>
          <a:bodyPr vert="horz" wrap="square" lIns="45715" tIns="22857" rIns="45715" bIns="22857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en-US" sz="9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2" name="Овал 61"/>
          <p:cNvSpPr/>
          <p:nvPr>
            <p:custDataLst>
              <p:tags r:id="rId6"/>
            </p:custDataLst>
          </p:nvPr>
        </p:nvSpPr>
        <p:spPr>
          <a:xfrm>
            <a:off x="7672323" y="2504275"/>
            <a:ext cx="1534703" cy="1534701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 w="1270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ctr"/>
            <a:endParaRPr lang="en-US" altLang="zh-CN" sz="20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Roboto" panose="02000000000000000000" charset="0"/>
            </a:endParaRPr>
          </a:p>
        </p:txBody>
      </p:sp>
      <p:sp>
        <p:nvSpPr>
          <p:cNvPr id="40" name="Овал 39"/>
          <p:cNvSpPr/>
          <p:nvPr>
            <p:custDataLst>
              <p:tags r:id="rId7"/>
            </p:custDataLst>
          </p:nvPr>
        </p:nvSpPr>
        <p:spPr>
          <a:xfrm>
            <a:off x="7615555" y="395605"/>
            <a:ext cx="1152525" cy="1021080"/>
          </a:xfrm>
          <a:prstGeom prst="ellipse">
            <a:avLst/>
          </a:prstGeom>
          <a:solidFill>
            <a:schemeClr val="accent5"/>
          </a:solidFill>
          <a:ln w="1270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1218565"/>
            <a:r>
              <a:rPr lang="zh-CN" altLang="ru-RU" sz="40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Roboto" panose="02000000000000000000" charset="0"/>
              </a:rPr>
              <a:t>动作</a:t>
            </a:r>
          </a:p>
        </p:txBody>
      </p:sp>
      <p:cxnSp>
        <p:nvCxnSpPr>
          <p:cNvPr id="13" name="Прямая соединительная линия 12"/>
          <p:cNvCxnSpPr/>
          <p:nvPr>
            <p:custDataLst>
              <p:tags r:id="rId8"/>
            </p:custDataLst>
          </p:nvPr>
        </p:nvCxnSpPr>
        <p:spPr>
          <a:xfrm flipV="1">
            <a:off x="8176089" y="1416520"/>
            <a:ext cx="10795" cy="1155700"/>
          </a:xfrm>
          <a:prstGeom prst="line">
            <a:avLst/>
          </a:prstGeom>
          <a:ln w="889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Прямая соединительная линия 18"/>
          <p:cNvCxnSpPr/>
          <p:nvPr>
            <p:custDataLst>
              <p:tags r:id="rId9"/>
            </p:custDataLst>
          </p:nvPr>
        </p:nvCxnSpPr>
        <p:spPr>
          <a:xfrm flipV="1">
            <a:off x="6498890" y="2930924"/>
            <a:ext cx="1177290" cy="635"/>
          </a:xfrm>
          <a:prstGeom prst="line">
            <a:avLst/>
          </a:prstGeom>
          <a:ln w="889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Прямая соединительная линия 20"/>
          <p:cNvCxnSpPr>
            <a:stCxn id="62" idx="6"/>
            <a:endCxn id="46" idx="2"/>
          </p:cNvCxnSpPr>
          <p:nvPr>
            <p:custDataLst>
              <p:tags r:id="rId10"/>
            </p:custDataLst>
          </p:nvPr>
        </p:nvCxnSpPr>
        <p:spPr>
          <a:xfrm>
            <a:off x="9207025" y="3271886"/>
            <a:ext cx="1454150" cy="352425"/>
          </a:xfrm>
          <a:prstGeom prst="line">
            <a:avLst/>
          </a:prstGeom>
          <a:ln w="889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Овал 62"/>
          <p:cNvSpPr/>
          <p:nvPr>
            <p:custDataLst>
              <p:tags r:id="rId11"/>
            </p:custDataLst>
          </p:nvPr>
        </p:nvSpPr>
        <p:spPr>
          <a:xfrm>
            <a:off x="9716657" y="1092939"/>
            <a:ext cx="1151383" cy="1151383"/>
          </a:xfrm>
          <a:prstGeom prst="ellipse">
            <a:avLst/>
          </a:prstGeom>
          <a:solidFill>
            <a:srgbClr val="FDFDFE"/>
          </a:solidFill>
          <a:ln w="1270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ctr">
              <a:lnSpc>
                <a:spcPct val="120000"/>
              </a:lnSpc>
            </a:pPr>
            <a:endParaRPr lang="ru-RU" altLang="zh-CN" sz="1600" b="1" spc="30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Roboto" panose="02000000000000000000" charset="0"/>
            </a:endParaRPr>
          </a:p>
        </p:txBody>
      </p:sp>
      <p:sp>
        <p:nvSpPr>
          <p:cNvPr id="78" name="Овал 77"/>
          <p:cNvSpPr/>
          <p:nvPr>
            <p:custDataLst>
              <p:tags r:id="rId12"/>
            </p:custDataLst>
          </p:nvPr>
        </p:nvSpPr>
        <p:spPr>
          <a:xfrm>
            <a:off x="5746988" y="4046454"/>
            <a:ext cx="1151383" cy="1151383"/>
          </a:xfrm>
          <a:prstGeom prst="ellipse">
            <a:avLst/>
          </a:prstGeom>
          <a:solidFill>
            <a:srgbClr val="FDFDFE"/>
          </a:solidFill>
          <a:ln w="1270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ctr">
              <a:lnSpc>
                <a:spcPct val="120000"/>
              </a:lnSpc>
            </a:pPr>
            <a:endParaRPr lang="ru-RU" altLang="zh-CN" sz="1600" b="1" spc="30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Roboto" panose="02000000000000000000" charset="0"/>
            </a:endParaRPr>
          </a:p>
        </p:txBody>
      </p:sp>
      <p:sp>
        <p:nvSpPr>
          <p:cNvPr id="64" name="Овал 63"/>
          <p:cNvSpPr/>
          <p:nvPr>
            <p:custDataLst>
              <p:tags r:id="rId13"/>
            </p:custDataLst>
          </p:nvPr>
        </p:nvSpPr>
        <p:spPr>
          <a:xfrm>
            <a:off x="9716657" y="4445249"/>
            <a:ext cx="1151383" cy="1151383"/>
          </a:xfrm>
          <a:prstGeom prst="ellipse">
            <a:avLst/>
          </a:prstGeom>
          <a:solidFill>
            <a:srgbClr val="FDFDFE"/>
          </a:solidFill>
          <a:ln w="1270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ctr">
              <a:lnSpc>
                <a:spcPct val="120000"/>
              </a:lnSpc>
            </a:pPr>
            <a:endParaRPr lang="ru-RU" altLang="zh-CN" sz="1600" b="1" spc="300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Roboto" panose="02000000000000000000" charset="0"/>
            </a:endParaRPr>
          </a:p>
        </p:txBody>
      </p:sp>
      <p:cxnSp>
        <p:nvCxnSpPr>
          <p:cNvPr id="35" name="Прямая соединительная линия 34"/>
          <p:cNvCxnSpPr>
            <a:stCxn id="62" idx="7"/>
            <a:endCxn id="63" idx="3"/>
          </p:cNvCxnSpPr>
          <p:nvPr>
            <p:custDataLst>
              <p:tags r:id="rId14"/>
            </p:custDataLst>
          </p:nvPr>
        </p:nvCxnSpPr>
        <p:spPr>
          <a:xfrm flipV="1">
            <a:off x="8982370" y="2075459"/>
            <a:ext cx="903605" cy="654050"/>
          </a:xfrm>
          <a:prstGeom prst="line">
            <a:avLst/>
          </a:prstGeom>
          <a:ln w="889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Прямая соединительная линия 40"/>
          <p:cNvCxnSpPr>
            <a:stCxn id="62" idx="3"/>
            <a:endCxn id="78" idx="7"/>
          </p:cNvCxnSpPr>
          <p:nvPr>
            <p:custDataLst>
              <p:tags r:id="rId15"/>
            </p:custDataLst>
          </p:nvPr>
        </p:nvCxnSpPr>
        <p:spPr>
          <a:xfrm flipH="1">
            <a:off x="6729310" y="3814224"/>
            <a:ext cx="1167765" cy="400685"/>
          </a:xfrm>
          <a:prstGeom prst="line">
            <a:avLst/>
          </a:prstGeom>
          <a:ln w="889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Прямая соединительная линия 43"/>
          <p:cNvCxnSpPr/>
          <p:nvPr>
            <p:custDataLst>
              <p:tags r:id="rId16"/>
            </p:custDataLst>
          </p:nvPr>
        </p:nvCxnSpPr>
        <p:spPr>
          <a:xfrm>
            <a:off x="8885850" y="3960371"/>
            <a:ext cx="903605" cy="799465"/>
          </a:xfrm>
          <a:prstGeom prst="line">
            <a:avLst/>
          </a:prstGeom>
          <a:ln w="889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Овал 39"/>
          <p:cNvSpPr/>
          <p:nvPr>
            <p:custDataLst>
              <p:tags r:id="rId17"/>
            </p:custDataLst>
          </p:nvPr>
        </p:nvSpPr>
        <p:spPr>
          <a:xfrm rot="10800000">
            <a:off x="7862357" y="5197107"/>
            <a:ext cx="1153045" cy="1153044"/>
          </a:xfrm>
          <a:prstGeom prst="ellipse">
            <a:avLst/>
          </a:prstGeom>
          <a:solidFill>
            <a:schemeClr val="accent5"/>
          </a:solidFill>
          <a:ln w="1270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1218565"/>
            <a:endParaRPr lang="ru-RU" sz="1600" b="1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Roboto" panose="02000000000000000000" charset="0"/>
            </a:endParaRPr>
          </a:p>
        </p:txBody>
      </p:sp>
      <p:cxnSp>
        <p:nvCxnSpPr>
          <p:cNvPr id="75" name="Прямая соединительная линия 12"/>
          <p:cNvCxnSpPr/>
          <p:nvPr>
            <p:custDataLst>
              <p:tags r:id="rId18"/>
            </p:custDataLst>
          </p:nvPr>
        </p:nvCxnSpPr>
        <p:spPr>
          <a:xfrm flipH="1">
            <a:off x="8360774" y="4046002"/>
            <a:ext cx="10638" cy="1155550"/>
          </a:xfrm>
          <a:prstGeom prst="line">
            <a:avLst/>
          </a:prstGeom>
          <a:ln w="889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文本框 22"/>
          <p:cNvSpPr txBox="1"/>
          <p:nvPr>
            <p:custDataLst>
              <p:tags r:id="rId19"/>
            </p:custDataLst>
          </p:nvPr>
        </p:nvSpPr>
        <p:spPr>
          <a:xfrm>
            <a:off x="7932608" y="2729308"/>
            <a:ext cx="1274482" cy="1124006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4800" b="1" spc="3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解</a:t>
            </a:r>
          </a:p>
        </p:txBody>
      </p:sp>
      <p:sp>
        <p:nvSpPr>
          <p:cNvPr id="89" name="文本框 88"/>
          <p:cNvSpPr txBox="1"/>
          <p:nvPr>
            <p:custDataLst>
              <p:tags r:id="rId20"/>
            </p:custDataLst>
          </p:nvPr>
        </p:nvSpPr>
        <p:spPr>
          <a:xfrm>
            <a:off x="5989320" y="4148455"/>
            <a:ext cx="872490" cy="951230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关</a:t>
            </a:r>
          </a:p>
          <a:p>
            <a:pPr marL="0" indent="0">
              <a:buNone/>
            </a:pPr>
            <a:r>
              <a:rPr lang="zh-CN" altLang="en-US" sz="3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键</a:t>
            </a:r>
            <a:endParaRPr lang="zh-CN" altLang="en-US" sz="3200" b="1" spc="3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90" name="文本框 89"/>
          <p:cNvSpPr txBox="1"/>
          <p:nvPr>
            <p:custDataLst>
              <p:tags r:id="rId21"/>
            </p:custDataLst>
          </p:nvPr>
        </p:nvSpPr>
        <p:spPr>
          <a:xfrm>
            <a:off x="7936840" y="5297695"/>
            <a:ext cx="1078816" cy="951442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3200" b="1" spc="3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方</a:t>
            </a:r>
          </a:p>
          <a:p>
            <a:pPr algn="ctr">
              <a:lnSpc>
                <a:spcPct val="130000"/>
              </a:lnSpc>
            </a:pPr>
            <a:r>
              <a:rPr lang="zh-CN" altLang="en-US" sz="3200" b="1" spc="3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法</a:t>
            </a:r>
          </a:p>
        </p:txBody>
      </p:sp>
      <p:sp>
        <p:nvSpPr>
          <p:cNvPr id="91" name="文本框 90"/>
          <p:cNvSpPr txBox="1"/>
          <p:nvPr>
            <p:custDataLst>
              <p:tags r:id="rId22"/>
            </p:custDataLst>
          </p:nvPr>
        </p:nvSpPr>
        <p:spPr>
          <a:xfrm>
            <a:off x="9716770" y="1192530"/>
            <a:ext cx="1151255" cy="951230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en-US" sz="3200" b="1" spc="3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场</a:t>
            </a:r>
          </a:p>
          <a:p>
            <a:pPr algn="ctr">
              <a:lnSpc>
                <a:spcPct val="130000"/>
              </a:lnSpc>
            </a:pPr>
            <a:r>
              <a:rPr lang="zh-CN" altLang="en-US" sz="3200" b="1" spc="3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面</a:t>
            </a:r>
          </a:p>
        </p:txBody>
      </p:sp>
      <p:sp>
        <p:nvSpPr>
          <p:cNvPr id="47" name="矩形 46"/>
          <p:cNvSpPr/>
          <p:nvPr>
            <p:custDataLst>
              <p:tags r:id="rId23"/>
            </p:custDataLst>
          </p:nvPr>
        </p:nvSpPr>
        <p:spPr>
          <a:xfrm>
            <a:off x="0" y="0"/>
            <a:ext cx="51435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微软雅黑" panose="020b0503020204020204" pitchFamily="34" charset="-122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4800">
                <a:solidFill>
                  <a:schemeClr val="tx1"/>
                </a:solidFill>
                <a:sym typeface="+mn-ea"/>
              </a:rPr>
              <a:t>用</a:t>
            </a:r>
            <a:r>
              <a:rPr lang="en-US" altLang="zh-CN" sz="4800">
                <a:solidFill>
                  <a:schemeClr val="tx1"/>
                </a:solidFill>
                <a:sym typeface="+mn-ea"/>
              </a:rPr>
              <a:t>“</a:t>
            </a:r>
            <a:r>
              <a:rPr lang="zh-CN" altLang="en-US" sz="4800">
                <a:solidFill>
                  <a:schemeClr val="tx1"/>
                </a:solidFill>
                <a:sym typeface="+mn-ea"/>
              </a:rPr>
              <a:t>解</a:t>
            </a:r>
            <a:r>
              <a:rPr lang="en-US" altLang="zh-CN" sz="4800">
                <a:solidFill>
                  <a:schemeClr val="tx1"/>
                </a:solidFill>
                <a:sym typeface="+mn-ea"/>
              </a:rPr>
              <a:t>”</a:t>
            </a:r>
            <a:r>
              <a:rPr lang="zh-CN" altLang="en-US" sz="4800">
                <a:solidFill>
                  <a:schemeClr val="tx1"/>
                </a:solidFill>
                <a:sym typeface="+mn-ea"/>
              </a:rPr>
              <a:t>字概括课文的内容。</a:t>
            </a:r>
            <a:endParaRPr lang="zh-CN" altLang="en-US" sz="4800"/>
          </a:p>
        </p:txBody>
      </p:sp>
      <p:sp>
        <p:nvSpPr>
          <p:cNvPr id="4" name="文本框 3"/>
          <p:cNvSpPr txBox="1"/>
          <p:nvPr/>
        </p:nvSpPr>
        <p:spPr>
          <a:xfrm>
            <a:off x="9924415" y="4549140"/>
            <a:ext cx="736600" cy="10160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</a:rPr>
              <a:t>态度</a:t>
            </a:r>
          </a:p>
        </p:txBody>
      </p:sp>
    </p:spTree>
    <p:custDataLst>
      <p:tags r:id="rId2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2"/>
      <p:bldP spid="39" grpId="6"/>
      <p:bldP spid="40" grpId="0"/>
      <p:bldP spid="89" grpId="5"/>
      <p:bldP spid="90" grpId="4"/>
      <p:bldP spid="91" grpId="1"/>
      <p:bldP spid="4" grpId="3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298156"/>
            <a:ext cx="12190476" cy="1384127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7662" y="749299"/>
            <a:ext cx="1209675" cy="107632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297180" y="624205"/>
            <a:ext cx="11651615" cy="50774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6000">
                <a:solidFill>
                  <a:srgbClr val="FF0000"/>
                </a:solidFill>
                <a:sym typeface="+mn-ea"/>
              </a:rPr>
              <a:t>讨论：</a:t>
            </a:r>
            <a:endParaRPr lang="zh-CN" altLang="en-US" sz="600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zh-CN" altLang="en-US" sz="4400">
                <a:sym typeface="+mn-ea"/>
              </a:rPr>
              <a:t>      以小组为单位，在文章中找出你认为庖丁解牛技艺独到之处的语句或片段，说说庖丁解牛到底有什么独特呢？</a:t>
            </a:r>
          </a:p>
          <a:p>
            <a:pPr marL="0" indent="0">
              <a:buNone/>
            </a:pPr>
            <a:endParaRPr lang="zh-CN" altLang="en-US" sz="440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zh-CN" altLang="en-US" sz="4400">
                <a:solidFill>
                  <a:srgbClr val="FF0000"/>
                </a:solidFill>
                <a:sym typeface="+mn-ea"/>
              </a:rPr>
              <a:t>要求：找出原文语句，翻译这些句子，并进行简单分析。</a:t>
            </a:r>
            <a:endParaRPr lang="zh-CN" altLang="en-US" sz="44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dur="1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298156"/>
            <a:ext cx="12190476" cy="1384127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7662" y="749299"/>
            <a:ext cx="1209675" cy="1076325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565785" y="92710"/>
            <a:ext cx="6612255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5400" b="1" spc="300">
                <a:solidFill>
                  <a:srgbClr val="000000">
                    <a:lumMod val="85000"/>
                    <a:lumOff val="15000"/>
                  </a:srgb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ea"/>
                <a:sym typeface="+mn-ea"/>
              </a:rPr>
              <a:t>解牛场面</a:t>
            </a:r>
            <a:endParaRPr lang="zh-CN" altLang="en-US" sz="5400"/>
          </a:p>
        </p:txBody>
      </p:sp>
      <p:sp>
        <p:nvSpPr>
          <p:cNvPr id="5" name="文本框 4"/>
          <p:cNvSpPr txBox="1"/>
          <p:nvPr/>
        </p:nvSpPr>
        <p:spPr>
          <a:xfrm>
            <a:off x="363855" y="990600"/>
            <a:ext cx="11828145" cy="34201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</a:pPr>
            <a:r>
              <a:rPr lang="zh-CN" altLang="en-US" sz="4000" spc="150">
                <a:solidFill>
                  <a:srgbClr val="000000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ea"/>
                <a:sym typeface="+mn-ea"/>
              </a:rPr>
              <a:t>原文：</a:t>
            </a:r>
            <a:endParaRPr lang="zh-CN" altLang="en-US" sz="4000">
              <a:solidFill>
                <a:srgbClr val="000000"/>
              </a:solidFill>
            </a:endParaRPr>
          </a:p>
          <a:p>
            <a:pPr algn="l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</a:pPr>
            <a:r>
              <a:rPr lang="zh-CN" altLang="en-US" sz="4000" spc="150">
                <a:solidFill>
                  <a:srgbClr val="000000"/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ea"/>
                <a:sym typeface="+mn-ea"/>
              </a:rPr>
              <a:t>庖丁为文惠君解牛，手之所触，肩之所倚，足之所履，膝之所踦，砉然响然，奏刀騞然，莫不中音。合于桑林之舞，乃中经首之会。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dur="1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298156"/>
            <a:ext cx="12190476" cy="1384127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7662" y="749299"/>
            <a:ext cx="1209675" cy="1076325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546100" y="1176020"/>
            <a:ext cx="5748020" cy="21583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457200">
              <a:lnSpc>
                <a:spcPct val="140000"/>
              </a:lnSpc>
              <a:buClrTx/>
              <a:buSzTx/>
              <a:buFontTx/>
            </a:pPr>
            <a:r>
              <a:rPr lang="zh-CN" altLang="en-US" sz="4800">
                <a:latin typeface="黑体" panose="02010609060101010101" charset="-122"/>
                <a:ea typeface="黑体" panose="02010609060101010101" charset="-122"/>
                <a:sym typeface="+mn-ea"/>
              </a:rPr>
              <a:t>手、肩、足、膝</a:t>
            </a:r>
            <a:endParaRPr lang="zh-CN" altLang="en-US" sz="4800" noProof="1">
              <a:latin typeface="黑体" panose="02010609060101010101" charset="-122"/>
              <a:ea typeface="黑体" panose="02010609060101010101" charset="-122"/>
            </a:endParaRPr>
          </a:p>
          <a:p>
            <a:pPr indent="457200">
              <a:lnSpc>
                <a:spcPct val="140000"/>
              </a:lnSpc>
              <a:buClrTx/>
              <a:buSzTx/>
              <a:buFontTx/>
            </a:pPr>
            <a:r>
              <a:rPr lang="zh-CN" altLang="en-US" sz="4800">
                <a:latin typeface="黑体" panose="02010609060101010101" charset="-122"/>
                <a:ea typeface="黑体" panose="02010609060101010101" charset="-122"/>
                <a:sym typeface="+mn-ea"/>
              </a:rPr>
              <a:t>触、倚、履、踦</a:t>
            </a:r>
            <a:endParaRPr lang="zh-CN" altLang="en-US" sz="4800"/>
          </a:p>
        </p:txBody>
      </p:sp>
      <p:sp>
        <p:nvSpPr>
          <p:cNvPr id="3" name="文本框 2"/>
          <p:cNvSpPr txBox="1"/>
          <p:nvPr/>
        </p:nvSpPr>
        <p:spPr>
          <a:xfrm>
            <a:off x="469900" y="254000"/>
            <a:ext cx="4581525" cy="9220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5400">
                <a:sym typeface="+mn-ea"/>
              </a:rPr>
              <a:t>赏析：</a:t>
            </a:r>
            <a:endParaRPr lang="zh-CN" altLang="en-US" sz="5400"/>
          </a:p>
        </p:txBody>
      </p:sp>
      <p:sp>
        <p:nvSpPr>
          <p:cNvPr id="4" name="文本框 3"/>
          <p:cNvSpPr txBox="1"/>
          <p:nvPr/>
        </p:nvSpPr>
        <p:spPr>
          <a:xfrm>
            <a:off x="7059295" y="1396365"/>
            <a:ext cx="459486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8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和谐并用</a:t>
            </a:r>
          </a:p>
          <a:p>
            <a:pPr>
              <a:spcBef>
                <a:spcPct val="50000"/>
              </a:spcBef>
            </a:pPr>
            <a:r>
              <a:rPr lang="zh-CN" altLang="en-US" sz="48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流畅自然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730885" y="3531870"/>
            <a:ext cx="4754880" cy="70675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000">
                <a:latin typeface="黑体" panose="02010609060101010101" charset="-122"/>
                <a:ea typeface="黑体" panose="02010609060101010101" charset="-122"/>
                <a:sym typeface="+mn-ea"/>
              </a:rPr>
              <a:t>砉然响然、奏刀騞然</a:t>
            </a:r>
            <a:endParaRPr lang="zh-CN" altLang="en-US" sz="4000"/>
          </a:p>
        </p:txBody>
      </p:sp>
      <p:sp>
        <p:nvSpPr>
          <p:cNvPr id="6" name="文本框 5"/>
          <p:cNvSpPr txBox="1"/>
          <p:nvPr/>
        </p:nvSpPr>
        <p:spPr>
          <a:xfrm>
            <a:off x="7059295" y="3470275"/>
            <a:ext cx="2621280" cy="82994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800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莫不中音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207645" y="4300220"/>
            <a:ext cx="11333480" cy="2306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4800">
                <a:solidFill>
                  <a:srgbClr val="FF0000"/>
                </a:solidFill>
                <a:sym typeface="+mn-ea"/>
              </a:rPr>
              <a:t>独特：我们看不见牛挣扎之状，听不到牛的惨叫之生，也没有血腥的场面，却像在欣赏乐舞表演，妙不可言！ </a:t>
            </a:r>
            <a:endParaRPr lang="zh-CN" altLang="en-US" sz="48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dur="1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  <p:cond evt="onBegin" delay="0">
                          <p:tn val="31"/>
                        </p:cond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  <p:cond evt="onBegin" delay="0">
                          <p:tn val="43"/>
                        </p:cond>
                      </p:stCondLst>
                      <p:childTnLst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1"/>
      <p:bldP spid="7" grpId="2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298156"/>
            <a:ext cx="12190476" cy="1384127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7662" y="749299"/>
            <a:ext cx="1209675" cy="107632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0" y="314325"/>
            <a:ext cx="10968038" cy="706438"/>
          </a:xfrm>
        </p:spPr>
        <p:txBody>
          <a:bodyPr>
            <a:normAutofit fontScale="90000"/>
          </a:bodyPr>
          <a:lstStyle/>
          <a:p>
            <a:r>
              <a:rPr lang="zh-CN" altLang="en-US" sz="6000" b="1"/>
              <a:t>解牛理念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196850" y="1949450"/>
            <a:ext cx="11633835" cy="2584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5400">
                <a:sym typeface="+mn-ea"/>
              </a:rPr>
              <a:t>原文：依乎天理，批大卻，导大窾，因其固然，技经肯綮之未尝，而况大軱乎！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dur="1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https://d.book118.com/936021203014010050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.xml><?xml version="1.0" encoding="utf-8"?>
<p:tagLst xmlns:p="http://schemas.openxmlformats.org/presentationml/2006/main">
  <p:tag name="KSO_WM_UNIT_PLACING_PICTURE_USER_VIEWPORT" val="{&quot;height&quot;:9000,&quot;width&quot;:17502.500787401576}"/>
  <p:tag name="REFSHAPE" val="669129892"/>
</p:tagLst>
</file>

<file path=ppt/tags/tag1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9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0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200123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00123_3*n_i*1_10"/>
  <p:tag name="KSO_WM_UNIT_INDEX" val="1_10"/>
  <p:tag name="KSO_WM_UNIT_LAYERLEVEL" val="1_1"/>
  <p:tag name="KSO_WM_UNIT_LINE_FILL_TYPE" val="2"/>
  <p:tag name="KSO_WM_UNIT_LINE_FORE_SCHEMECOLOR_INDEX" val="9"/>
  <p:tag name="KSO_WM_UNIT_TEXT_FILL_FORE_SCHEMECOLOR_INDEX" val="15"/>
  <p:tag name="KSO_WM_UNIT_TEXT_FILL_TYPE" val="1"/>
  <p:tag name="KSO_WM_UNIT_TYPE" val="n_i"/>
  <p:tag name="KSO_WM_UNIT_USESOURCEFORMAT_APPLY" val="1"/>
</p:tagLst>
</file>

<file path=ppt/tags/tag21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200123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00123_3*n_i*1_18"/>
  <p:tag name="KSO_WM_UNIT_INDEX" val="1_18"/>
  <p:tag name="KSO_WM_UNIT_LAYERLEVEL" val="1_1"/>
  <p:tag name="KSO_WM_UNIT_LINE_FILL_TYPE" val="2"/>
  <p:tag name="KSO_WM_UNIT_LINE_FORE_SCHEMECOLOR_INDEX" val="9"/>
  <p:tag name="KSO_WM_UNIT_TEXT_FILL_FORE_SCHEMECOLOR_INDEX" val="15"/>
  <p:tag name="KSO_WM_UNIT_TEXT_FILL_TYPE" val="1"/>
  <p:tag name="KSO_WM_UNIT_TYPE" val="n_i"/>
  <p:tag name="KSO_WM_UNIT_USESOURCEFORMAT_APPLY" val="1"/>
</p:tagLst>
</file>

<file path=ppt/tags/tag22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200123"/>
  <p:tag name="KSO_WM_UNIT_COMPATIBLE" val="0"/>
  <p:tag name="KSO_WM_UNIT_DIAGRAM_ISNUMVISUAL" val="0"/>
  <p:tag name="KSO_WM_UNIT_DIAGRAM_ISREFERUNIT" val="0"/>
  <p:tag name="KSO_WM_UNIT_HIGHLIGHT" val="0"/>
  <p:tag name="KSO_WM_UNIT_ID" val="diagram20200123_3*n_i*1_23"/>
  <p:tag name="KSO_WM_UNIT_INDEX" val="1_23"/>
  <p:tag name="KSO_WM_UNIT_LAYERLEVEL" val="1_1"/>
  <p:tag name="KSO_WM_UNIT_LINE_FILL_TYPE" val="2"/>
  <p:tag name="KSO_WM_UNIT_LINE_FORE_SCHEMECOLOR_INDEX" val="14"/>
  <p:tag name="KSO_WM_UNIT_TEXT_FILL_FORE_SCHEMECOLOR_INDEX" val="13"/>
  <p:tag name="KSO_WM_UNIT_TEXT_FILL_TYPE" val="1"/>
  <p:tag name="KSO_WM_UNIT_TYPE" val="n_i"/>
  <p:tag name="KSO_WM_UNIT_USESOURCEFORMAT_APPLY" val="1"/>
</p:tagLst>
</file>

<file path=ppt/tags/tag23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200123"/>
  <p:tag name="KSO_WM_UNIT_COMPATIBLE" val="0"/>
  <p:tag name="KSO_WM_UNIT_DIAGRAM_ISNUMVISUAL" val="0"/>
  <p:tag name="KSO_WM_UNIT_DIAGRAM_ISREFERUNIT" val="0"/>
  <p:tag name="KSO_WM_UNIT_HIGHLIGHT" val="0"/>
  <p:tag name="KSO_WM_UNIT_ID" val="diagram20200123_3*n_i*1_25"/>
  <p:tag name="KSO_WM_UNIT_INDEX" val="1_25"/>
  <p:tag name="KSO_WM_UNIT_LAYERLEVEL" val="1_1"/>
  <p:tag name="KSO_WM_UNIT_LINE_FILL_TYPE" val="2"/>
  <p:tag name="KSO_WM_UNIT_LINE_FORE_SCHEMECOLOR_INDEX" val="14"/>
  <p:tag name="KSO_WM_UNIT_TEXT_FILL_FORE_SCHEMECOLOR_INDEX" val="13"/>
  <p:tag name="KSO_WM_UNIT_TEXT_FILL_TYPE" val="1"/>
  <p:tag name="KSO_WM_UNIT_TYPE" val="n_i"/>
  <p:tag name="KSO_WM_UNIT_USESOURCEFORMAT_APPLY" val="1"/>
</p:tagLst>
</file>

<file path=ppt/tags/tag24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200123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00123_3*n_h_i*1_1_1"/>
  <p:tag name="KSO_WM_UNIT_INDEX" val="1_1_1"/>
  <p:tag name="KSO_WM_UNIT_LAYERLEVEL" val="1_1_1"/>
  <p:tag name="KSO_WM_UNIT_LINE_FILL_TYPE" val="2"/>
  <p:tag name="KSO_WM_UNIT_LINE_FORE_SCHEMECOLOR_INDEX" val="9"/>
  <p:tag name="KSO_WM_UNIT_TEXT_FILL_FORE_SCHEMECOLOR_INDEX" val="14"/>
  <p:tag name="KSO_WM_UNIT_TEXT_FILL_TYPE" val="1"/>
  <p:tag name="KSO_WM_UNIT_TYPE" val="n_h_i"/>
  <p:tag name="KSO_WM_UNIT_USESOURCEFORMAT_APPLY" val="1"/>
</p:tagLst>
</file>

<file path=ppt/tags/tag25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200123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00123_3*n_i*1_1"/>
  <p:tag name="KSO_WM_UNIT_INDEX" val="1_1"/>
  <p:tag name="KSO_WM_UNIT_LAYERLEVEL" val="1_1"/>
  <p:tag name="KSO_WM_UNIT_LINE_FILL_TYPE" val="2"/>
  <p:tag name="KSO_WM_UNIT_LINE_FORE_SCHEMECOLOR_INDEX" val="9"/>
  <p:tag name="KSO_WM_UNIT_TEXT_FILL_FORE_SCHEMECOLOR_INDEX" val="15"/>
  <p:tag name="KSO_WM_UNIT_TEXT_FILL_TYPE" val="1"/>
  <p:tag name="KSO_WM_UNIT_TYPE" val="n_i"/>
  <p:tag name="KSO_WM_UNIT_USESOURCEFORMAT_APPLY" val="1"/>
</p:tagLst>
</file>

<file path=ppt/tags/tag26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200123"/>
  <p:tag name="KSO_WM_UNIT_COMPATIBLE" val="0"/>
  <p:tag name="KSO_WM_UNIT_DIAGRAM_ISNUMVISUAL" val="0"/>
  <p:tag name="KSO_WM_UNIT_DIAGRAM_ISREFERUNIT" val="0"/>
  <p:tag name="KSO_WM_UNIT_HIGHLIGHT" val="0"/>
  <p:tag name="KSO_WM_UNIT_ID" val="diagram20200123_3*n_i*1_8"/>
  <p:tag name="KSO_WM_UNIT_INDEX" val="1_8"/>
  <p:tag name="KSO_WM_UNIT_LAYERLEVEL" val="1_1"/>
  <p:tag name="KSO_WM_UNIT_LINE_FILL_TYPE" val="2"/>
  <p:tag name="KSO_WM_UNIT_LINE_FORE_SCHEMECOLOR_INDEX" val="9"/>
  <p:tag name="KSO_WM_UNIT_TYPE" val="n_i"/>
  <p:tag name="KSO_WM_UNIT_USESOURCEFORMAT_APPLY" val="1"/>
</p:tagLst>
</file>

<file path=ppt/tags/tag27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200123"/>
  <p:tag name="KSO_WM_UNIT_COMPATIBLE" val="0"/>
  <p:tag name="KSO_WM_UNIT_DIAGRAM_ISNUMVISUAL" val="0"/>
  <p:tag name="KSO_WM_UNIT_DIAGRAM_ISREFERUNIT" val="0"/>
  <p:tag name="KSO_WM_UNIT_HIGHLIGHT" val="0"/>
  <p:tag name="KSO_WM_UNIT_ID" val="diagram20200123_3*n_i*1_26"/>
  <p:tag name="KSO_WM_UNIT_INDEX" val="1_26"/>
  <p:tag name="KSO_WM_UNIT_LAYERLEVEL" val="1_1"/>
  <p:tag name="KSO_WM_UNIT_LINE_FILL_TYPE" val="2"/>
  <p:tag name="KSO_WM_UNIT_LINE_FORE_SCHEMECOLOR_INDEX" val="9"/>
  <p:tag name="KSO_WM_UNIT_TYPE" val="n_i"/>
  <p:tag name="KSO_WM_UNIT_USESOURCEFORMAT_APPLY" val="1"/>
</p:tagLst>
</file>

<file path=ppt/tags/tag28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200123"/>
  <p:tag name="KSO_WM_UNIT_COMPATIBLE" val="0"/>
  <p:tag name="KSO_WM_UNIT_DIAGRAM_ISNUMVISUAL" val="0"/>
  <p:tag name="KSO_WM_UNIT_DIAGRAM_ISREFERUNIT" val="0"/>
  <p:tag name="KSO_WM_UNIT_HIGHLIGHT" val="0"/>
  <p:tag name="KSO_WM_UNIT_ID" val="diagram20200123_3*n_i*1_17"/>
  <p:tag name="KSO_WM_UNIT_INDEX" val="1_17"/>
  <p:tag name="KSO_WM_UNIT_LAYERLEVEL" val="1_1"/>
  <p:tag name="KSO_WM_UNIT_LINE_FILL_TYPE" val="2"/>
  <p:tag name="KSO_WM_UNIT_LINE_FORE_SCHEMECOLOR_INDEX" val="9"/>
  <p:tag name="KSO_WM_UNIT_TYPE" val="n_i"/>
  <p:tag name="KSO_WM_UNIT_USESOURCEFORMAT_APPLY" val="1"/>
</p:tagLst>
</file>

<file path=ppt/tags/tag29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200123"/>
  <p:tag name="KSO_WM_UNIT_COMPATIBLE" val="0"/>
  <p:tag name="KSO_WM_UNIT_DIAGRAM_ISNUMVISUAL" val="0"/>
  <p:tag name="KSO_WM_UNIT_DIAGRAM_ISREFERUNIT" val="0"/>
  <p:tag name="KSO_WM_UNIT_HIGHLIGHT" val="0"/>
  <p:tag name="KSO_WM_UNIT_ID" val="diagram20200123_3*n_h_h_i*1_2_2_1"/>
  <p:tag name="KSO_WM_UNIT_INDEX" val="1_2_2_1"/>
  <p:tag name="KSO_WM_UNIT_LAYERLEVEL" val="1_1_1_1"/>
  <p:tag name="KSO_WM_UNIT_LINE_FILL_TYPE" val="2"/>
  <p:tag name="KSO_WM_UNIT_LINE_FORE_SCHEMECOLOR_INDEX" val="9"/>
  <p:tag name="KSO_WM_UNIT_TEXT_FILL_FORE_SCHEMECOLOR_INDEX" val="15"/>
  <p:tag name="KSO_WM_UNIT_TEXT_FILL_TYPE" val="1"/>
  <p:tag name="KSO_WM_UNIT_TYPE" val="n_h_h_i"/>
  <p:tag name="KSO_WM_UNIT_USESOURCEFORMAT_APPLY" val="1"/>
</p:tagLst>
</file>

<file path=ppt/tags/tag30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200123"/>
  <p:tag name="KSO_WM_UNIT_COMPATIBLE" val="0"/>
  <p:tag name="KSO_WM_UNIT_DIAGRAM_ISNUMVISUAL" val="0"/>
  <p:tag name="KSO_WM_UNIT_DIAGRAM_ISREFERUNIT" val="0"/>
  <p:tag name="KSO_WM_UNIT_HIGHLIGHT" val="0"/>
  <p:tag name="KSO_WM_UNIT_ID" val="diagram20200123_3*n_h_h_i*1_2_3_1"/>
  <p:tag name="KSO_WM_UNIT_INDEX" val="1_2_3_1"/>
  <p:tag name="KSO_WM_UNIT_LAYERLEVEL" val="1_1_1_1"/>
  <p:tag name="KSO_WM_UNIT_LINE_FILL_TYPE" val="2"/>
  <p:tag name="KSO_WM_UNIT_LINE_FORE_SCHEMECOLOR_INDEX" val="9"/>
  <p:tag name="KSO_WM_UNIT_TEXT_FILL_FORE_SCHEMECOLOR_INDEX" val="15"/>
  <p:tag name="KSO_WM_UNIT_TEXT_FILL_TYPE" val="1"/>
  <p:tag name="KSO_WM_UNIT_TYPE" val="n_h_h_i"/>
  <p:tag name="KSO_WM_UNIT_USESOURCEFORMAT_APPLY" val="1"/>
</p:tagLst>
</file>

<file path=ppt/tags/tag31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200123"/>
  <p:tag name="KSO_WM_UNIT_COMPATIBLE" val="0"/>
  <p:tag name="KSO_WM_UNIT_DIAGRAM_ISNUMVISUAL" val="0"/>
  <p:tag name="KSO_WM_UNIT_DIAGRAM_ISREFERUNIT" val="0"/>
  <p:tag name="KSO_WM_UNIT_HIGHLIGHT" val="0"/>
  <p:tag name="KSO_WM_UNIT_ID" val="diagram20200123_3*n_h_h_i*1_2_4_1"/>
  <p:tag name="KSO_WM_UNIT_INDEX" val="1_2_4_1"/>
  <p:tag name="KSO_WM_UNIT_LAYERLEVEL" val="1_1_1_1"/>
  <p:tag name="KSO_WM_UNIT_LINE_FILL_TYPE" val="2"/>
  <p:tag name="KSO_WM_UNIT_LINE_FORE_SCHEMECOLOR_INDEX" val="9"/>
  <p:tag name="KSO_WM_UNIT_TEXT_FILL_FORE_SCHEMECOLOR_INDEX" val="15"/>
  <p:tag name="KSO_WM_UNIT_TEXT_FILL_TYPE" val="1"/>
  <p:tag name="KSO_WM_UNIT_TYPE" val="n_h_h_i"/>
  <p:tag name="KSO_WM_UNIT_USESOURCEFORMAT_APPLY" val="1"/>
</p:tagLst>
</file>

<file path=ppt/tags/tag32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200123"/>
  <p:tag name="KSO_WM_UNIT_COMPATIBLE" val="0"/>
  <p:tag name="KSO_WM_UNIT_DIAGRAM_ISNUMVISUAL" val="0"/>
  <p:tag name="KSO_WM_UNIT_DIAGRAM_ISREFERUNIT" val="0"/>
  <p:tag name="KSO_WM_UNIT_HIGHLIGHT" val="0"/>
  <p:tag name="KSO_WM_UNIT_ID" val="diagram20200123_3*n_h_h_i*1_2_2_2"/>
  <p:tag name="KSO_WM_UNIT_INDEX" val="1_2_2_2"/>
  <p:tag name="KSO_WM_UNIT_LAYERLEVEL" val="1_1_1_1"/>
  <p:tag name="KSO_WM_UNIT_LINE_FILL_TYPE" val="2"/>
  <p:tag name="KSO_WM_UNIT_LINE_FORE_SCHEMECOLOR_INDEX" val="9"/>
  <p:tag name="KSO_WM_UNIT_TYPE" val="n_h_h_i"/>
  <p:tag name="KSO_WM_UNIT_USESOURCEFORMAT_APPLY" val="1"/>
</p:tagLst>
</file>

<file path=ppt/tags/tag33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200123"/>
  <p:tag name="KSO_WM_UNIT_COMPATIBLE" val="0"/>
  <p:tag name="KSO_WM_UNIT_DIAGRAM_ISNUMVISUAL" val="0"/>
  <p:tag name="KSO_WM_UNIT_DIAGRAM_ISREFERUNIT" val="0"/>
  <p:tag name="KSO_WM_UNIT_HIGHLIGHT" val="0"/>
  <p:tag name="KSO_WM_UNIT_ID" val="diagram20200123_3*n_h_h_i*1_2_3_2"/>
  <p:tag name="KSO_WM_UNIT_INDEX" val="1_2_3_2"/>
  <p:tag name="KSO_WM_UNIT_LAYERLEVEL" val="1_1_1_1"/>
  <p:tag name="KSO_WM_UNIT_LINE_FILL_TYPE" val="2"/>
  <p:tag name="KSO_WM_UNIT_LINE_FORE_SCHEMECOLOR_INDEX" val="9"/>
  <p:tag name="KSO_WM_UNIT_TYPE" val="n_h_h_i"/>
  <p:tag name="KSO_WM_UNIT_USESOURCEFORMAT_APPLY" val="1"/>
</p:tagLst>
</file>

<file path=ppt/tags/tag34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200123"/>
  <p:tag name="KSO_WM_UNIT_COMPATIBLE" val="0"/>
  <p:tag name="KSO_WM_UNIT_DIAGRAM_ISNUMVISUAL" val="0"/>
  <p:tag name="KSO_WM_UNIT_DIAGRAM_ISREFERUNIT" val="0"/>
  <p:tag name="KSO_WM_UNIT_HIGHLIGHT" val="0"/>
  <p:tag name="KSO_WM_UNIT_ID" val="diagram20200123_3*n_h_h_i*1_2_4_2"/>
  <p:tag name="KSO_WM_UNIT_INDEX" val="1_2_4_2"/>
  <p:tag name="KSO_WM_UNIT_LAYERLEVEL" val="1_1_1_1"/>
  <p:tag name="KSO_WM_UNIT_LINE_FILL_TYPE" val="2"/>
  <p:tag name="KSO_WM_UNIT_LINE_FORE_SCHEMECOLOR_INDEX" val="9"/>
  <p:tag name="KSO_WM_UNIT_TYPE" val="n_h_h_i"/>
  <p:tag name="KSO_WM_UNIT_USESOURCEFORMAT_APPLY" val="1"/>
</p:tagLst>
</file>

<file path=ppt/tags/tag35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200123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00123_3*n_i*1_27"/>
  <p:tag name="KSO_WM_UNIT_INDEX" val="1_27"/>
  <p:tag name="KSO_WM_UNIT_LAYERLEVEL" val="1_1"/>
  <p:tag name="KSO_WM_UNIT_LINE_FILL_TYPE" val="2"/>
  <p:tag name="KSO_WM_UNIT_LINE_FORE_SCHEMECOLOR_INDEX" val="9"/>
  <p:tag name="KSO_WM_UNIT_TEXT_FILL_FORE_SCHEMECOLOR_INDEX" val="15"/>
  <p:tag name="KSO_WM_UNIT_TEXT_FILL_TYPE" val="1"/>
  <p:tag name="KSO_WM_UNIT_TYPE" val="n_i"/>
  <p:tag name="KSO_WM_UNIT_USESOURCEFORMAT_APPLY" val="1"/>
</p:tagLst>
</file>

<file path=ppt/tags/tag36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200123"/>
  <p:tag name="KSO_WM_UNIT_COMPATIBLE" val="0"/>
  <p:tag name="KSO_WM_UNIT_DIAGRAM_ISNUMVISUAL" val="0"/>
  <p:tag name="KSO_WM_UNIT_DIAGRAM_ISREFERUNIT" val="0"/>
  <p:tag name="KSO_WM_UNIT_HIGHLIGHT" val="0"/>
  <p:tag name="KSO_WM_UNIT_ID" val="diagram20200123_3*n_i*1_28"/>
  <p:tag name="KSO_WM_UNIT_INDEX" val="1_28"/>
  <p:tag name="KSO_WM_UNIT_LAYERLEVEL" val="1_1"/>
  <p:tag name="KSO_WM_UNIT_LINE_FILL_TYPE" val="2"/>
  <p:tag name="KSO_WM_UNIT_LINE_FORE_SCHEMECOLOR_INDEX" val="9"/>
  <p:tag name="KSO_WM_UNIT_TYPE" val="n_i"/>
  <p:tag name="KSO_WM_UNIT_USESOURCEFORMAT_APPLY" val="1"/>
</p:tagLst>
</file>

<file path=ppt/tags/tag37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200123"/>
  <p:tag name="KSO_WM_UNIT_COMPATIBLE" val="0"/>
  <p:tag name="KSO_WM_UNIT_DIAGRAM_ISNUMVISUAL" val="0"/>
  <p:tag name="KSO_WM_UNIT_DIAGRAM_ISREFERUNIT" val="0"/>
  <p:tag name="KSO_WM_UNIT_HIGHLIGHT" val="0"/>
  <p:tag name="KSO_WM_UNIT_ID" val="diagram20200123_3*n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n_h_a"/>
  <p:tag name="KSO_WM_UNIT_USESOURCEFORMAT_APPLY" val="1"/>
</p:tagLst>
</file>

<file path=ppt/tags/tag38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200123"/>
  <p:tag name="KSO_WM_UNIT_COMPATIBLE" val="0"/>
  <p:tag name="KSO_WM_UNIT_DIAGRAM_ISNUMVISUAL" val="0"/>
  <p:tag name="KSO_WM_UNIT_DIAGRAM_ISREFERUNIT" val="0"/>
  <p:tag name="KSO_WM_UNIT_HIGHLIGHT" val="0"/>
  <p:tag name="KSO_WM_UNIT_ID" val="diagram20200123_3*n_h_h_a*1_2_3_1"/>
  <p:tag name="KSO_WM_UNIT_INDEX" val="1_2_3_1"/>
  <p:tag name="KSO_WM_UNIT_ISCONTENTSTITLE" val="0"/>
  <p:tag name="KSO_WM_UNIT_LAYERLEVEL" val="1_1_1_1"/>
  <p:tag name="KSO_WM_UNIT_NOCLEAR" val="0"/>
  <p:tag name="KSO_WM_UNIT_PRESET_TEXT" val="添加标题"/>
  <p:tag name="KSO_WM_UNIT_TEXT_FILL_FORE_SCHEMECOLOR_INDEX" val="13"/>
  <p:tag name="KSO_WM_UNIT_TEXT_FILL_TYPE" val="1"/>
  <p:tag name="KSO_WM_UNIT_TYPE" val="n_h_h_a"/>
  <p:tag name="KSO_WM_UNIT_USESOURCEFORMAT_APPLY" val="1"/>
</p:tagLst>
</file>

<file path=ppt/tags/tag39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200123"/>
  <p:tag name="KSO_WM_UNIT_COMPATIBLE" val="0"/>
  <p:tag name="KSO_WM_UNIT_DIAGRAM_ISNUMVISUAL" val="0"/>
  <p:tag name="KSO_WM_UNIT_DIAGRAM_ISREFERUNIT" val="0"/>
  <p:tag name="KSO_WM_UNIT_HIGHLIGHT" val="0"/>
  <p:tag name="KSO_WM_UNIT_ID" val="diagram20200123_3*n_h_h_a*1_2_4_1"/>
  <p:tag name="KSO_WM_UNIT_INDEX" val="1_2_4_1"/>
  <p:tag name="KSO_WM_UNIT_ISCONTENTSTITLE" val="0"/>
  <p:tag name="KSO_WM_UNIT_LAYERLEVEL" val="1_1_1_1"/>
  <p:tag name="KSO_WM_UNIT_NOCLEAR" val="0"/>
  <p:tag name="KSO_WM_UNIT_PRESET_TEXT" val="添加标题"/>
  <p:tag name="KSO_WM_UNIT_TEXT_FILL_FORE_SCHEMECOLOR_INDEX" val="13"/>
  <p:tag name="KSO_WM_UNIT_TEXT_FILL_TYPE" val="1"/>
  <p:tag name="KSO_WM_UNIT_TYPE" val="n_h_h_a"/>
  <p:tag name="KSO_WM_UNIT_USESOURCEFORMAT_APPLY" val="1"/>
</p:tagLst>
</file>

<file path=ppt/tags/tag40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200123"/>
  <p:tag name="KSO_WM_UNIT_COMPATIBLE" val="0"/>
  <p:tag name="KSO_WM_UNIT_DIAGRAM_ISNUMVISUAL" val="0"/>
  <p:tag name="KSO_WM_UNIT_DIAGRAM_ISREFERUNIT" val="0"/>
  <p:tag name="KSO_WM_UNIT_HIGHLIGHT" val="0"/>
  <p:tag name="KSO_WM_UNIT_ID" val="diagram20200123_3*n_h_h_a*1_2_2_1"/>
  <p:tag name="KSO_WM_UNIT_INDEX" val="1_2_2_1"/>
  <p:tag name="KSO_WM_UNIT_ISCONTENTSTITLE" val="0"/>
  <p:tag name="KSO_WM_UNIT_LAYERLEVEL" val="1_1_1_1"/>
  <p:tag name="KSO_WM_UNIT_NOCLEAR" val="0"/>
  <p:tag name="KSO_WM_UNIT_PRESET_TEXT" val="添加标题"/>
  <p:tag name="KSO_WM_UNIT_TEXT_FILL_FORE_SCHEMECOLOR_INDEX" val="13"/>
  <p:tag name="KSO_WM_UNIT_TEXT_FILL_TYPE" val="1"/>
  <p:tag name="KSO_WM_UNIT_TYPE" val="n_h_h_a"/>
  <p:tag name="KSO_WM_UNIT_USESOURCEFORMAT_APPLY" val="1"/>
</p:tagLst>
</file>

<file path=ppt/tags/tag41.xml><?xml version="1.0" encoding="utf-8"?>
<p:tagLst xmlns:p="http://schemas.openxmlformats.org/presentationml/2006/main">
  <p:tag name="KSO_WM_BEAUTIFY_FLAG" val="#wm#"/>
  <p:tag name="KSO_WM_DIAGRAM_GROUP_CODE" val="n1-1"/>
  <p:tag name="KSO_WM_TAG_VERSION" val="1.0"/>
  <p:tag name="KSO_WM_TEMPLATE_CATEGORY" val="diagram"/>
  <p:tag name="KSO_WM_TEMPLATE_INDEX" val="2020012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00129_1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42.xml><?xml version="1.0" encoding="utf-8"?>
<p:tagLst xmlns:p="http://schemas.openxmlformats.org/presentationml/2006/main">
  <p:tag name="KSO_WM_BEAUTIFY_FLAG" val="#wm#"/>
  <p:tag name="KSO_WM_DIAGRAM_GROUP_CODE" val="n1-1"/>
  <p:tag name="KSO_WM_SLIDE_DIAGTYPE" val="n"/>
  <p:tag name="KSO_WM_SLIDE_ID" val="diagram20200123_3"/>
  <p:tag name="KSO_WM_SLIDE_INDEX" val="3"/>
  <p:tag name="KSO_WM_SLIDE_ITEM_CNT" val="4"/>
  <p:tag name="KSO_WM_SLIDE_LAYOUT" val="a_f_n"/>
  <p:tag name="KSO_WM_SLIDE_LAYOUT_CNT" val="1_1_1"/>
  <p:tag name="KSO_WM_SLIDE_POSITION" val="460.036*75.2079"/>
  <p:tag name="KSO_WM_SLIDE_SIZE" val="378.2*386.376"/>
  <p:tag name="KSO_WM_SLIDE_SUBTYPE" val="diag"/>
  <p:tag name="KSO_WM_SLIDE_TYPE" val="text"/>
  <p:tag name="KSO_WM_TAG_VERSION" val="1.0"/>
  <p:tag name="KSO_WM_TEMPLATE_CATEGORY" val="diagram"/>
  <p:tag name="KSO_WM_TEMPLATE_INDEX" val="20200123"/>
  <p:tag name="KSO_WM_TEMPLATE_SUBCATEGORY" val="0"/>
</p:tagLst>
</file>

<file path=ppt/tags/tag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16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微软雅黑</vt:lpstr>
      <vt:lpstr>Calibri Light</vt:lpstr>
      <vt:lpstr>隶书</vt:lpstr>
      <vt:lpstr>Wingdings</vt:lpstr>
      <vt:lpstr>黑体</vt:lpstr>
      <vt:lpstr>Wingdings 2</vt:lpstr>
      <vt:lpstr>Times New Roman</vt:lpstr>
      <vt:lpstr>Roboto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解牛理念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2024-09-15T05:00:33.278</cp:lastPrinted>
  <dcterms:created xsi:type="dcterms:W3CDTF">2024-09-14T21:00:33Z</dcterms:created>
  <dcterms:modified xsi:type="dcterms:W3CDTF">2024-09-14T21:00:35Z</dcterms:modified>
</cp:coreProperties>
</file>