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E98C8CA9-61F5-4DDA-B586-5C8F9E37F16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BB44939-DA28-4A30-8F8A-112B5E1E933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DA485D91-B5E0-4B21-924D-9A6A91B3A95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E0BE0D91-0B5A-40DA-B61F-A428E3A9107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1EA8FB7-A9C4-49C9-9D02-E1A9B40AAE20}"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3A44580D-8590-4E47-85AD-57E12F0AA641}"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3CC634CB-5775-4397-83C1-F70EA5B824D3}"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892588B-EA6D-45B8-BEF8-6A3BB405314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A2FE6FE-4258-4014-9638-A1177DFCDC9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8D3F4E0-EFE9-42B0-8913-F0322289A4A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79CC3A6-3B41-4EAD-8F23-13A7E931837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3603211222301005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464373" y="453466"/>
            <a:ext cx="11263254" cy="5951068"/>
          </a:xfrm>
          <a:prstGeom prst="roundRect">
            <a:avLst>
              <a:gd name="adj" fmla="val 12500"/>
            </a:avLst>
          </a:prstGeom>
          <a:solidFill>
            <a:srgbClr val="FFFFFF">
              <a:alpha val="100000"/>
            </a:srgbClr>
          </a:solidFill>
          <a:ln w="47625">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83502"/>
                </a:solidFill>
                <a:latin typeface="Calibri"/>
                <a:ea typeface="+mn-ea"/>
                <a:cs typeface="+mn-cs"/>
              </a:defRPr>
            </a:lvl1pPr>
            <a:lvl2pPr marL="457200" algn="l" defTabSz="914400" rtl="0" eaLnBrk="1" latinLnBrk="0" hangingPunct="1">
              <a:defRPr sz="1800" kern="1200">
                <a:solidFill>
                  <a:srgbClr val="083502"/>
                </a:solidFill>
                <a:latin typeface="Calibri"/>
                <a:ea typeface="+mn-ea"/>
                <a:cs typeface="+mn-cs"/>
              </a:defRPr>
            </a:lvl2pPr>
            <a:lvl3pPr marL="914400" algn="l" defTabSz="914400" rtl="0" eaLnBrk="1" latinLnBrk="0" hangingPunct="1">
              <a:defRPr sz="1800" kern="1200">
                <a:solidFill>
                  <a:srgbClr val="083502"/>
                </a:solidFill>
                <a:latin typeface="Calibri"/>
                <a:ea typeface="+mn-ea"/>
                <a:cs typeface="+mn-cs"/>
              </a:defRPr>
            </a:lvl3pPr>
            <a:lvl4pPr marL="1371600" algn="l" defTabSz="914400" rtl="0" eaLnBrk="1" latinLnBrk="0" hangingPunct="1">
              <a:defRPr sz="1800" kern="1200">
                <a:solidFill>
                  <a:srgbClr val="083502"/>
                </a:solidFill>
                <a:latin typeface="Calibri"/>
                <a:ea typeface="+mn-ea"/>
                <a:cs typeface="+mn-cs"/>
              </a:defRPr>
            </a:lvl4pPr>
            <a:lvl5pPr marL="1828800" algn="l" defTabSz="914400" rtl="0" eaLnBrk="1" latinLnBrk="0" hangingPunct="1">
              <a:defRPr sz="1800" kern="1200">
                <a:solidFill>
                  <a:srgbClr val="083502"/>
                </a:solidFill>
                <a:latin typeface="Calibri"/>
                <a:ea typeface="+mn-ea"/>
                <a:cs typeface="+mn-cs"/>
              </a:defRPr>
            </a:lvl5pPr>
            <a:lvl6pPr marL="2286000" algn="l" defTabSz="914400" rtl="0" eaLnBrk="1" latinLnBrk="0" hangingPunct="1">
              <a:defRPr sz="1800" kern="1200">
                <a:solidFill>
                  <a:srgbClr val="083502"/>
                </a:solidFill>
                <a:latin typeface="Calibri"/>
                <a:ea typeface="+mn-ea"/>
                <a:cs typeface="+mn-cs"/>
              </a:defRPr>
            </a:lvl6pPr>
            <a:lvl7pPr marL="2743200" algn="l" defTabSz="914400" rtl="0" eaLnBrk="1" latinLnBrk="0" hangingPunct="1">
              <a:defRPr sz="1800" kern="1200">
                <a:solidFill>
                  <a:srgbClr val="083502"/>
                </a:solidFill>
                <a:latin typeface="Calibri"/>
                <a:ea typeface="+mn-ea"/>
                <a:cs typeface="+mn-cs"/>
              </a:defRPr>
            </a:lvl7pPr>
            <a:lvl8pPr marL="3200400" algn="l" defTabSz="914400" rtl="0" eaLnBrk="1" latinLnBrk="0" hangingPunct="1">
              <a:defRPr sz="1800" kern="1200">
                <a:solidFill>
                  <a:srgbClr val="083502"/>
                </a:solidFill>
                <a:latin typeface="Calibri"/>
                <a:ea typeface="+mn-ea"/>
                <a:cs typeface="+mn-cs"/>
              </a:defRPr>
            </a:lvl8pPr>
            <a:lvl9pPr marL="3657600" algn="l" defTabSz="914400" rtl="0" eaLnBrk="1" latinLnBrk="0" hangingPunct="1">
              <a:defRPr sz="1800" kern="1200">
                <a:solidFill>
                  <a:srgbClr val="083502"/>
                </a:solidFill>
                <a:latin typeface="Calibri"/>
                <a:ea typeface="+mn-ea"/>
                <a:cs typeface="+mn-cs"/>
              </a:defRPr>
            </a:lvl9pPr>
          </a:lstStyle>
          <a:p/>
        </p:txBody>
      </p:sp>
      <p:pic>
        <p:nvPicPr>
          <p:cNvPr id="3" name="Picture 3"/>
          <p:cNvPicPr>
            <a:picLocks noChangeAspect="1"/>
          </p:cNvPicPr>
          <p:nvPr/>
        </p:nvPicPr>
        <p:blipFill>
          <a:blip r:embed="rId2"/>
          <a:srcRect l="6034" t="20497" r="7759" b="17391"/>
          <a:stretch>
            <a:fillRect/>
          </a:stretch>
        </p:blipFill>
        <p:spPr>
          <a:xfrm>
            <a:off x="5993587" y="2318682"/>
            <a:ext cx="5414600" cy="3886633"/>
          </a:xfrm>
          <a:prstGeom prst="rect">
            <a:avLst/>
          </a:prstGeom>
        </p:spPr>
      </p:pic>
      <p:sp>
        <p:nvSpPr>
          <p:cNvPr id="4" name="TextBox 4"/>
          <p:cNvSpPr txBox="1"/>
          <p:nvPr/>
        </p:nvSpPr>
        <p:spPr>
          <a:xfrm>
            <a:off x="1097280" y="886781"/>
            <a:ext cx="6679287" cy="20920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lt1">
                    <a:alpha val="100000"/>
                  </a:schemeClr>
                </a:solidFill>
                <a:latin typeface="Microsoft Yahei"/>
                <a:ea typeface="Microsoft Yahei"/>
                <a:cs typeface="Microsoft Yahei"/>
              </a:rPr>
              <a:t>大数据技术岗位要求的商业洞察和数据驱动思维</a:t>
            </a:r>
          </a:p>
        </p:txBody>
      </p:sp>
      <p:sp>
        <p:nvSpPr>
          <p:cNvPr id="5" name="TextBox 5"/>
          <p:cNvSpPr txBox="1"/>
          <p:nvPr/>
        </p:nvSpPr>
        <p:spPr>
          <a:xfrm>
            <a:off x="1587563" y="4998040"/>
            <a:ext cx="6965395"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endParaRPr lang="en-US" sz="2025">
              <a:solidFill>
                <a:schemeClr val="lt1">
                  <a:alpha val="100000"/>
                </a:schemeClr>
              </a:solidFill>
              <a:latin typeface="Microsoft Yahei"/>
              <a:ea typeface="Microsoft Yahei"/>
              <a:cs typeface="Microsoft Yahei"/>
            </a:endParaRPr>
          </a:p>
        </p:txBody>
      </p:sp>
      <p:sp>
        <p:nvSpPr>
          <p:cNvPr id="6" name="AutoShape 6"/>
          <p:cNvSpPr/>
          <p:nvPr/>
        </p:nvSpPr>
        <p:spPr>
          <a:xfrm>
            <a:off x="1221803" y="5065668"/>
            <a:ext cx="365760" cy="365760"/>
          </a:xfrm>
          <a:prstGeom prst="donut">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1587563" y="4455626"/>
            <a:ext cx="6965395"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lt1">
                    <a:alpha val="100000"/>
                  </a:schemeClr>
                </a:solidFill>
                <a:latin typeface="Microsoft Yahei"/>
                <a:ea typeface="Microsoft Yahei"/>
                <a:cs typeface="Microsoft Yahei"/>
              </a:rPr>
              <a:t>汇报人：</a:t>
            </a:r>
          </a:p>
        </p:txBody>
      </p:sp>
      <p:sp>
        <p:nvSpPr>
          <p:cNvPr id="8" name="AutoShape 8"/>
          <p:cNvSpPr/>
          <p:nvPr/>
        </p:nvSpPr>
        <p:spPr>
          <a:xfrm>
            <a:off x="1221803" y="4523253"/>
            <a:ext cx="365760" cy="365760"/>
          </a:xfrm>
          <a:prstGeom prst="donut">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大数据技术岗位概述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商业洞察力在大数据技术岗位中的重要性</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数据驱动思维在大数据技术岗位中的重要性</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大数据技术岗位所需的技能与素质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大数据技术岗位的实践与应用</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97280" y="4506593"/>
            <a:ext cx="8576967"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lumMod val="60000"/>
                    <a:lumOff val="40000"/>
                    <a:alpha val="25000"/>
                  </a:schemeClr>
                </a:solidFill>
                <a:latin typeface="Microsoft Yahei"/>
                <a:ea typeface="Microsoft Yahei"/>
                <a:cs typeface="Microsoft Yahei"/>
              </a:rPr>
              <a:t>CHAPTER</a:t>
            </a:r>
          </a:p>
        </p:txBody>
      </p:sp>
      <p:sp>
        <p:nvSpPr>
          <p:cNvPr id="3" name="TextBox 3"/>
          <p:cNvSpPr txBox="1"/>
          <p:nvPr/>
        </p:nvSpPr>
        <p:spPr>
          <a:xfrm>
            <a:off x="1097280" y="2312972"/>
            <a:ext cx="5146550"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b="1">
                <a:solidFill>
                  <a:schemeClr val="lt1">
                    <a:alpha val="100000"/>
                  </a:schemeClr>
                </a:solidFill>
                <a:latin typeface="Microsoft Yahei"/>
                <a:ea typeface="Microsoft Yahei"/>
                <a:cs typeface="Microsoft Yahei"/>
              </a:rPr>
              <a:t>大数据技术岗位概述</a:t>
            </a:r>
          </a:p>
        </p:txBody>
      </p:sp>
      <p:sp>
        <p:nvSpPr>
          <p:cNvPr id="4" name="TextBox 4"/>
          <p:cNvSpPr txBox="1"/>
          <p:nvPr/>
        </p:nvSpPr>
        <p:spPr>
          <a:xfrm>
            <a:off x="1097280" y="732965"/>
            <a:ext cx="8329129"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lt1">
                    <a:alpha val="100000"/>
                  </a:scheme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大数据技术岗位的定义与职责</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定义</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大数据技术岗位是指专门从事大数据相关技术的开发和应用的职位。</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职责</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负责大数据的采集、存储、处理、分析和挖掘等工作，为企业的决策提供数据支持和解决方案。</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大数据技术岗位能够为企业提供全面的数据分析和洞察，帮助企业做出更科学、更准确的决策。</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数据驱动决策</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在数字化时代，拥有大数据技术的人才将成为企业竞争的重要资源，能够为企业带来更多的商业机会和发展空间。</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竞争优势</a:t>
            </a:r>
          </a:p>
        </p:txBody>
      </p:sp>
      <p:cxnSp>
        <p:nvCxnSpPr>
          <p:cNvPr id="8" name="Connector 8"/>
          <p:cNvCxnSpPr/>
          <p:nvPr/>
        </p:nvCxnSpPr>
        <p:spPr>
          <a:xfrm>
            <a:off x="1473659" y="4829453"/>
            <a:ext cx="9220298"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大数据技术岗位的重要性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技能需求变化</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随着大数据技术的不断发展，对于机器学习、人工智能等技能的掌握将成为大数据技术岗位的重要趋势。</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数据安全和隐私保护</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随着数据安全和隐私保护问题的日益突出，对于数据安全和隐私保护的意识和技能也将成为大数据技术岗位的重要要求。</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大数据技术岗位的发展趋势</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97280" y="4506593"/>
            <a:ext cx="8576967"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lumMod val="60000"/>
                    <a:lumOff val="40000"/>
                    <a:alpha val="25000"/>
                  </a:schemeClr>
                </a:solidFill>
                <a:latin typeface="Microsoft Yahei"/>
                <a:ea typeface="Microsoft Yahei"/>
                <a:cs typeface="Microsoft Yahei"/>
              </a:rPr>
              <a:t>CHAPTER</a:t>
            </a:r>
          </a:p>
        </p:txBody>
      </p:sp>
      <p:sp>
        <p:nvSpPr>
          <p:cNvPr id="3" name="TextBox 3"/>
          <p:cNvSpPr txBox="1"/>
          <p:nvPr/>
        </p:nvSpPr>
        <p:spPr>
          <a:xfrm>
            <a:off x="1097280" y="2312972"/>
            <a:ext cx="5146550"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b="1">
                <a:solidFill>
                  <a:schemeClr val="lt1">
                    <a:alpha val="100000"/>
                  </a:schemeClr>
                </a:solidFill>
                <a:latin typeface="Microsoft Yahei"/>
                <a:ea typeface="Microsoft Yahei"/>
                <a:cs typeface="Microsoft Yahei"/>
              </a:rPr>
              <a:t>商业洞察力在大数据技术岗位中的重要性</a:t>
            </a:r>
          </a:p>
        </p:txBody>
      </p:sp>
      <p:sp>
        <p:nvSpPr>
          <p:cNvPr id="4" name="TextBox 4"/>
          <p:cNvSpPr txBox="1"/>
          <p:nvPr/>
        </p:nvSpPr>
        <p:spPr>
          <a:xfrm>
            <a:off x="1097280" y="732965"/>
            <a:ext cx="8329129"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lt1">
                    <a:alpha val="100000"/>
                  </a:schemeClr>
                </a:solidFill>
                <a:latin typeface="Microsoft Yahei"/>
                <a:ea typeface="Microsoft Yahei"/>
                <a:cs typeface="Microsoft Yahei"/>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25696" r="25696"/>
          <a:stretch>
            <a:fillRect/>
          </a:stretch>
        </p:blipFill>
        <p:spPr>
          <a:xfrm>
            <a:off x="8422415" y="1165018"/>
            <a:ext cx="3769585" cy="5168746"/>
          </a:xfrm>
          <a:prstGeom prst="ellipse">
            <a:avLst/>
          </a:prstGeom>
        </p:spPr>
      </p:pic>
      <p:sp>
        <p:nvSpPr>
          <p:cNvPr id="3" name="AutoShape 3"/>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01242"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商业洞察力是指对商业环境、市场趋势、客户需求等方面的深刻理解和敏锐感知，能够发现并把握商业机会和竞争优势。</a:t>
            </a:r>
          </a:p>
        </p:txBody>
      </p:sp>
      <p:sp>
        <p:nvSpPr>
          <p:cNvPr id="6" name="AutoShape 6"/>
          <p:cNvSpPr/>
          <p:nvPr/>
        </p:nvSpPr>
        <p:spPr>
          <a:xfrm>
            <a:off x="3099145"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784885" y="1602358"/>
            <a:ext cx="3048000" cy="552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商业洞察力定义</a:t>
            </a:r>
          </a:p>
        </p:txBody>
      </p:sp>
      <p:sp>
        <p:nvSpPr>
          <p:cNvPr id="8" name="TextBox 8"/>
          <p:cNvSpPr txBox="1"/>
          <p:nvPr/>
        </p:nvSpPr>
        <p:spPr>
          <a:xfrm>
            <a:off x="4405571"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能够全面了解市场、行业、竞争态势等信息，掌握各种数据和趋势。</a:t>
            </a:r>
          </a:p>
        </p:txBody>
      </p:sp>
      <p:grpSp>
        <p:nvGrpSpPr>
          <p:cNvPr id="9" name="Group 9"/>
          <p:cNvGrpSpPr/>
          <p:nvPr/>
        </p:nvGrpSpPr>
        <p:grpSpPr>
          <a:xfrm>
            <a:off x="4343439" y="1390903"/>
            <a:ext cx="3535395" cy="975360"/>
            <a:chOff x="4343439" y="1390903"/>
            <a:chExt cx="3535395" cy="975360"/>
          </a:xfrm>
        </p:grpSpPr>
        <p:sp>
          <p:nvSpPr>
            <p:cNvPr id="10" name="AutoShape 10"/>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903474"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TextBox 13"/>
          <p:cNvSpPr txBox="1"/>
          <p:nvPr/>
        </p:nvSpPr>
        <p:spPr>
          <a:xfrm>
            <a:off x="4587137" y="1601372"/>
            <a:ext cx="3048000" cy="5524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全面性</a:t>
            </a:r>
          </a:p>
        </p:txBody>
      </p:sp>
      <p:sp>
        <p:nvSpPr>
          <p:cNvPr id="14" name="AutoShape 14"/>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601242"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能够敏锐地捕捉到商业机会和风险，及时作出反应。</a:t>
            </a:r>
          </a:p>
        </p:txBody>
      </p:sp>
      <p:sp>
        <p:nvSpPr>
          <p:cNvPr id="17" name="AutoShape 17"/>
          <p:cNvSpPr/>
          <p:nvPr/>
        </p:nvSpPr>
        <p:spPr>
          <a:xfrm>
            <a:off x="3099145"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784885" y="4150486"/>
            <a:ext cx="3066513"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敏锐性</a:t>
            </a:r>
          </a:p>
        </p:txBody>
      </p:sp>
      <p:sp>
        <p:nvSpPr>
          <p:cNvPr id="19" name="AutoShape 19"/>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4405571"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能够从不同角度思考问题，提出创新的商业策略和解决方案。</a:t>
            </a:r>
          </a:p>
        </p:txBody>
      </p:sp>
      <p:sp>
        <p:nvSpPr>
          <p:cNvPr id="22" name="AutoShape 22"/>
          <p:cNvSpPr/>
          <p:nvPr/>
        </p:nvSpPr>
        <p:spPr>
          <a:xfrm>
            <a:off x="6903474"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4587137" y="4150486"/>
            <a:ext cx="3048000"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创新性</a:t>
            </a: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商业洞察力的定义与特点</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31631"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05998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662092"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196862" y="1742733"/>
            <a:ext cx="3798277" cy="3798277"/>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170411"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数据解读与运用</a:t>
            </a:r>
          </a:p>
        </p:txBody>
      </p:sp>
      <p:sp>
        <p:nvSpPr>
          <p:cNvPr id="7" name="TextBox 7"/>
          <p:cNvSpPr txBox="1"/>
          <p:nvPr/>
        </p:nvSpPr>
        <p:spPr>
          <a:xfrm>
            <a:off x="1170411"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能够深入解读数据，挖掘数据背后的商业价值和机会，为业务决策提供有力支持。</a:t>
            </a:r>
          </a:p>
        </p:txBody>
      </p:sp>
      <p:sp>
        <p:nvSpPr>
          <p:cNvPr id="8" name="TextBox 8"/>
          <p:cNvSpPr txBox="1"/>
          <p:nvPr/>
        </p:nvSpPr>
        <p:spPr>
          <a:xfrm>
            <a:off x="4707422" y="2510291"/>
            <a:ext cx="2800350" cy="1076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chemeClr val="accent1">
                    <a:lumMod val="50000"/>
                    <a:alpha val="100000"/>
                  </a:schemeClr>
                </a:solidFill>
                <a:latin typeface="Microsoft Yahei"/>
                <a:ea typeface="Microsoft Yahei"/>
                <a:cs typeface="Microsoft Yahei"/>
              </a:rPr>
              <a:t>业务需求分析</a:t>
            </a:r>
          </a:p>
        </p:txBody>
      </p:sp>
      <p:sp>
        <p:nvSpPr>
          <p:cNvPr id="9" name="TextBox 9"/>
          <p:cNvSpPr txBox="1"/>
          <p:nvPr/>
        </p:nvSpPr>
        <p:spPr>
          <a:xfrm>
            <a:off x="4707422" y="3541108"/>
            <a:ext cx="2924175" cy="12477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accent1">
                    <a:lumMod val="50000"/>
                    <a:alpha val="100000"/>
                  </a:schemeClr>
                </a:solidFill>
                <a:latin typeface="Microsoft Yahei"/>
                <a:ea typeface="Microsoft Yahei"/>
                <a:cs typeface="Microsoft Yahei"/>
              </a:rPr>
              <a:t>能够深入理解业务需求，分析业务痛点和瓶颈，提出有效的解决方案。</a:t>
            </a:r>
          </a:p>
        </p:txBody>
      </p:sp>
      <p:sp>
        <p:nvSpPr>
          <p:cNvPr id="10" name="TextBox 10"/>
          <p:cNvSpPr txBox="1"/>
          <p:nvPr/>
        </p:nvSpPr>
        <p:spPr>
          <a:xfrm>
            <a:off x="8226846"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市场趋势预测</a:t>
            </a:r>
          </a:p>
        </p:txBody>
      </p:sp>
      <p:sp>
        <p:nvSpPr>
          <p:cNvPr id="11" name="TextBox 11"/>
          <p:cNvSpPr txBox="1"/>
          <p:nvPr/>
        </p:nvSpPr>
        <p:spPr>
          <a:xfrm>
            <a:off x="8226846"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能够基于大数据分析，预测市场趋势和未来发展方向，为企业的战略规划提供依据。</a:t>
            </a:r>
          </a:p>
        </p:txBody>
      </p:sp>
      <p:sp>
        <p:nvSpPr>
          <p:cNvPr id="12" name="AutoShape 12"/>
          <p:cNvSpPr/>
          <p:nvPr/>
        </p:nvSpPr>
        <p:spPr>
          <a:xfrm>
            <a:off x="312666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a:off x="1209343" y="6393165"/>
            <a:ext cx="10991852" cy="0"/>
          </a:xfrm>
          <a:prstGeom prst="line">
            <a:avLst/>
          </a:prstGeom>
          <a:ln w="14288">
            <a:solidFill>
              <a:schemeClr val="accent2"/>
            </a:solidFill>
            <a:prstDash val="dash"/>
          </a:ln>
        </p:spPr>
        <p:style>
          <a:lnRef idx="0">
            <a:schemeClr val="accent2"/>
          </a:lnRef>
          <a:fillRef idx="1">
            <a:schemeClr val="accent2"/>
          </a:fillRef>
          <a:effectRef idx="0">
            <a:schemeClr val="accent2"/>
          </a:effectRef>
          <a:fontRef idx="minor">
            <a:schemeClr val="lt1"/>
          </a:fontRef>
        </p:style>
      </p:cxn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商业洞察力在大数据技术岗位中的应用</a:t>
              </a:r>
            </a:p>
          </p:txBody>
        </p:sp>
      </p:grpSp>
      <p:sp>
        <p:nvSpPr>
          <p:cNvPr id="39" name="AutoShape 39"/>
          <p:cNvSpPr/>
          <p:nvPr/>
        </p:nvSpPr>
        <p:spPr>
          <a:xfrm>
            <a:off x="680115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6783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10237651"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10304326"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207807"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03</a:t>
            </a:r>
          </a:p>
        </p:txBody>
      </p:sp>
      <p:sp>
        <p:nvSpPr>
          <p:cNvPr id="44" name="TextBox 44"/>
          <p:cNvSpPr txBox="1"/>
          <p:nvPr/>
        </p:nvSpPr>
        <p:spPr>
          <a:xfrm>
            <a:off x="6761790"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02</a:t>
            </a:r>
          </a:p>
        </p:txBody>
      </p:sp>
      <p:sp>
        <p:nvSpPr>
          <p:cNvPr id="45" name="TextBox 45"/>
          <p:cNvSpPr txBox="1"/>
          <p:nvPr/>
        </p:nvSpPr>
        <p:spPr>
          <a:xfrm>
            <a:off x="3030145"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01</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5458" r="15458"/>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实践经验与反思</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通过实际项目和实践经验，不断反思和总结，提高自己的商业洞察力和判断力。</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持续学习与积累</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不断学习新知识、新技能，关注行业动态和市场变化，积累丰富的经验和见识。</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沟通交流与合作</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加强与业务部门的沟通交流，了解业务需求和市场情况，与各方合作共同解决问题。</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提高商业洞察力的方法与途径</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97280" y="4506593"/>
            <a:ext cx="8576967"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1">
                    <a:lumMod val="60000"/>
                    <a:lumOff val="40000"/>
                    <a:alpha val="25000"/>
                  </a:schemeClr>
                </a:solidFill>
                <a:latin typeface="Microsoft Yahei"/>
                <a:ea typeface="Microsoft Yahei"/>
                <a:cs typeface="Microsoft Yahei"/>
              </a:rPr>
              <a:t>CHAPTER</a:t>
            </a:r>
          </a:p>
        </p:txBody>
      </p:sp>
      <p:sp>
        <p:nvSpPr>
          <p:cNvPr id="3" name="TextBox 3"/>
          <p:cNvSpPr txBox="1"/>
          <p:nvPr/>
        </p:nvSpPr>
        <p:spPr>
          <a:xfrm>
            <a:off x="1097280" y="2312972"/>
            <a:ext cx="5146550"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b="1">
                <a:solidFill>
                  <a:schemeClr val="lt1">
                    <a:alpha val="100000"/>
                  </a:schemeClr>
                </a:solidFill>
                <a:latin typeface="Microsoft Yahei"/>
                <a:ea typeface="Microsoft Yahei"/>
                <a:cs typeface="Microsoft Yahei"/>
              </a:rPr>
              <a:t>数据驱动思维在大数据技术岗位中的重要性</a:t>
            </a:r>
          </a:p>
        </p:txBody>
      </p:sp>
      <p:sp>
        <p:nvSpPr>
          <p:cNvPr id="4" name="TextBox 4"/>
          <p:cNvSpPr txBox="1"/>
          <p:nvPr/>
        </p:nvSpPr>
        <p:spPr>
          <a:xfrm>
            <a:off x="1097280" y="732965"/>
            <a:ext cx="8329129"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7650" b="1">
                <a:solidFill>
                  <a:schemeClr val="lt1">
                    <a:alpha val="100000"/>
                  </a:schemeClr>
                </a:solidFill>
                <a:latin typeface="Microsoft Yahei"/>
                <a:ea typeface="Microsoft Yahei"/>
                <a:cs typeface="Microsoft Yahei"/>
              </a:rPr>
              <a:t>03</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54963" y="93878"/>
            <a:ext cx="10641129" cy="914400"/>
            <a:chOff x="454963" y="93878"/>
            <a:chExt cx="10641129"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数据驱动思维的定义与特点</a:t>
              </a:r>
            </a:p>
          </p:txBody>
        </p:sp>
      </p:grpSp>
      <p:grpSp>
        <p:nvGrpSpPr>
          <p:cNvPr id="24" name="Group 24"/>
          <p:cNvGrpSpPr/>
          <p:nvPr/>
        </p:nvGrpSpPr>
        <p:grpSpPr>
          <a:xfrm>
            <a:off x="3561535" y="2061200"/>
            <a:ext cx="7382690" cy="1531407"/>
            <a:chOff x="3561535" y="2061200"/>
            <a:chExt cx="7382690" cy="1531407"/>
          </a:xfrm>
        </p:grpSpPr>
        <p:sp>
          <p:nvSpPr>
            <p:cNvPr id="25" name="TextBox 25"/>
            <p:cNvSpPr txBox="1"/>
            <p:nvPr/>
          </p:nvSpPr>
          <p:spPr>
            <a:xfrm>
              <a:off x="3561535" y="2061200"/>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数据驱动思维是一种基于数据和分析的决策方式，强调从数据中获取洞察，并利用这些洞察来指导业务决策。</a:t>
              </a:r>
            </a:p>
          </p:txBody>
        </p:sp>
      </p:grpSp>
      <p:grpSp>
        <p:nvGrpSpPr>
          <p:cNvPr id="26" name="Group 26"/>
          <p:cNvGrpSpPr/>
          <p:nvPr/>
        </p:nvGrpSpPr>
        <p:grpSpPr>
          <a:xfrm>
            <a:off x="3561535" y="1520189"/>
            <a:ext cx="7382690" cy="490334"/>
            <a:chOff x="3561535" y="1520189"/>
            <a:chExt cx="7382690" cy="490334"/>
          </a:xfrm>
        </p:grpSpPr>
        <p:sp>
          <p:nvSpPr>
            <p:cNvPr id="27" name="TextBox 27"/>
            <p:cNvSpPr txBox="1"/>
            <p:nvPr/>
          </p:nvSpPr>
          <p:spPr>
            <a:xfrm>
              <a:off x="3561535" y="1520189"/>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定义</a:t>
              </a:r>
            </a:p>
          </p:txBody>
        </p:sp>
      </p:grpSp>
      <p:grpSp>
        <p:nvGrpSpPr>
          <p:cNvPr id="28" name="Group 28"/>
          <p:cNvGrpSpPr/>
          <p:nvPr/>
        </p:nvGrpSpPr>
        <p:grpSpPr>
          <a:xfrm>
            <a:off x="3561535" y="4422893"/>
            <a:ext cx="7382690" cy="1531407"/>
            <a:chOff x="3561535" y="4422893"/>
            <a:chExt cx="7382690" cy="1531407"/>
          </a:xfrm>
        </p:grpSpPr>
        <p:sp>
          <p:nvSpPr>
            <p:cNvPr id="29" name="TextBox 29"/>
            <p:cNvSpPr txBox="1"/>
            <p:nvPr/>
          </p:nvSpPr>
          <p:spPr>
            <a:xfrm>
              <a:off x="3561535" y="4422893"/>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客观性、量化和可度量、基于事实和证据、持续改进和迭代。</a:t>
              </a:r>
            </a:p>
          </p:txBody>
        </p:sp>
      </p:grpSp>
      <p:grpSp>
        <p:nvGrpSpPr>
          <p:cNvPr id="30" name="Group 30"/>
          <p:cNvGrpSpPr/>
          <p:nvPr/>
        </p:nvGrpSpPr>
        <p:grpSpPr>
          <a:xfrm>
            <a:off x="3561535" y="3881882"/>
            <a:ext cx="7382690" cy="490334"/>
            <a:chOff x="3561535" y="3881882"/>
            <a:chExt cx="7382690" cy="490334"/>
          </a:xfrm>
        </p:grpSpPr>
        <p:sp>
          <p:nvSpPr>
            <p:cNvPr id="31" name="TextBox 31"/>
            <p:cNvSpPr txBox="1"/>
            <p:nvPr/>
          </p:nvSpPr>
          <p:spPr>
            <a:xfrm>
              <a:off x="3561535" y="3881882"/>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特点</a:t>
              </a:r>
            </a:p>
          </p:txBody>
        </p:sp>
      </p:grpSp>
      <p:sp>
        <p:nvSpPr>
          <p:cNvPr id="32" name="AutoShape 32"/>
          <p:cNvSpPr/>
          <p:nvPr/>
        </p:nvSpPr>
        <p:spPr>
          <a:xfrm>
            <a:off x="1075314" y="4179055"/>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1075314" y="1789318"/>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https://d.book118.com/936032112223010051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83502"/>
      </a:lt1>
      <a:dk2>
        <a:srgbClr val="E7FFE3"/>
      </a:dk2>
      <a:lt2>
        <a:srgbClr val="000000"/>
      </a:lt2>
      <a:accent1>
        <a:srgbClr val="45AE37"/>
      </a:accent1>
      <a:accent2>
        <a:srgbClr val="38B526"/>
      </a:accent2>
      <a:accent3>
        <a:srgbClr val="007D49"/>
      </a:accent3>
      <a:accent4>
        <a:srgbClr val="90DA33"/>
      </a:accent4>
      <a:accent5>
        <a:srgbClr val="CBED6A"/>
      </a:accent5>
      <a:accent6>
        <a:srgbClr val="FF9CEA"/>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68</Paragraphs>
  <Slides>13</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13</vt:i4>
      </vt:variant>
    </vt:vector>
  </HeadingPairs>
  <TitlesOfParts>
    <vt:vector baseType="lpstr" size="17">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2024-09-17T21:27:37.769</cp:lastPrinted>
  <dcterms:created xsi:type="dcterms:W3CDTF">2024-09-17T13:27:37Z</dcterms:created>
  <dcterms:modified xsi:type="dcterms:W3CDTF">2024-09-17T13:27:39Z</dcterms:modified>
</cp:coreProperties>
</file>