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KGWVOG+MS-UIGothic"/>
      <p:regular r:id="rId20"/>
    </p:embeddedFont>
    <p:embeddedFont>
      <p:font typeface="NNOSCC+AEWTLF+ArialMT"/>
      <p:regular r:id="rId21"/>
    </p:embeddedFont>
    <p:embeddedFont>
      <p:font typeface="FBMPPD+EEHJJB+MicrosoftYaHei-Bold"/>
      <p:regular r:id="rId22"/>
    </p:embeddedFont>
    <p:embeddedFont>
      <p:font typeface="LFGMCU+JEMTTM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0590F-1D4E-401D-A935-0C408B2B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E1F03-D594-458D-9685-68D7FB57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AC7D9-783A-42E6-A5D5-BB70F8B55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658DA-D7B8-4297-A9A6-7CF15C791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8C667-3ADE-4031-B652-9A1C6F245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3EE12-8D8B-4B93-BCE8-7C2A6ED2F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9BC33-3867-479B-AE90-1C35C7ED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4BB0F-49C6-4A5C-9A0F-101C1940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EEF84-093F-4207-99A3-50DD572B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09AA-FF69-4591-B345-6BBCAC495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B1C87-1536-47D7-9591-9DF13CDF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4320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KGWVOG+MS-UIGothic"/>
                <a:cs typeface="KGWVOG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467800"/>
            <a:ext cx="5140901" cy="30238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NOSCC+AEWTLF+ArialMT"/>
                <a:cs typeface="NNOSCC+AEWTL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型决策的基本步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NOSCC+AEWTLF+ArialMT"/>
                <a:cs typeface="NNOSCC+AEWTL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型决策的具体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NOSCC+AEWTLF+ArialMT"/>
                <a:cs typeface="NNOSCC+AEWTL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型决策的局限性及改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NOSCC+AEWTLF+ArialMT"/>
                <a:cs typeface="NNOSCC+AEWTL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案例分析：某公司投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决策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NOSCC+AEWTLF+ArialMT"/>
                <a:cs typeface="NNOSCC+AEWTL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KGWVOG+MS-UIGothic"/>
                <a:cs typeface="KGWVOG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型决策的定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4483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型决策是指决策者在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未来的情况不完全了解的情况下，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行的决策活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种决策具有不确定性和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性，因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决策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者无法完全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未来的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KGWVOG+MS-UIGothic"/>
                <a:cs typeface="KGWVOG+MS-UIGothic"/>
              </a:rPr>
              <a:t>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768799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在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型决策中，决策者通常需要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可能的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果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行概率估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，并根据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些概率</a:t>
            </a:r>
            <a:r>
              <a:rPr sz="135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C8C8C"/>
                </a:solidFill>
                <a:latin typeface="KGWVOG+MS-UIGothic"/>
                <a:cs typeface="KGWVOG+MS-UIGothic"/>
              </a:rPr>
              <a:t>行决策。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型决策的特点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GWVOG+MS-UIGothic"/>
                <a:cs typeface="KGWVOG+MS-UIGothic"/>
              </a:rPr>
              <a:t>不确定性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979059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型决策的主要特点是存在不确定性，即决策者无法完全确定未来的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果。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种不确定性可能来自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境、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源、技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96489" y="257096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等多个方面。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17139" y="331470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GWVOG+MS-UIGothic"/>
                <a:cs typeface="KGWVOG+MS-UIGothic"/>
              </a:rPr>
              <a:t>概率估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96489" y="3999083"/>
            <a:ext cx="992153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型决策中，决策者通常需要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可能的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行概率估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种概率估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基于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史数据、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家意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等信息。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53970" y="507936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600">
                <a:solidFill>
                  <a:srgbClr val="FFFFFF"/>
                </a:solidFill>
                <a:latin typeface="KGWVOG+MS-UIGothic"/>
                <a:cs typeface="KGWVOG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14904" y="5767443"/>
            <a:ext cx="97111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由于未来情况的不确定性，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型决策通常具有一定的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性。决策者需要在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和收益之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做出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414904" y="611034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型决策的适用范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589" y="17024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8C8C8C"/>
                </a:solidFill>
                <a:latin typeface="KGWVOG+MS-UIGothic"/>
                <a:cs typeface="KGWVOG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35415" y="193611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B7B7B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7B7B7B"/>
                </a:solidFill>
                <a:latin typeface="KGWVOG+MS-UIGothic"/>
                <a:cs typeface="KGWVOG+MS-UIGothic"/>
              </a:rPr>
              <a:t>略</a:t>
            </a:r>
            <a:r>
              <a:rPr sz="1550" spc="25">
                <a:solidFill>
                  <a:srgbClr val="7B7B7B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7B7B7B"/>
                </a:solidFill>
                <a:latin typeface="KGWVOG+MS-UIGothic"/>
                <a:cs typeface="KGWVOG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9290" y="2137262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管理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域，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99219" y="2383008"/>
            <a:ext cx="2299773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划中，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型决策也是常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的。例如，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在制定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品策略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，需要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争、技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等多方面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估和决策。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9290" y="2445873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49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策是一种常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的决策方法。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例如，在制定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需要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可能的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估</a:t>
            </a:r>
          </a:p>
          <a:p>
            <a:pPr marL="15430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和决策。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70810" y="42691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8A8A8"/>
                </a:solidFill>
                <a:latin typeface="KGWVOG+MS-UIGothic"/>
                <a:cs typeface="KGWVOG+MS-UIGothic"/>
              </a:rPr>
              <a:t>投</a:t>
            </a:r>
            <a:r>
              <a:rPr sz="1550" spc="25">
                <a:solidFill>
                  <a:srgbClr val="A8A8A8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A8A8A8"/>
                </a:solidFill>
                <a:latin typeface="KGWVOG+MS-UIGothic"/>
                <a:cs typeface="KGWVOG+MS-UIGothic"/>
              </a:rPr>
              <a:t>决策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42060" y="4784578"/>
            <a:ext cx="2694108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资领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域，由于未来的市</a:t>
            </a:r>
          </a:p>
          <a:p>
            <a:pPr marL="1714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情况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</a:t>
            </a:r>
          </a:p>
          <a:p>
            <a:pPr marL="1714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策被广泛使用。投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者需要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衡，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并做出相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确定决策目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KGWVOG+MS-UIGothic"/>
                <a:cs typeface="KGWVOG+MS-UIGothic"/>
              </a:rPr>
              <a:t>明确决策的目的和意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6475" y="2586636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8C8C8C"/>
                </a:solidFill>
                <a:latin typeface="FBMPPD+EEHJJB+MicrosoftYaHei-Bold"/>
                <a:cs typeface="FBMPPD+EEHJJB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2614783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在决策之前，首先要明确决策的目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，以便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的决策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程提供明确的方向。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36725" y="342772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8A8A8"/>
                </a:solidFill>
                <a:latin typeface="KGWVOG+MS-UIGothic"/>
                <a:cs typeface="KGWVOG+MS-UIGothic"/>
              </a:rPr>
              <a:t>分析决策的</a:t>
            </a:r>
            <a:r>
              <a:rPr sz="1550" spc="25">
                <a:solidFill>
                  <a:srgbClr val="A8A8A8"/>
                </a:solidFill>
                <a:latin typeface="SimSun"/>
                <a:cs typeface="SimSun"/>
              </a:rPr>
              <a:t>约</a:t>
            </a:r>
            <a:r>
              <a:rPr sz="1550" spc="25">
                <a:solidFill>
                  <a:srgbClr val="A8A8A8"/>
                </a:solidFill>
                <a:latin typeface="KGWVOG+MS-UIGothic"/>
                <a:cs typeface="KGWVOG+MS-UIGothic"/>
              </a:rPr>
              <a:t>束条件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2664" y="3728366"/>
            <a:ext cx="707694" cy="1792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A8A8A8"/>
                </a:solidFill>
                <a:latin typeface="FBMPPD+EEHJJB+MicrosoftYaHei-Bold"/>
                <a:cs typeface="FBMPPD+EEHJJB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7B7B7B"/>
                </a:solidFill>
                <a:latin typeface="FBMPPD+EEHJJB+MicrosoftYaHei-Bold"/>
                <a:cs typeface="FBMPPD+EEHJJB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36725" y="3800963"/>
            <a:ext cx="43361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了解并分析决策所面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束条件，如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源、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算等，以便在决策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程中考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虑这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些因素的影响。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36725" y="462597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B7B7B"/>
                </a:solidFill>
                <a:latin typeface="KGWVOG+MS-UIGothic"/>
                <a:cs typeface="KGWVOG+MS-UIGothic"/>
              </a:rPr>
              <a:t>确定决策的</a:t>
            </a:r>
            <a:r>
              <a:rPr sz="1550" spc="25">
                <a:solidFill>
                  <a:srgbClr val="7B7B7B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7B7B7B"/>
                </a:solidFill>
                <a:latin typeface="KGWVOG+MS-UIGothic"/>
                <a:cs typeface="KGWVOG+MS-UIGothic"/>
              </a:rPr>
              <a:t>价</a:t>
            </a:r>
            <a:r>
              <a:rPr sz="1550" spc="25">
                <a:solidFill>
                  <a:srgbClr val="7B7B7B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7B7B7B"/>
                </a:solidFill>
                <a:latin typeface="KGWVOG+MS-UIGothic"/>
                <a:cs typeface="KGWVOG+MS-UIGothic"/>
              </a:rPr>
              <a:t>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36725" y="4999842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根据决策的目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束条件，确定合适的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估不同决策方案的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分析决策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73420" y="15015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收集相关信息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73420" y="2037453"/>
            <a:ext cx="60587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过调查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、研究、分析等方式，收集与决策相关的信息，包括市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情况、技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术趋势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态势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73420" y="31506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分析不确定性因素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73420" y="3686547"/>
            <a:ext cx="62059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并分析可能影响决策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果的不确定性因素，如市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、政策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化、技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73420" y="48029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估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水平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73420" y="5338818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根据收集的信息和分析的不确定性因素，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估决策面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水平，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以便在制定决策方案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采取相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管理措施。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制定决策方案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制定多个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备选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根据决策目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束条件，制定多个可能的决策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方案，并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每个方案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的分析和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考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虑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方案的灵活性和可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扩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展性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在制定决策方案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方案的灵活性和可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展性，以便在面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不确定性因素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快速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化方案。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建立决策模型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使用数学模型或仿真模型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不同方案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行模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，以更客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估各方案的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估决策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确定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风险类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可能面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风险类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型，如市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财务风险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等，并根据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风险类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合适的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估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概率和影响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每种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风险类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行定量或定性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估，包括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风险发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生的概率和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可能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决策目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标产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生的影响。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制定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风险应对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根据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果，制定相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风险应对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措施，如采取保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多元化投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术储备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等手段降低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最佳方案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253601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300" spc="18">
                <a:solidFill>
                  <a:srgbClr val="8C8C8C"/>
                </a:solidFill>
                <a:latin typeface="KGWVOG+MS-UIGothic"/>
                <a:cs typeface="KGWVOG+MS-UIGothic"/>
              </a:rPr>
              <a:t>行</a:t>
            </a:r>
            <a:r>
              <a:rPr sz="2300" spc="20">
                <a:solidFill>
                  <a:srgbClr val="8C8C8C"/>
                </a:solidFill>
                <a:latin typeface="FBMPPD+EEHJJB+MicrosoftYaHei-Bold"/>
                <a:cs typeface="FBMPPD+EEHJJB+MicrosoftYaHei-Bold"/>
              </a:rPr>
              <a:t>SWOT</a:t>
            </a:r>
            <a:r>
              <a:rPr sz="2300" spc="18">
                <a:solidFill>
                  <a:srgbClr val="8C8C8C"/>
                </a:solidFill>
                <a:latin typeface="KGWVOG+MS-UIGothic"/>
                <a:cs typeface="KGWVOG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20255" y="2261087"/>
            <a:ext cx="427144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每个方案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</a:t>
            </a:r>
            <a:r>
              <a:rPr sz="1350">
                <a:solidFill>
                  <a:srgbClr val="F7F7F7"/>
                </a:solidFill>
                <a:latin typeface="LFGMCU+JEMTTM+MicrosoftYaHei"/>
                <a:cs typeface="LFGMCU+JEMTTM+MicrosoftYaHei"/>
              </a:rPr>
              <a:t>SWOT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、机会、威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分析，以便更全面地了解每个方案的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劣和面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3139" y="250297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分析方案成本与效益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3139" y="3437108"/>
            <a:ext cx="387711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每个决策方案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行全面的成本与效益分析，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包括直接成本、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接成本、直接效益和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效益等方面。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3094" y="3708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最佳方案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65159" y="4642973"/>
            <a:ext cx="38737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根据成本与效益分析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果和</a:t>
            </a:r>
            <a:r>
              <a:rPr sz="1350">
                <a:solidFill>
                  <a:srgbClr val="F7F7F7"/>
                </a:solidFill>
                <a:latin typeface="LFGMCU+JEMTTM+MicrosoftYaHei"/>
                <a:cs typeface="LFGMCU+JEMTTM+MicrosoftYaHei"/>
              </a:rPr>
              <a:t>SWOT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分析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果，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一个或多个最佳方案作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的决策方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目管理中的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型决策方法可以帮助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目管理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更好地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估和管理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程中的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。通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量化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概率和影响，制定相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措施，以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降低潜在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风险对项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决策分析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目管理中，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常需要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各种方案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行比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型决策方法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可以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合考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各方案的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期收益、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水平和可行性，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目管理人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提供更有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性的决策依据。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8C8C8C"/>
                </a:solidFill>
                <a:latin typeface="KGWVOG+MS-UIGothic"/>
                <a:cs typeface="KGWVOG+MS-UIGothic"/>
              </a:rPr>
              <a:t>源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8C8C8C"/>
                </a:solidFill>
                <a:latin typeface="KGWVOG+MS-UIGothic"/>
                <a:cs typeface="KGWVOG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BMPPD+EEHJJB+MicrosoftYaHei-Bold"/>
                <a:cs typeface="FBMPPD+EEHJJB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目管理中需要合理分配和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源。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型决策方法可以帮助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目管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理人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员权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衡不同方案的投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源需求，以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F7F7F7"/>
                </a:solidFill>
                <a:latin typeface="KGWVOG+MS-UIGothic"/>
                <a:cs typeface="KGWVOG+MS-UIGothic"/>
              </a:rPr>
              <a:t>源的最佳配置。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在投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决策中的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KGWVOG+MS-UIGothic"/>
                <a:cs typeface="KGWVOG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投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资组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合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在投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资领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域，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型决策方法可以帮助投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者根据不同的投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偏好，构建最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合。通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估不同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和收益，投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者可以制定合理的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配置策略。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企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并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购</a:t>
            </a: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决策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是一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，涉及多方面的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型决策方法可以帮助企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管理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者全面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估目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和潜在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同效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提供有价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的参考意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KGWVOG+MS-UIGothic"/>
                <a:cs typeface="KGWVOG+MS-UIGothic"/>
              </a:rPr>
              <a:t>股票与衍生品投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62329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股票和衍生品投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具有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高的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性。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型决策方法可以帮助投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者根据市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分析和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，制定合理的投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策略，控制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KGWVOG+MS-UIGothic"/>
                <a:cs typeface="KGWV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https://d.book118.com/936043201140010040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KGWVOG+MS-UIGothic</vt:lpstr>
      <vt:lpstr>SimSun</vt:lpstr>
      <vt:lpstr>NNOSCC+AEWTLF+ArialMT</vt:lpstr>
      <vt:lpstr>Times New Roman</vt:lpstr>
      <vt:lpstr>FBMPPD+EEHJJB+MicrosoftYaHei-Bold</vt:lpstr>
      <vt:lpstr>LFGMCU+JEMTTM+MicrosoftYaHei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2024-09-07T02:36:07.386</cp:lastPrinted>
  <dcterms:created xsi:type="dcterms:W3CDTF">2024-09-06T18:36:07Z</dcterms:created>
  <dcterms:modified xsi:type="dcterms:W3CDTF">2024-09-06T18:36:08Z</dcterms:modified>
</cp:coreProperties>
</file>