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7854B58-B03D-4913-A11F-FA3D093B4B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3E8FE-80F8-4210-B048-FBDF6980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48950-3B91-4084-BAAA-43E06298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7A390-2033-41AB-B62C-B05E21B4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A3E5B-E10B-47D3-9DD6-EB88F86C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E4E2A-1AB4-472B-A50C-4FD7D85C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4F601-0C00-42CA-86F3-5C168FB2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CDC71-77B8-4B70-95B6-460903959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49FE2-B791-4DF0-88DF-D3D540CD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B2D96-3619-42AF-8E97-B07E4FE3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2FA76-6DDE-4F29-AB43-F6D0F8C2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D852-EEED-47DD-9E91-55F01D28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F1BAA48-887A-4B09-B063-3FCDE8A5BD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0F6C731-E303-4250-B63D-5A89FE93E9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4413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4874400" y="2082240"/>
            <a:ext cx="683028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安全管理中人性化与原则性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6174720" y="4181400"/>
            <a:ext cx="40636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制作：小无名老师</a:t>
            </a:r>
            <a:r>
              <a:rPr lang="en-US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696680" y="2898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</a:t>
            </a:r>
            <a:r>
              <a:rPr lang="en-US" sz="4400" b="1" strike="noStrike" spc="299">
                <a:solidFill>
                  <a:schemeClr val="dk1"/>
                </a:solidFill>
                <a:latin typeface="Arial"/>
                <a:ea typeface="微软雅黑"/>
              </a:rPr>
              <a:t>  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3847320" y="1440720"/>
            <a:ext cx="707220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人性化管理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原则性管理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人性化与原则性的融合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应对挑战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633600" y="2739960"/>
            <a:ext cx="3618000" cy="1053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54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5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51960" y="2642400"/>
            <a:ext cx="73663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安全管理的概念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事故预防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保护员工和资产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制定政策、程序和实践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9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97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98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09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1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2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人性化与原则性的重要性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考虑人们的需求和行为特点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促进员工参与和遵守安全规定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遵循安全管理的基本原则和价值观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7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28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35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136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本章内容概述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本章将探讨安全管理中人性化与原则性的重要性，以及如何在实践中平衡二者，从而构建一个健康、安全的工作环境。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Group 22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161" name="AutoShape 23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24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25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26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7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8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9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30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31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32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33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34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35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36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AutoShape 37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AutoShape 38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AutoShape 39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AutoShape 40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AutoShape 41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AutoShape 42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81" name="文本框 9"/>
          <p:cNvSpPr/>
          <p:nvPr/>
        </p:nvSpPr>
        <p:spPr>
          <a:xfrm>
            <a:off x="2474640" y="54936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182" name="组合 2"/>
          <p:cNvGrpSpPr/>
          <p:nvPr/>
        </p:nvGrpSpPr>
        <p:grpSpPr>
          <a:xfrm>
            <a:off x="619920" y="3497760"/>
            <a:ext cx="4422240" cy="3225600"/>
            <a:chOff x="619920" y="3497760"/>
            <a:chExt cx="4422240" cy="3225600"/>
          </a:xfrm>
        </p:grpSpPr>
        <p:sp>
          <p:nvSpPr>
            <p:cNvPr id="183" name="Freeform 2"/>
            <p:cNvSpPr/>
            <p:nvPr/>
          </p:nvSpPr>
          <p:spPr>
            <a:xfrm>
              <a:off x="61992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0" y="118"/>
                    <a:pt x="24" y="128"/>
                    <a:pt x="41" y="128"/>
                  </a:cubicBezTo>
                  <a:cubicBezTo>
                    <a:pt x="57" y="128"/>
                    <a:pt x="70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6" y="4"/>
                    <a:pt x="46" y="4"/>
                    <a:pt x="46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5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1" y="20"/>
                    <a:pt x="41" y="20"/>
                    <a:pt x="41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Freeform 3"/>
            <p:cNvSpPr/>
            <p:nvPr/>
          </p:nvSpPr>
          <p:spPr>
            <a:xfrm>
              <a:off x="372924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1" y="118"/>
                    <a:pt x="24" y="128"/>
                    <a:pt x="41" y="128"/>
                  </a:cubicBezTo>
                  <a:cubicBezTo>
                    <a:pt x="57" y="128"/>
                    <a:pt x="71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7" y="4"/>
                    <a:pt x="47" y="4"/>
                    <a:pt x="47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6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2" y="20"/>
                    <a:pt x="42" y="20"/>
                    <a:pt x="42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Freeform 4"/>
            <p:cNvSpPr/>
            <p:nvPr/>
          </p:nvSpPr>
          <p:spPr>
            <a:xfrm>
              <a:off x="1218600" y="3627000"/>
              <a:ext cx="3265920" cy="115200"/>
            </a:xfrm>
            <a:custGeom>
              <a:gdLst>
                <a:gd name="textAreaLeft" fmla="*/ 0 w 3265920"/>
                <a:gd name="textAreaRight" fmla="*/ 3266280 w 3265920"/>
                <a:gd name="textAreaTop" fmla="*/ 0 h 115200"/>
                <a:gd name="textAreaBottom" fmla="*/ 115560 h 115200"/>
              </a:gdLst>
              <a:rect l="textAreaLeft" t="textAreaTop" r="textAreaRight" b="textAreaBottom"/>
              <a:pathLst>
                <a:path w="201" h="7">
                  <a:moveTo>
                    <a:pt x="3" y="0"/>
                  </a:moveTo>
                  <a:cubicBezTo>
                    <a:pt x="198" y="0"/>
                    <a:pt x="198" y="0"/>
                    <a:pt x="198" y="0"/>
                  </a:cubicBezTo>
                  <a:cubicBezTo>
                    <a:pt x="200" y="0"/>
                    <a:pt x="201" y="2"/>
                    <a:pt x="201" y="4"/>
                  </a:cubicBezTo>
                  <a:cubicBezTo>
                    <a:pt x="201" y="4"/>
                    <a:pt x="201" y="4"/>
                    <a:pt x="201" y="4"/>
                  </a:cubicBezTo>
                  <a:cubicBezTo>
                    <a:pt x="201" y="6"/>
                    <a:pt x="200" y="7"/>
                    <a:pt x="198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7"/>
                    <a:pt x="0" y="6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1" y="0"/>
                    <a:pt x="3" y="0"/>
                  </a:cubicBez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Freeform 5"/>
            <p:cNvSpPr/>
            <p:nvPr/>
          </p:nvSpPr>
          <p:spPr>
            <a:xfrm>
              <a:off x="2001600" y="3497760"/>
              <a:ext cx="1700640" cy="3225600"/>
            </a:xfrm>
            <a:custGeom>
              <a:gdLst>
                <a:gd name="textAreaLeft" fmla="*/ 0 w 1700640"/>
                <a:gd name="textAreaRight" fmla="*/ 1701000 w 1700640"/>
                <a:gd name="textAreaTop" fmla="*/ 0 h 3225600"/>
                <a:gd name="textAreaBottom" fmla="*/ 3225960 h 3225600"/>
              </a:gdLst>
              <a:rect l="textAreaLeft" t="textAreaTop" r="textAreaRight" b="textAreaBottom"/>
              <a:pathLst>
                <a:path w="105" h="198">
                  <a:moveTo>
                    <a:pt x="62" y="176"/>
                  </a:moveTo>
                  <a:cubicBezTo>
                    <a:pt x="79" y="178"/>
                    <a:pt x="94" y="186"/>
                    <a:pt x="105" y="198"/>
                  </a:cubicBezTo>
                  <a:cubicBezTo>
                    <a:pt x="0" y="198"/>
                    <a:pt x="0" y="198"/>
                    <a:pt x="0" y="198"/>
                  </a:cubicBezTo>
                  <a:cubicBezTo>
                    <a:pt x="11" y="186"/>
                    <a:pt x="26" y="178"/>
                    <a:pt x="43" y="17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0" y="23"/>
                    <a:pt x="38" y="19"/>
                    <a:pt x="38" y="15"/>
                  </a:cubicBezTo>
                  <a:cubicBezTo>
                    <a:pt x="38" y="7"/>
                    <a:pt x="44" y="0"/>
                    <a:pt x="52" y="0"/>
                  </a:cubicBezTo>
                  <a:cubicBezTo>
                    <a:pt x="60" y="0"/>
                    <a:pt x="67" y="7"/>
                    <a:pt x="67" y="15"/>
                  </a:cubicBezTo>
                  <a:cubicBezTo>
                    <a:pt x="67" y="19"/>
                    <a:pt x="65" y="23"/>
                    <a:pt x="62" y="26"/>
                  </a:cubicBezTo>
                  <a:lnTo>
                    <a:pt x="62" y="17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安全管理的基本框架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制定安全准则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强化应急反应能力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跟踪安全表现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识别潜在威胁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分析可能发生的事故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201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08" name="AutoShape 23"/>
          <p:cNvSpPr/>
          <p:nvPr/>
        </p:nvSpPr>
        <p:spPr>
          <a:xfrm>
            <a:off x="372240" y="29016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09" name="AutoShape 24"/>
          <p:cNvSpPr/>
          <p:nvPr/>
        </p:nvSpPr>
        <p:spPr>
          <a:xfrm>
            <a:off x="492840" y="2966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0" name="AutoShape 25"/>
          <p:cNvSpPr/>
          <p:nvPr/>
        </p:nvSpPr>
        <p:spPr>
          <a:xfrm>
            <a:off x="606600" y="29844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1" name="AutoShape 26"/>
          <p:cNvSpPr/>
          <p:nvPr/>
        </p:nvSpPr>
        <p:spPr>
          <a:xfrm>
            <a:off x="716760" y="3074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2" name="AutoShape 27"/>
          <p:cNvSpPr/>
          <p:nvPr/>
        </p:nvSpPr>
        <p:spPr>
          <a:xfrm>
            <a:off x="822240" y="3027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3" name="AutoShape 28"/>
          <p:cNvSpPr/>
          <p:nvPr/>
        </p:nvSpPr>
        <p:spPr>
          <a:xfrm>
            <a:off x="372240" y="4075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4" name="AutoShape 29"/>
          <p:cNvSpPr/>
          <p:nvPr/>
        </p:nvSpPr>
        <p:spPr>
          <a:xfrm>
            <a:off x="492840" y="41400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5" name="AutoShape 30"/>
          <p:cNvSpPr/>
          <p:nvPr/>
        </p:nvSpPr>
        <p:spPr>
          <a:xfrm>
            <a:off x="606600" y="4158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6" name="AutoShape 31"/>
          <p:cNvSpPr/>
          <p:nvPr/>
        </p:nvSpPr>
        <p:spPr>
          <a:xfrm>
            <a:off x="716760" y="42480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7" name="AutoShape 32"/>
          <p:cNvSpPr/>
          <p:nvPr/>
        </p:nvSpPr>
        <p:spPr>
          <a:xfrm>
            <a:off x="822240" y="4208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8" name="AutoShape 33"/>
          <p:cNvSpPr/>
          <p:nvPr/>
        </p:nvSpPr>
        <p:spPr>
          <a:xfrm>
            <a:off x="372240" y="52524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19" name="AutoShape 34"/>
          <p:cNvSpPr/>
          <p:nvPr/>
        </p:nvSpPr>
        <p:spPr>
          <a:xfrm>
            <a:off x="492840" y="53208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0" name="AutoShape 35"/>
          <p:cNvSpPr/>
          <p:nvPr/>
        </p:nvSpPr>
        <p:spPr>
          <a:xfrm>
            <a:off x="606600" y="53388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1" name="AutoShape 36"/>
          <p:cNvSpPr/>
          <p:nvPr/>
        </p:nvSpPr>
        <p:spPr>
          <a:xfrm>
            <a:off x="716760" y="54288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2" name="AutoShape 37"/>
          <p:cNvSpPr/>
          <p:nvPr/>
        </p:nvSpPr>
        <p:spPr>
          <a:xfrm>
            <a:off x="822240" y="5385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3" name="AutoShape 38"/>
          <p:cNvSpPr/>
          <p:nvPr/>
        </p:nvSpPr>
        <p:spPr>
          <a:xfrm>
            <a:off x="372240" y="6433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4" name="AutoShape 39"/>
          <p:cNvSpPr/>
          <p:nvPr/>
        </p:nvSpPr>
        <p:spPr>
          <a:xfrm>
            <a:off x="492840" y="6494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5" name="AutoShape 40"/>
          <p:cNvSpPr/>
          <p:nvPr/>
        </p:nvSpPr>
        <p:spPr>
          <a:xfrm>
            <a:off x="606600" y="6516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6" name="AutoShape 41"/>
          <p:cNvSpPr/>
          <p:nvPr/>
        </p:nvSpPr>
        <p:spPr>
          <a:xfrm>
            <a:off x="716760" y="6602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227" name="AutoShape 42"/>
          <p:cNvSpPr/>
          <p:nvPr/>
        </p:nvSpPr>
        <p:spPr>
          <a:xfrm>
            <a:off x="822240" y="6566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/>
          </p:nvPr>
        </p:nvSpPr>
        <p:spPr>
          <a:xfrm>
            <a:off x="633600" y="2739960"/>
            <a:ext cx="3618000" cy="1053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54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5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9" name="PlaceHolder 2"/>
          <p:cNvSpPr>
            <a:spLocks noGrp="1"/>
          </p:cNvSpPr>
          <p:nvPr>
            <p:ph type="title" idx="4294967295"/>
          </p:nvPr>
        </p:nvSpPr>
        <p:spPr>
          <a:xfrm>
            <a:off x="4251960" y="2642400"/>
            <a:ext cx="73663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章 人性化管理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人性化管理概述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人性化管理是指在管理过程中尊重员工的需求和情感，倡导沟通、尊重和支持，以达到激励员工主动参与安全管理的目的。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5" name="Group 22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236" name="AutoShape 23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AutoShape 35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36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37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38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39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40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41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42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56" name="文本框 9"/>
          <p:cNvSpPr/>
          <p:nvPr/>
        </p:nvSpPr>
        <p:spPr>
          <a:xfrm>
            <a:off x="2474640" y="54936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257" name="组合 2"/>
          <p:cNvGrpSpPr/>
          <p:nvPr/>
        </p:nvGrpSpPr>
        <p:grpSpPr>
          <a:xfrm>
            <a:off x="619920" y="3497760"/>
            <a:ext cx="4422240" cy="3225600"/>
            <a:chOff x="619920" y="3497760"/>
            <a:chExt cx="4422240" cy="3225600"/>
          </a:xfrm>
        </p:grpSpPr>
        <p:sp>
          <p:nvSpPr>
            <p:cNvPr id="258" name="Freeform 2"/>
            <p:cNvSpPr/>
            <p:nvPr/>
          </p:nvSpPr>
          <p:spPr>
            <a:xfrm>
              <a:off x="61992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0" y="118"/>
                    <a:pt x="24" y="128"/>
                    <a:pt x="41" y="128"/>
                  </a:cubicBezTo>
                  <a:cubicBezTo>
                    <a:pt x="57" y="128"/>
                    <a:pt x="70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6" y="4"/>
                    <a:pt x="46" y="4"/>
                    <a:pt x="46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5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1" y="20"/>
                    <a:pt x="41" y="20"/>
                    <a:pt x="41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Freeform 3"/>
            <p:cNvSpPr/>
            <p:nvPr/>
          </p:nvSpPr>
          <p:spPr>
            <a:xfrm>
              <a:off x="372924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1" y="118"/>
                    <a:pt x="24" y="128"/>
                    <a:pt x="41" y="128"/>
                  </a:cubicBezTo>
                  <a:cubicBezTo>
                    <a:pt x="57" y="128"/>
                    <a:pt x="71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7" y="4"/>
                    <a:pt x="47" y="4"/>
                    <a:pt x="47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6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2" y="20"/>
                    <a:pt x="42" y="20"/>
                    <a:pt x="42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Freeform 4"/>
            <p:cNvSpPr/>
            <p:nvPr/>
          </p:nvSpPr>
          <p:spPr>
            <a:xfrm>
              <a:off x="1218600" y="3627000"/>
              <a:ext cx="3265920" cy="115200"/>
            </a:xfrm>
            <a:custGeom>
              <a:gdLst>
                <a:gd name="textAreaLeft" fmla="*/ 0 w 3265920"/>
                <a:gd name="textAreaRight" fmla="*/ 3266280 w 3265920"/>
                <a:gd name="textAreaTop" fmla="*/ 0 h 115200"/>
                <a:gd name="textAreaBottom" fmla="*/ 115560 h 115200"/>
              </a:gdLst>
              <a:rect l="textAreaLeft" t="textAreaTop" r="textAreaRight" b="textAreaBottom"/>
              <a:pathLst>
                <a:path w="201" h="7">
                  <a:moveTo>
                    <a:pt x="3" y="0"/>
                  </a:moveTo>
                  <a:cubicBezTo>
                    <a:pt x="198" y="0"/>
                    <a:pt x="198" y="0"/>
                    <a:pt x="198" y="0"/>
                  </a:cubicBezTo>
                  <a:cubicBezTo>
                    <a:pt x="200" y="0"/>
                    <a:pt x="201" y="2"/>
                    <a:pt x="201" y="4"/>
                  </a:cubicBezTo>
                  <a:cubicBezTo>
                    <a:pt x="201" y="4"/>
                    <a:pt x="201" y="4"/>
                    <a:pt x="201" y="4"/>
                  </a:cubicBezTo>
                  <a:cubicBezTo>
                    <a:pt x="201" y="6"/>
                    <a:pt x="200" y="7"/>
                    <a:pt x="198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7"/>
                    <a:pt x="0" y="6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1" y="0"/>
                    <a:pt x="3" y="0"/>
                  </a:cubicBez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Freeform 5"/>
            <p:cNvSpPr/>
            <p:nvPr/>
          </p:nvSpPr>
          <p:spPr>
            <a:xfrm>
              <a:off x="2001600" y="3497760"/>
              <a:ext cx="1700640" cy="3225600"/>
            </a:xfrm>
            <a:custGeom>
              <a:gdLst>
                <a:gd name="textAreaLeft" fmla="*/ 0 w 1700640"/>
                <a:gd name="textAreaRight" fmla="*/ 1701000 w 1700640"/>
                <a:gd name="textAreaTop" fmla="*/ 0 h 3225600"/>
                <a:gd name="textAreaBottom" fmla="*/ 3225960 h 3225600"/>
              </a:gdLst>
              <a:rect l="textAreaLeft" t="textAreaTop" r="textAreaRight" b="textAreaBottom"/>
              <a:pathLst>
                <a:path w="105" h="198">
                  <a:moveTo>
                    <a:pt x="62" y="176"/>
                  </a:moveTo>
                  <a:cubicBezTo>
                    <a:pt x="79" y="178"/>
                    <a:pt x="94" y="186"/>
                    <a:pt x="105" y="198"/>
                  </a:cubicBezTo>
                  <a:cubicBezTo>
                    <a:pt x="0" y="198"/>
                    <a:pt x="0" y="198"/>
                    <a:pt x="0" y="198"/>
                  </a:cubicBezTo>
                  <a:cubicBezTo>
                    <a:pt x="11" y="186"/>
                    <a:pt x="26" y="178"/>
                    <a:pt x="43" y="17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0" y="23"/>
                    <a:pt x="38" y="19"/>
                    <a:pt x="38" y="15"/>
                  </a:cubicBezTo>
                  <a:cubicBezTo>
                    <a:pt x="38" y="7"/>
                    <a:pt x="44" y="0"/>
                    <a:pt x="52" y="0"/>
                  </a:cubicBezTo>
                  <a:cubicBezTo>
                    <a:pt x="60" y="0"/>
                    <a:pt x="67" y="7"/>
                    <a:pt x="67" y="15"/>
                  </a:cubicBezTo>
                  <a:cubicBezTo>
                    <a:pt x="67" y="19"/>
                    <a:pt x="65" y="23"/>
                    <a:pt x="62" y="26"/>
                  </a:cubicBezTo>
                  <a:lnTo>
                    <a:pt x="62" y="17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心理学在安全管理中的应用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帮助设计更有效的安全培训和激励机制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理解员工行为动机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制定符合员工需求的安全管理措施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掌握心理需求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通过心理学知识改善内部沟通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提高沟通效果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7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79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280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人性化管理的优势与挑战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提高员工安全意识和参与度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可能面临员工懈怠、不合作等问题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1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17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318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0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1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0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人性化管理案例分析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通过案例分析，我们可以了解不同公司在人性化管理上的做法和效果，从中总结出成功的经验和教训。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2" name="Group 22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343" name="AutoShape 23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AutoShape 24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25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26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27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28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29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30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31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32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AutoShape 33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4" name="AutoShape 34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5" name="AutoShape 35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36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37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38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39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40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41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42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63" name="文本框 9"/>
          <p:cNvSpPr/>
          <p:nvPr/>
        </p:nvSpPr>
        <p:spPr>
          <a:xfrm>
            <a:off x="2474640" y="54936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364" name="组合 2"/>
          <p:cNvGrpSpPr/>
          <p:nvPr/>
        </p:nvGrpSpPr>
        <p:grpSpPr>
          <a:xfrm>
            <a:off x="619920" y="3497760"/>
            <a:ext cx="4422240" cy="3225600"/>
            <a:chOff x="619920" y="3497760"/>
            <a:chExt cx="4422240" cy="3225600"/>
          </a:xfrm>
        </p:grpSpPr>
        <p:sp>
          <p:nvSpPr>
            <p:cNvPr id="365" name="Freeform 2"/>
            <p:cNvSpPr/>
            <p:nvPr/>
          </p:nvSpPr>
          <p:spPr>
            <a:xfrm>
              <a:off x="61992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0" y="118"/>
                    <a:pt x="24" y="128"/>
                    <a:pt x="41" y="128"/>
                  </a:cubicBezTo>
                  <a:cubicBezTo>
                    <a:pt x="57" y="128"/>
                    <a:pt x="70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6" y="4"/>
                    <a:pt x="46" y="4"/>
                    <a:pt x="46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5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1" y="20"/>
                    <a:pt x="41" y="20"/>
                    <a:pt x="41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Freeform 3"/>
            <p:cNvSpPr/>
            <p:nvPr/>
          </p:nvSpPr>
          <p:spPr>
            <a:xfrm>
              <a:off x="372924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1" y="118"/>
                    <a:pt x="24" y="128"/>
                    <a:pt x="41" y="128"/>
                  </a:cubicBezTo>
                  <a:cubicBezTo>
                    <a:pt x="57" y="128"/>
                    <a:pt x="71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7" y="4"/>
                    <a:pt x="47" y="4"/>
                    <a:pt x="47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6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2" y="20"/>
                    <a:pt x="42" y="20"/>
                    <a:pt x="42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Freeform 4"/>
            <p:cNvSpPr/>
            <p:nvPr/>
          </p:nvSpPr>
          <p:spPr>
            <a:xfrm>
              <a:off x="1218600" y="3627000"/>
              <a:ext cx="3265920" cy="115200"/>
            </a:xfrm>
            <a:custGeom>
              <a:gdLst>
                <a:gd name="textAreaLeft" fmla="*/ 0 w 3265920"/>
                <a:gd name="textAreaRight" fmla="*/ 3266280 w 3265920"/>
                <a:gd name="textAreaTop" fmla="*/ 0 h 115200"/>
                <a:gd name="textAreaBottom" fmla="*/ 115560 h 115200"/>
              </a:gdLst>
              <a:rect l="textAreaLeft" t="textAreaTop" r="textAreaRight" b="textAreaBottom"/>
              <a:pathLst>
                <a:path w="201" h="7">
                  <a:moveTo>
                    <a:pt x="3" y="0"/>
                  </a:moveTo>
                  <a:cubicBezTo>
                    <a:pt x="198" y="0"/>
                    <a:pt x="198" y="0"/>
                    <a:pt x="198" y="0"/>
                  </a:cubicBezTo>
                  <a:cubicBezTo>
                    <a:pt x="200" y="0"/>
                    <a:pt x="201" y="2"/>
                    <a:pt x="201" y="4"/>
                  </a:cubicBezTo>
                  <a:cubicBezTo>
                    <a:pt x="201" y="4"/>
                    <a:pt x="201" y="4"/>
                    <a:pt x="201" y="4"/>
                  </a:cubicBezTo>
                  <a:cubicBezTo>
                    <a:pt x="201" y="6"/>
                    <a:pt x="200" y="7"/>
                    <a:pt x="198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7"/>
                    <a:pt x="0" y="6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1" y="0"/>
                    <a:pt x="3" y="0"/>
                  </a:cubicBez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Freeform 5"/>
            <p:cNvSpPr/>
            <p:nvPr/>
          </p:nvSpPr>
          <p:spPr>
            <a:xfrm>
              <a:off x="2001600" y="3497760"/>
              <a:ext cx="1700640" cy="3225600"/>
            </a:xfrm>
            <a:custGeom>
              <a:gdLst>
                <a:gd name="textAreaLeft" fmla="*/ 0 w 1700640"/>
                <a:gd name="textAreaRight" fmla="*/ 1701000 w 1700640"/>
                <a:gd name="textAreaTop" fmla="*/ 0 h 3225600"/>
                <a:gd name="textAreaBottom" fmla="*/ 3225960 h 3225600"/>
              </a:gdLst>
              <a:rect l="textAreaLeft" t="textAreaTop" r="textAreaRight" b="textAreaBottom"/>
              <a:pathLst>
                <a:path w="105" h="198">
                  <a:moveTo>
                    <a:pt x="62" y="176"/>
                  </a:moveTo>
                  <a:cubicBezTo>
                    <a:pt x="79" y="178"/>
                    <a:pt x="94" y="186"/>
                    <a:pt x="105" y="198"/>
                  </a:cubicBezTo>
                  <a:cubicBezTo>
                    <a:pt x="0" y="198"/>
                    <a:pt x="0" y="198"/>
                    <a:pt x="0" y="198"/>
                  </a:cubicBezTo>
                  <a:cubicBezTo>
                    <a:pt x="11" y="186"/>
                    <a:pt x="26" y="178"/>
                    <a:pt x="43" y="17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0" y="23"/>
                    <a:pt x="38" y="19"/>
                    <a:pt x="38" y="15"/>
                  </a:cubicBezTo>
                  <a:cubicBezTo>
                    <a:pt x="38" y="7"/>
                    <a:pt x="44" y="0"/>
                    <a:pt x="52" y="0"/>
                  </a:cubicBezTo>
                  <a:cubicBezTo>
                    <a:pt x="60" y="0"/>
                    <a:pt x="67" y="7"/>
                    <a:pt x="67" y="15"/>
                  </a:cubicBezTo>
                  <a:cubicBezTo>
                    <a:pt x="67" y="19"/>
                    <a:pt x="65" y="23"/>
                    <a:pt x="62" y="26"/>
                  </a:cubicBezTo>
                  <a:lnTo>
                    <a:pt x="62" y="17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人性化管理案例分析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0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忽视员工心理需求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不及时处理员工反馈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4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7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0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积极激励员工参与安全管理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建立良好的员工关系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2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383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90" name="AutoShape 23"/>
          <p:cNvSpPr/>
          <p:nvPr/>
        </p:nvSpPr>
        <p:spPr>
          <a:xfrm>
            <a:off x="372240" y="29016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1" name="AutoShape 24"/>
          <p:cNvSpPr/>
          <p:nvPr/>
        </p:nvSpPr>
        <p:spPr>
          <a:xfrm>
            <a:off x="492840" y="2966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2" name="AutoShape 25"/>
          <p:cNvSpPr/>
          <p:nvPr/>
        </p:nvSpPr>
        <p:spPr>
          <a:xfrm>
            <a:off x="606600" y="29844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3" name="AutoShape 26"/>
          <p:cNvSpPr/>
          <p:nvPr/>
        </p:nvSpPr>
        <p:spPr>
          <a:xfrm>
            <a:off x="716760" y="3074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4" name="AutoShape 27"/>
          <p:cNvSpPr/>
          <p:nvPr/>
        </p:nvSpPr>
        <p:spPr>
          <a:xfrm>
            <a:off x="822240" y="3027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5" name="AutoShape 28"/>
          <p:cNvSpPr/>
          <p:nvPr/>
        </p:nvSpPr>
        <p:spPr>
          <a:xfrm>
            <a:off x="372240" y="4075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6" name="AutoShape 29"/>
          <p:cNvSpPr/>
          <p:nvPr/>
        </p:nvSpPr>
        <p:spPr>
          <a:xfrm>
            <a:off x="492840" y="41400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7" name="AutoShape 30"/>
          <p:cNvSpPr/>
          <p:nvPr/>
        </p:nvSpPr>
        <p:spPr>
          <a:xfrm>
            <a:off x="606600" y="4158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8" name="AutoShape 31"/>
          <p:cNvSpPr/>
          <p:nvPr/>
        </p:nvSpPr>
        <p:spPr>
          <a:xfrm>
            <a:off x="716760" y="42480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399" name="AutoShape 32"/>
          <p:cNvSpPr/>
          <p:nvPr/>
        </p:nvSpPr>
        <p:spPr>
          <a:xfrm>
            <a:off x="822240" y="4208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0" name="AutoShape 33"/>
          <p:cNvSpPr/>
          <p:nvPr/>
        </p:nvSpPr>
        <p:spPr>
          <a:xfrm>
            <a:off x="372240" y="52524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1" name="AutoShape 34"/>
          <p:cNvSpPr/>
          <p:nvPr/>
        </p:nvSpPr>
        <p:spPr>
          <a:xfrm>
            <a:off x="492840" y="53208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2" name="AutoShape 35"/>
          <p:cNvSpPr/>
          <p:nvPr/>
        </p:nvSpPr>
        <p:spPr>
          <a:xfrm>
            <a:off x="606600" y="53388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3" name="AutoShape 36"/>
          <p:cNvSpPr/>
          <p:nvPr/>
        </p:nvSpPr>
        <p:spPr>
          <a:xfrm>
            <a:off x="716760" y="54288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4" name="AutoShape 37"/>
          <p:cNvSpPr/>
          <p:nvPr/>
        </p:nvSpPr>
        <p:spPr>
          <a:xfrm>
            <a:off x="822240" y="5385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5" name="AutoShape 38"/>
          <p:cNvSpPr/>
          <p:nvPr/>
        </p:nvSpPr>
        <p:spPr>
          <a:xfrm>
            <a:off x="372240" y="6433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6" name="AutoShape 39"/>
          <p:cNvSpPr/>
          <p:nvPr/>
        </p:nvSpPr>
        <p:spPr>
          <a:xfrm>
            <a:off x="492840" y="6494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7" name="AutoShape 40"/>
          <p:cNvSpPr/>
          <p:nvPr/>
        </p:nvSpPr>
        <p:spPr>
          <a:xfrm>
            <a:off x="606600" y="6516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8" name="AutoShape 41"/>
          <p:cNvSpPr/>
          <p:nvPr/>
        </p:nvSpPr>
        <p:spPr>
          <a:xfrm>
            <a:off x="716760" y="6602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409" name="AutoShape 42"/>
          <p:cNvSpPr/>
          <p:nvPr/>
        </p:nvSpPr>
        <p:spPr>
          <a:xfrm>
            <a:off x="822240" y="6566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/>
          </p:nvPr>
        </p:nvSpPr>
        <p:spPr>
          <a:xfrm>
            <a:off x="633600" y="2739960"/>
            <a:ext cx="3618000" cy="1053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54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5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1" name="PlaceHolder 2"/>
          <p:cNvSpPr>
            <a:spLocks noGrp="1"/>
          </p:cNvSpPr>
          <p:nvPr>
            <p:ph type="title" idx="4294967295"/>
          </p:nvPr>
        </p:nvSpPr>
        <p:spPr>
          <a:xfrm>
            <a:off x="4251960" y="2642400"/>
            <a:ext cx="73663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章 原则性管理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原则性管理原则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确保每位员工遵守规定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严格安全政策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建立在基础上的管理方式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固有规则和价值观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强调制定严格的安全程序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制定程序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确保每位员工遵守规定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员工遵守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2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23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6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7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8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9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30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431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4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2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通过建立健康的安全文化，可以使员工自觉遵守安全规定，形成共同的安全理念和行为准则，提高整体安全意识。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5" name="Group 22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456" name="AutoShape 23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24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25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59" name="AutoShape 26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27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28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29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30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31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5" name="AutoShape 32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AutoShape 33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AutoShape 34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AutoShape 35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36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37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38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39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40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41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42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76" name="文本框 9"/>
          <p:cNvSpPr/>
          <p:nvPr/>
        </p:nvSpPr>
        <p:spPr>
          <a:xfrm>
            <a:off x="2474640" y="54936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477" name="组合 2"/>
          <p:cNvGrpSpPr/>
          <p:nvPr/>
        </p:nvGrpSpPr>
        <p:grpSpPr>
          <a:xfrm>
            <a:off x="619920" y="3497760"/>
            <a:ext cx="4422240" cy="3225600"/>
            <a:chOff x="619920" y="3497760"/>
            <a:chExt cx="4422240" cy="3225600"/>
          </a:xfrm>
        </p:grpSpPr>
        <p:sp>
          <p:nvSpPr>
            <p:cNvPr id="478" name="Freeform 2"/>
            <p:cNvSpPr/>
            <p:nvPr/>
          </p:nvSpPr>
          <p:spPr>
            <a:xfrm>
              <a:off x="61992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0" y="118"/>
                    <a:pt x="24" y="128"/>
                    <a:pt x="41" y="128"/>
                  </a:cubicBezTo>
                  <a:cubicBezTo>
                    <a:pt x="57" y="128"/>
                    <a:pt x="70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6" y="4"/>
                    <a:pt x="46" y="4"/>
                    <a:pt x="46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5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1" y="20"/>
                    <a:pt x="41" y="20"/>
                    <a:pt x="41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Freeform 3"/>
            <p:cNvSpPr/>
            <p:nvPr/>
          </p:nvSpPr>
          <p:spPr>
            <a:xfrm>
              <a:off x="3729240" y="3619440"/>
              <a:ext cx="1312920" cy="2081880"/>
            </a:xfrm>
            <a:custGeom>
              <a:gdLst>
                <a:gd name="textAreaLeft" fmla="*/ 0 w 1312920"/>
                <a:gd name="textAreaRight" fmla="*/ 1313280 w 1312920"/>
                <a:gd name="textAreaTop" fmla="*/ 0 h 2081880"/>
                <a:gd name="textAreaBottom" fmla="*/ 2082240 h 2081880"/>
              </a:gdLst>
              <a:rect l="textAreaLeft" t="textAreaTop" r="textAreaRight" b="textAreaBottom"/>
              <a:pathLst>
                <a:path w="81" h="128">
                  <a:moveTo>
                    <a:pt x="3" y="103"/>
                  </a:moveTo>
                  <a:cubicBezTo>
                    <a:pt x="11" y="118"/>
                    <a:pt x="24" y="128"/>
                    <a:pt x="41" y="128"/>
                  </a:cubicBezTo>
                  <a:cubicBezTo>
                    <a:pt x="57" y="128"/>
                    <a:pt x="71" y="118"/>
                    <a:pt x="78" y="104"/>
                  </a:cubicBezTo>
                  <a:cubicBezTo>
                    <a:pt x="81" y="98"/>
                    <a:pt x="81" y="95"/>
                    <a:pt x="79" y="89"/>
                  </a:cubicBezTo>
                  <a:cubicBezTo>
                    <a:pt x="47" y="4"/>
                    <a:pt x="47" y="4"/>
                    <a:pt x="47" y="4"/>
                  </a:cubicBezTo>
                  <a:cubicBezTo>
                    <a:pt x="46" y="2"/>
                    <a:pt x="45" y="1"/>
                    <a:pt x="43" y="0"/>
                  </a:cubicBezTo>
                  <a:cubicBezTo>
                    <a:pt x="41" y="0"/>
                    <a:pt x="38" y="1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26" y="37"/>
                    <a:pt x="14" y="56"/>
                    <a:pt x="2" y="89"/>
                  </a:cubicBezTo>
                  <a:cubicBezTo>
                    <a:pt x="0" y="95"/>
                    <a:pt x="0" y="98"/>
                    <a:pt x="3" y="103"/>
                  </a:cubicBezTo>
                  <a:close/>
                  <a:moveTo>
                    <a:pt x="10" y="96"/>
                  </a:moveTo>
                  <a:cubicBezTo>
                    <a:pt x="42" y="20"/>
                    <a:pt x="42" y="20"/>
                    <a:pt x="42" y="20"/>
                  </a:cubicBezTo>
                  <a:cubicBezTo>
                    <a:pt x="71" y="96"/>
                    <a:pt x="71" y="96"/>
                    <a:pt x="71" y="96"/>
                  </a:cubicBezTo>
                  <a:lnTo>
                    <a:pt x="10" y="9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Freeform 4"/>
            <p:cNvSpPr/>
            <p:nvPr/>
          </p:nvSpPr>
          <p:spPr>
            <a:xfrm>
              <a:off x="1218600" y="3627000"/>
              <a:ext cx="3265920" cy="115200"/>
            </a:xfrm>
            <a:custGeom>
              <a:gdLst>
                <a:gd name="textAreaLeft" fmla="*/ 0 w 3265920"/>
                <a:gd name="textAreaRight" fmla="*/ 3266280 w 3265920"/>
                <a:gd name="textAreaTop" fmla="*/ 0 h 115200"/>
                <a:gd name="textAreaBottom" fmla="*/ 115560 h 115200"/>
              </a:gdLst>
              <a:rect l="textAreaLeft" t="textAreaTop" r="textAreaRight" b="textAreaBottom"/>
              <a:pathLst>
                <a:path w="201" h="7">
                  <a:moveTo>
                    <a:pt x="3" y="0"/>
                  </a:moveTo>
                  <a:cubicBezTo>
                    <a:pt x="198" y="0"/>
                    <a:pt x="198" y="0"/>
                    <a:pt x="198" y="0"/>
                  </a:cubicBezTo>
                  <a:cubicBezTo>
                    <a:pt x="200" y="0"/>
                    <a:pt x="201" y="2"/>
                    <a:pt x="201" y="4"/>
                  </a:cubicBezTo>
                  <a:cubicBezTo>
                    <a:pt x="201" y="4"/>
                    <a:pt x="201" y="4"/>
                    <a:pt x="201" y="4"/>
                  </a:cubicBezTo>
                  <a:cubicBezTo>
                    <a:pt x="201" y="6"/>
                    <a:pt x="200" y="7"/>
                    <a:pt x="198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7"/>
                    <a:pt x="0" y="6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1" y="0"/>
                    <a:pt x="3" y="0"/>
                  </a:cubicBez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Freeform 5"/>
            <p:cNvSpPr/>
            <p:nvPr/>
          </p:nvSpPr>
          <p:spPr>
            <a:xfrm>
              <a:off x="2001600" y="3497760"/>
              <a:ext cx="1700640" cy="3225600"/>
            </a:xfrm>
            <a:custGeom>
              <a:gdLst>
                <a:gd name="textAreaLeft" fmla="*/ 0 w 1700640"/>
                <a:gd name="textAreaRight" fmla="*/ 1701000 w 1700640"/>
                <a:gd name="textAreaTop" fmla="*/ 0 h 3225600"/>
                <a:gd name="textAreaBottom" fmla="*/ 3225960 h 3225600"/>
              </a:gdLst>
              <a:rect l="textAreaLeft" t="textAreaTop" r="textAreaRight" b="textAreaBottom"/>
              <a:pathLst>
                <a:path w="105" h="198">
                  <a:moveTo>
                    <a:pt x="62" y="176"/>
                  </a:moveTo>
                  <a:cubicBezTo>
                    <a:pt x="79" y="178"/>
                    <a:pt x="94" y="186"/>
                    <a:pt x="105" y="198"/>
                  </a:cubicBezTo>
                  <a:cubicBezTo>
                    <a:pt x="0" y="198"/>
                    <a:pt x="0" y="198"/>
                    <a:pt x="0" y="198"/>
                  </a:cubicBezTo>
                  <a:cubicBezTo>
                    <a:pt x="11" y="186"/>
                    <a:pt x="26" y="178"/>
                    <a:pt x="43" y="17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0" y="23"/>
                    <a:pt x="38" y="19"/>
                    <a:pt x="38" y="15"/>
                  </a:cubicBezTo>
                  <a:cubicBezTo>
                    <a:pt x="38" y="7"/>
                    <a:pt x="44" y="0"/>
                    <a:pt x="52" y="0"/>
                  </a:cubicBezTo>
                  <a:cubicBezTo>
                    <a:pt x="60" y="0"/>
                    <a:pt x="67" y="7"/>
                    <a:pt x="67" y="15"/>
                  </a:cubicBezTo>
                  <a:cubicBezTo>
                    <a:pt x="67" y="19"/>
                    <a:pt x="65" y="23"/>
                    <a:pt x="62" y="26"/>
                  </a:cubicBezTo>
                  <a:lnTo>
                    <a:pt x="62" y="176"/>
                  </a:lnTo>
                  <a:close/>
                </a:path>
              </a:pathLst>
            </a:custGeom>
            <a:solidFill>
              <a:srgbClr val="59AE9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微软雅黑"/>
                <a:ea typeface="微软雅黑"/>
              </a:rPr>
              <a:t>原则性管理的实施策略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确保每一位员工遵守规定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制定清晰的安全政策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强调制定严格的安全程序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标准化程序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确保安全工作的有序进行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严肃处理违规行为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形成共同的安全理念和行为准则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59AE93"/>
                </a:solidFill>
                <a:latin typeface="微软雅黑"/>
                <a:ea typeface="微软雅黑"/>
              </a:rPr>
              <a:t>倡导安全第一的理念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9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99" name="Group 22"/>
          <p:cNvGrpSpPr/>
          <p:nvPr/>
        </p:nvGrpSpPr>
        <p:grpSpPr>
          <a:xfrm>
            <a:off x="303840" y="277920"/>
            <a:ext cx="515160" cy="439200"/>
            <a:chOff x="303840" y="277920"/>
            <a:chExt cx="515160" cy="439200"/>
          </a:xfrm>
        </p:grpSpPr>
        <p:sp>
          <p:nvSpPr>
            <p:cNvPr id="500" name="AutoShape 23"/>
            <p:cNvSpPr/>
            <p:nvPr/>
          </p:nvSpPr>
          <p:spPr>
            <a:xfrm>
              <a:off x="303840" y="277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24"/>
            <p:cNvSpPr/>
            <p:nvPr/>
          </p:nvSpPr>
          <p:spPr>
            <a:xfrm>
              <a:off x="424080" y="284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25"/>
            <p:cNvSpPr/>
            <p:nvPr/>
          </p:nvSpPr>
          <p:spPr>
            <a:xfrm>
              <a:off x="537840" y="286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26"/>
            <p:cNvSpPr/>
            <p:nvPr/>
          </p:nvSpPr>
          <p:spPr>
            <a:xfrm>
              <a:off x="648720" y="295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27"/>
            <p:cNvSpPr/>
            <p:nvPr/>
          </p:nvSpPr>
          <p:spPr>
            <a:xfrm>
              <a:off x="753840" y="2908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28"/>
            <p:cNvSpPr/>
            <p:nvPr/>
          </p:nvSpPr>
          <p:spPr>
            <a:xfrm>
              <a:off x="303840" y="395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29"/>
            <p:cNvSpPr/>
            <p:nvPr/>
          </p:nvSpPr>
          <p:spPr>
            <a:xfrm>
              <a:off x="424080" y="402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7" name="AutoShape 30"/>
            <p:cNvSpPr/>
            <p:nvPr/>
          </p:nvSpPr>
          <p:spPr>
            <a:xfrm>
              <a:off x="537840" y="403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8" name="AutoShape 31"/>
            <p:cNvSpPr/>
            <p:nvPr/>
          </p:nvSpPr>
          <p:spPr>
            <a:xfrm>
              <a:off x="648720" y="412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32"/>
            <p:cNvSpPr/>
            <p:nvPr/>
          </p:nvSpPr>
          <p:spPr>
            <a:xfrm>
              <a:off x="753840" y="4086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33"/>
            <p:cNvSpPr/>
            <p:nvPr/>
          </p:nvSpPr>
          <p:spPr>
            <a:xfrm>
              <a:off x="303840" y="513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34"/>
            <p:cNvSpPr/>
            <p:nvPr/>
          </p:nvSpPr>
          <p:spPr>
            <a:xfrm>
              <a:off x="424080" y="51984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35"/>
            <p:cNvSpPr/>
            <p:nvPr/>
          </p:nvSpPr>
          <p:spPr>
            <a:xfrm>
              <a:off x="537840" y="521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36"/>
            <p:cNvSpPr/>
            <p:nvPr/>
          </p:nvSpPr>
          <p:spPr>
            <a:xfrm>
              <a:off x="648720" y="530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37"/>
            <p:cNvSpPr/>
            <p:nvPr/>
          </p:nvSpPr>
          <p:spPr>
            <a:xfrm>
              <a:off x="75384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38"/>
            <p:cNvSpPr/>
            <p:nvPr/>
          </p:nvSpPr>
          <p:spPr>
            <a:xfrm>
              <a:off x="303840" y="63108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39"/>
            <p:cNvSpPr/>
            <p:nvPr/>
          </p:nvSpPr>
          <p:spPr>
            <a:xfrm>
              <a:off x="424080" y="63756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40"/>
            <p:cNvSpPr/>
            <p:nvPr/>
          </p:nvSpPr>
          <p:spPr>
            <a:xfrm>
              <a:off x="537840" y="63936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41"/>
            <p:cNvSpPr/>
            <p:nvPr/>
          </p:nvSpPr>
          <p:spPr>
            <a:xfrm>
              <a:off x="648720" y="64836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42"/>
            <p:cNvSpPr/>
            <p:nvPr/>
          </p:nvSpPr>
          <p:spPr>
            <a:xfrm>
              <a:off x="753840" y="6444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0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原则性管理案例研究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公司在原则性管理上的成功经验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公司在原则性管理上的失败教训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失败教训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30" name="Group 22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531" name="AutoShape 23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24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25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26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27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6" name="AutoShape 28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7" name="AutoShape 29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8" name="AutoShape 30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39" name="AutoShape 31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0" name="AutoShape 32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1" name="AutoShape 33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2" name="AutoShape 34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35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36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37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38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7" name="AutoShape 39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8" name="AutoShape 40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49" name="AutoShape 41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  <p:sp>
          <p:nvSpPr>
            <p:cNvPr id="550" name="AutoShape 42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6EDBD2"/>
                </a:gs>
                <a:gs pos="100000">
                  <a:srgbClr val="30C0B4"/>
                </a:gs>
              </a:gsLst>
              <a:lin ang="2700000"/>
            </a:gradFill>
            <a:ln w="0">
              <a:noFill/>
            </a:ln>
          </p:spPr>
          <p:style>
            <a:lnRef idx="0"/>
            <a:fillRef idx="2">
              <a:schemeClr val="accent5"/>
            </a:fillRef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rgbClr val="59AE93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51" name="组合 25"/>
          <p:cNvGrpSpPr/>
          <p:nvPr/>
        </p:nvGrpSpPr>
        <p:grpSpPr>
          <a:xfrm>
            <a:off x="7675920" y="802080"/>
            <a:ext cx="3939120" cy="3939120"/>
            <a:chOff x="7675920" y="802080"/>
            <a:chExt cx="3939120" cy="3939120"/>
          </a:xfrm>
        </p:grpSpPr>
        <p:sp>
          <p:nvSpPr>
            <p:cNvPr id="552" name="AutoShape 2"/>
            <p:cNvSpPr/>
            <p:nvPr/>
          </p:nvSpPr>
          <p:spPr>
            <a:xfrm>
              <a:off x="7675920" y="802080"/>
              <a:ext cx="3939120" cy="3939120"/>
            </a:xfrm>
            <a:prstGeom prst="ellipse">
              <a:avLst/>
            </a:prstGeom>
            <a:noFill/>
            <a:ln w="12700">
              <a:solidFill>
                <a:srgbClr val="EE822F"/>
              </a:solidFill>
              <a:prstDash val="dash"/>
              <a:miter/>
            </a:ln>
          </p:spPr>
          <p:style>
            <a:lnRef idx="0">
              <a:schemeClr val="accent1"/>
            </a:lnRef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53" name="Picture 9"/>
            <p:cNvSpPr/>
            <p:nvPr/>
          </p:nvSpPr>
          <p:spPr>
            <a:xfrm>
              <a:off x="8201520" y="1305000"/>
              <a:ext cx="2887560" cy="2887560"/>
            </a:xfrm>
            <a:prstGeom prst="ellipse">
              <a:avLst/>
            </a:pr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59AE93"/>
                </a:solidFill>
                <a:latin typeface="Arial"/>
                <a:ea typeface="微软雅黑"/>
              </a:rPr>
              <a:t>重要关键因素总结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5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6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严格安全政策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7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确保每位员工遵守规定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制定严格的安全程序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9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处理违规行为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0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对违规行为进行严肃处理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倡导安全第一的理念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1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2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案例研究结论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成功经验和失败教训的总结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公司实施管理方式的关键因素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5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形成共同的安全理念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自觉遵守安全规定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67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568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9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0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1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2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3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4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75" name="AutoShape 23"/>
          <p:cNvSpPr/>
          <p:nvPr/>
        </p:nvSpPr>
        <p:spPr>
          <a:xfrm>
            <a:off x="372240" y="29016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76" name="AutoShape 24"/>
          <p:cNvSpPr/>
          <p:nvPr/>
        </p:nvSpPr>
        <p:spPr>
          <a:xfrm>
            <a:off x="492840" y="2966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77" name="AutoShape 25"/>
          <p:cNvSpPr/>
          <p:nvPr/>
        </p:nvSpPr>
        <p:spPr>
          <a:xfrm>
            <a:off x="606600" y="29844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78" name="AutoShape 26"/>
          <p:cNvSpPr/>
          <p:nvPr/>
        </p:nvSpPr>
        <p:spPr>
          <a:xfrm>
            <a:off x="716760" y="3074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79" name="AutoShape 27"/>
          <p:cNvSpPr/>
          <p:nvPr/>
        </p:nvSpPr>
        <p:spPr>
          <a:xfrm>
            <a:off x="822240" y="3027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0" name="AutoShape 28"/>
          <p:cNvSpPr/>
          <p:nvPr/>
        </p:nvSpPr>
        <p:spPr>
          <a:xfrm>
            <a:off x="372240" y="4075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1" name="AutoShape 29"/>
          <p:cNvSpPr/>
          <p:nvPr/>
        </p:nvSpPr>
        <p:spPr>
          <a:xfrm>
            <a:off x="492840" y="41400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2" name="AutoShape 30"/>
          <p:cNvSpPr/>
          <p:nvPr/>
        </p:nvSpPr>
        <p:spPr>
          <a:xfrm>
            <a:off x="606600" y="4158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3" name="AutoShape 31"/>
          <p:cNvSpPr/>
          <p:nvPr/>
        </p:nvSpPr>
        <p:spPr>
          <a:xfrm>
            <a:off x="716760" y="42480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4" name="AutoShape 32"/>
          <p:cNvSpPr/>
          <p:nvPr/>
        </p:nvSpPr>
        <p:spPr>
          <a:xfrm>
            <a:off x="822240" y="4208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5" name="AutoShape 33"/>
          <p:cNvSpPr/>
          <p:nvPr/>
        </p:nvSpPr>
        <p:spPr>
          <a:xfrm>
            <a:off x="372240" y="52524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6" name="AutoShape 34"/>
          <p:cNvSpPr/>
          <p:nvPr/>
        </p:nvSpPr>
        <p:spPr>
          <a:xfrm>
            <a:off x="492840" y="53208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7" name="AutoShape 35"/>
          <p:cNvSpPr/>
          <p:nvPr/>
        </p:nvSpPr>
        <p:spPr>
          <a:xfrm>
            <a:off x="606600" y="53388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8" name="AutoShape 36"/>
          <p:cNvSpPr/>
          <p:nvPr/>
        </p:nvSpPr>
        <p:spPr>
          <a:xfrm>
            <a:off x="716760" y="54288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89" name="AutoShape 37"/>
          <p:cNvSpPr/>
          <p:nvPr/>
        </p:nvSpPr>
        <p:spPr>
          <a:xfrm>
            <a:off x="822240" y="53856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90" name="AutoShape 38"/>
          <p:cNvSpPr/>
          <p:nvPr/>
        </p:nvSpPr>
        <p:spPr>
          <a:xfrm>
            <a:off x="372240" y="643320"/>
            <a:ext cx="84240" cy="8424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760" rIns="90000" bIns="1476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91" name="AutoShape 39"/>
          <p:cNvSpPr/>
          <p:nvPr/>
        </p:nvSpPr>
        <p:spPr>
          <a:xfrm>
            <a:off x="492840" y="649440"/>
            <a:ext cx="77760" cy="77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0440" rIns="90000" bIns="10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92" name="AutoShape 40"/>
          <p:cNvSpPr/>
          <p:nvPr/>
        </p:nvSpPr>
        <p:spPr>
          <a:xfrm>
            <a:off x="606600" y="651600"/>
            <a:ext cx="74520" cy="7452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7920" rIns="90000" bIns="792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93" name="AutoShape 41"/>
          <p:cNvSpPr/>
          <p:nvPr/>
        </p:nvSpPr>
        <p:spPr>
          <a:xfrm>
            <a:off x="716760" y="660240"/>
            <a:ext cx="68760" cy="687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3600" rIns="90000" bIns="36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  <p:sp>
        <p:nvSpPr>
          <p:cNvPr id="594" name="AutoShape 42"/>
          <p:cNvSpPr/>
          <p:nvPr/>
        </p:nvSpPr>
        <p:spPr>
          <a:xfrm>
            <a:off x="822240" y="656640"/>
            <a:ext cx="65160" cy="65160"/>
          </a:xfrm>
          <a:prstGeom prst="ellipse">
            <a:avLst/>
          </a:prstGeom>
          <a:gradFill rotWithShape="0">
            <a:gsLst>
              <a:gs pos="0">
                <a:srgbClr val="6EDBD2"/>
              </a:gs>
              <a:gs pos="100000">
                <a:srgbClr val="30C0B4"/>
              </a:gs>
            </a:gsLst>
            <a:lin ang="2700000"/>
          </a:gradFill>
          <a:ln w="0">
            <a:noFill/>
          </a:ln>
        </p:spPr>
        <p:style>
          <a:lnRef idx="0"/>
          <a:fillRef idx="2">
            <a:schemeClr val="accent5"/>
          </a:fillRef>
          <a:effectRef idx="0"/>
          <a:fontRef idx="minor"/>
        </p:style>
        <p:txBody>
          <a:bodyPr lIns="90000" tIns="1440" rIns="90000" bIns="144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59AE93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https://d.book118.com/936044133112010101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安全管理中人性化与原则性</vt:lpstr>
      <vt:lpstr>目  录</vt:lpstr>
      <vt:lpstr>第1章 简介</vt:lpstr>
      <vt:lpstr>安全管理的概念</vt:lpstr>
      <vt:lpstr>人性化与原则性的重要性</vt:lpstr>
      <vt:lpstr> </vt:lpstr>
      <vt:lpstr>安全管理的基本框架</vt:lpstr>
      <vt:lpstr>第2章 人性化管理</vt:lpstr>
      <vt:lpstr> </vt:lpstr>
      <vt:lpstr>心理学在安全管理中的应用</vt:lpstr>
      <vt:lpstr>人性化管理的优势与挑战</vt:lpstr>
      <vt:lpstr> </vt:lpstr>
      <vt:lpstr>人性化管理案例分析</vt:lpstr>
      <vt:lpstr>第3章 原则性管理</vt:lpstr>
      <vt:lpstr>原则性管理原则</vt:lpstr>
      <vt:lpstr> </vt:lpstr>
      <vt:lpstr>原则性管理的实施策略</vt:lpstr>
      <vt:lpstr>原则性管理案例研究</vt:lpstr>
      <vt:lpstr>重要关键因素总结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2024-09-25T21:20:22.494</cp:lastPrinted>
  <dcterms:created xsi:type="dcterms:W3CDTF">2024-09-25T13:20:22Z</dcterms:created>
  <dcterms:modified xsi:type="dcterms:W3CDTF">2024-09-25T13:20:24Z</dcterms:modified>
</cp:coreProperties>
</file>