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embeddedFontLst>
    <p:embeddedFont>
      <p:font typeface="CWDAWQ+APNHRF+ArialMT"/>
      <p:regular r:id="rId15"/>
    </p:embeddedFont>
    <p:embeddedFont>
      <p:font typeface="CSIQFJ+MS-UIGothic"/>
      <p:regular r:id="rId16"/>
    </p:embeddedFont>
    <p:embeddedFont>
      <p:font typeface="JCHUIT+NBHQMI+MicrosoftYaHei-Bold"/>
      <p:regular r:id="rId17"/>
    </p:embeddedFont>
    <p:embeddedFont>
      <p:font typeface="RGLGWH+ALGUUC+MicrosoftYaHei"/>
      <p:regular r:id="rId18"/>
    </p:embeddedFont>
  </p:embeddedFontLst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font" Target="fonts/font1.fntdata" /><Relationship Id="rId16" Type="http://schemas.openxmlformats.org/officeDocument/2006/relationships/font" Target="fonts/font2.fntdata" /><Relationship Id="rId17" Type="http://schemas.openxmlformats.org/officeDocument/2006/relationships/font" Target="fonts/font3.fntdata" /><Relationship Id="rId18" Type="http://schemas.openxmlformats.org/officeDocument/2006/relationships/font" Target="fonts/font4.fntdata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8BF9C3-1978-4A81-A4F4-E7B0B14F2C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028FEB-DDEE-45CB-94C9-08B98D76D2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4E57DA-19CC-4C34-A480-CEAC50A31E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3331F1-B311-40A8-BCB5-09BB32A262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6EF4C37-CF6D-4088-A553-8BB2C22A25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F0E5B47-F0C9-4384-88C3-C469AF52B4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57288EF-2A6B-4992-80A9-D60F00672D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E0AD202-8E7A-4161-9A89-2F0D2260F1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C0867A2-87E2-41C9-A9AC-86D49F5778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2A5E5F-8649-4843-9710-40A01353F9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691594-5D0E-42BC-AF2E-973E7733F5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36051005130010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6499859" y="1395920"/>
            <a:ext cx="1881454" cy="78454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CWDAWQ+APNHRF+ArialMT"/>
                <a:cs typeface="CWDAWQ+APNHRF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CSIQFJ+MS-UIGothic"/>
                <a:cs typeface="CSIQFJ+MS-UIGothic"/>
              </a:rPr>
              <a:t>礼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仪</a:t>
            </a:r>
            <a:r>
              <a:rPr sz="2400">
                <a:solidFill>
                  <a:srgbClr val="00B6FF"/>
                </a:solidFill>
                <a:latin typeface="CSIQFJ+MS-UIGothic"/>
                <a:cs typeface="CSIQFJ+MS-UIGothic"/>
              </a:rPr>
              <a:t>概述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499859" y="1944560"/>
            <a:ext cx="1881454" cy="78454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CWDAWQ+APNHRF+ArialMT"/>
                <a:cs typeface="CWDAWQ+APNHRF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CSIQFJ+MS-UIGothic"/>
                <a:cs typeface="CSIQFJ+MS-UIGothic"/>
              </a:rPr>
              <a:t>家庭礼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仪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499859" y="2493200"/>
            <a:ext cx="1881454" cy="78454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CWDAWQ+APNHRF+ArialMT"/>
                <a:cs typeface="CWDAWQ+APNHRF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CSIQFJ+MS-UIGothic"/>
                <a:cs typeface="CSIQFJ+MS-UIGothic"/>
              </a:rPr>
              <a:t>学校礼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仪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499859" y="3041840"/>
            <a:ext cx="3099952" cy="188112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CWDAWQ+APNHRF+ArialMT"/>
                <a:cs typeface="CWDAWQ+APNHRF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CSIQFJ+MS-UIGothic"/>
                <a:cs typeface="CSIQFJ+MS-UIGothic"/>
              </a:rPr>
              <a:t>社会公共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场</a:t>
            </a:r>
            <a:r>
              <a:rPr sz="2400">
                <a:solidFill>
                  <a:srgbClr val="00B6FF"/>
                </a:solidFill>
                <a:latin typeface="CSIQFJ+MS-UIGothic"/>
                <a:cs typeface="CSIQFJ+MS-UIGothic"/>
              </a:rPr>
              <a:t>所礼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仪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CWDAWQ+APNHRF+ArialMT"/>
                <a:cs typeface="CWDAWQ+APNHRF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传统节庆</a:t>
            </a:r>
            <a:r>
              <a:rPr sz="2400">
                <a:solidFill>
                  <a:srgbClr val="00B6FF"/>
                </a:solidFill>
                <a:latin typeface="CSIQFJ+MS-UIGothic"/>
                <a:cs typeface="CSIQFJ+MS-UIGothic"/>
              </a:rPr>
              <a:t>礼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仪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CWDAWQ+APNHRF+ArialMT"/>
                <a:cs typeface="CWDAWQ+APNHRF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传统</a:t>
            </a:r>
            <a:r>
              <a:rPr sz="2400">
                <a:solidFill>
                  <a:srgbClr val="00B6FF"/>
                </a:solidFill>
                <a:latin typeface="CSIQFJ+MS-UIGothic"/>
                <a:cs typeface="CSIQFJ+MS-UIGothic"/>
              </a:rPr>
              <a:t>服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饰</a:t>
            </a:r>
            <a:r>
              <a:rPr sz="2400">
                <a:solidFill>
                  <a:srgbClr val="00B6FF"/>
                </a:solidFill>
                <a:latin typeface="CSIQFJ+MS-UIGothic"/>
                <a:cs typeface="CSIQFJ+MS-UIGothic"/>
              </a:rPr>
              <a:t>与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仪态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2856229" y="3066002"/>
            <a:ext cx="4092905" cy="2921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9200"/>
              </a:lnSpc>
              <a:spcBef>
                <a:spcPct val="0"/>
              </a:spcBef>
              <a:spcAft>
                <a:spcPct val="0"/>
              </a:spcAft>
            </a:pPr>
            <a:r>
              <a:rPr sz="9200" spc="28">
                <a:solidFill>
                  <a:srgbClr val="00B6FF"/>
                </a:solidFill>
                <a:latin typeface="CSIQFJ+MS-UIGothic"/>
                <a:cs typeface="CSIQFJ+MS-UIGothic"/>
              </a:rPr>
              <a:t>目</a:t>
            </a:r>
            <a:r>
              <a:rPr sz="9200">
                <a:solidFill>
                  <a:srgbClr val="00B6FF"/>
                </a:solidFill>
                <a:latin typeface="SimSun"/>
                <a:cs typeface="SimSun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CSIQFJ+MS-UIGothic"/>
                <a:cs typeface="CSIQFJ+MS-UIGothic"/>
              </a:rPr>
              <a:t>礼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仪</a:t>
            </a:r>
            <a:r>
              <a:rPr sz="3000">
                <a:solidFill>
                  <a:srgbClr val="00B6FF"/>
                </a:solidFill>
                <a:latin typeface="CSIQFJ+MS-UIGothic"/>
                <a:cs typeface="CSIQFJ+MS-UIGothic"/>
              </a:rPr>
              <a:t>的定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义</a:t>
            </a:r>
            <a:r>
              <a:rPr sz="3000">
                <a:solidFill>
                  <a:srgbClr val="00B6FF"/>
                </a:solidFill>
                <a:latin typeface="CSIQFJ+MS-UIGothic"/>
                <a:cs typeface="CSIQFJ+MS-UIGothic"/>
              </a:rPr>
              <a:t>与重要性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7730" y="1757481"/>
            <a:ext cx="191121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CSIQFJ+MS-UIGothic"/>
                <a:cs typeface="CSIQFJ+MS-UIGothic"/>
              </a:rPr>
              <a:t>礼</a:t>
            </a: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仪</a:t>
            </a:r>
            <a:r>
              <a:rPr sz="2300" spc="23">
                <a:solidFill>
                  <a:srgbClr val="00B6FF"/>
                </a:solidFill>
                <a:latin typeface="CSIQFJ+MS-UIGothic"/>
                <a:cs typeface="CSIQFJ+MS-UIGothic"/>
              </a:rPr>
              <a:t>的定</a:t>
            </a:r>
            <a:r>
              <a:rPr sz="2300">
                <a:solidFill>
                  <a:srgbClr val="00B6FF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13435" y="4291766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CSIQFJ+MS-UIGothic"/>
                <a:cs typeface="CSIQFJ+MS-UIGothic"/>
              </a:rPr>
              <a:t>礼</a:t>
            </a: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仪</a:t>
            </a:r>
            <a:r>
              <a:rPr sz="2300" spc="25">
                <a:solidFill>
                  <a:srgbClr val="00B6FF"/>
                </a:solidFill>
                <a:latin typeface="CSIQFJ+MS-UIGothic"/>
                <a:cs typeface="CSIQFJ+MS-UIGothic"/>
              </a:rPr>
              <a:t>的重要性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2578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CSIQFJ+MS-UIGothic"/>
                <a:cs typeface="CSIQFJ+MS-UIGothic"/>
              </a:rPr>
              <a:t>中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华传统</a:t>
            </a:r>
            <a:r>
              <a:rPr sz="3000">
                <a:solidFill>
                  <a:srgbClr val="00B6FF"/>
                </a:solidFill>
                <a:latin typeface="CSIQFJ+MS-UIGothic"/>
                <a:cs typeface="CSIQFJ+MS-UIGothic"/>
              </a:rPr>
              <a:t>礼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仪</a:t>
            </a:r>
            <a:r>
              <a:rPr sz="3000">
                <a:solidFill>
                  <a:srgbClr val="00B6FF"/>
                </a:solidFill>
                <a:latin typeface="CSIQFJ+MS-UIGothic"/>
                <a:cs typeface="CSIQFJ+MS-UIGothic"/>
              </a:rPr>
              <a:t>的起源与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发</a:t>
            </a:r>
            <a:r>
              <a:rPr sz="3000">
                <a:solidFill>
                  <a:srgbClr val="00B6FF"/>
                </a:solidFill>
                <a:latin typeface="CSIQFJ+MS-UIGothic"/>
                <a:cs typeface="CSIQFJ+MS-UIGothic"/>
              </a:rPr>
              <a:t>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744075" y="2004055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CSIQFJ+MS-UIGothic"/>
                <a:cs typeface="CSIQFJ+MS-UIGothic"/>
              </a:rPr>
              <a:t>起源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9744075" y="4147815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SimSun"/>
                <a:cs typeface="SimSun"/>
              </a:rPr>
              <a:t>发</a:t>
            </a:r>
            <a:r>
              <a:rPr sz="1550">
                <a:solidFill>
                  <a:srgbClr val="00B6FF"/>
                </a:solidFill>
                <a:latin typeface="CSIQFJ+MS-UIGothic"/>
                <a:cs typeface="CSIQFJ+MS-UIGothic"/>
              </a:rPr>
              <a:t>展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现</a:t>
            </a:r>
            <a:r>
              <a:rPr sz="3000">
                <a:solidFill>
                  <a:srgbClr val="00B6FF"/>
                </a:solidFill>
                <a:latin typeface="CSIQFJ+MS-UIGothic"/>
                <a:cs typeface="CSIQFJ+MS-UIGothic"/>
              </a:rPr>
              <a:t>代礼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仪</a:t>
            </a:r>
            <a:r>
              <a:rPr sz="3000">
                <a:solidFill>
                  <a:srgbClr val="00B6FF"/>
                </a:solidFill>
                <a:latin typeface="CSIQFJ+MS-UIGothic"/>
                <a:cs typeface="CSIQFJ+MS-UIGothic"/>
              </a:rPr>
              <a:t>的基本原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则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25244" y="372036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FFF"/>
                </a:solidFill>
                <a:latin typeface="CSIQFJ+MS-UIGothic"/>
                <a:cs typeface="CSIQFJ+MS-UIGothic"/>
              </a:rPr>
              <a:t>尊重他人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248150" y="372036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FFF"/>
                </a:solidFill>
                <a:latin typeface="CSIQFJ+MS-UIGothic"/>
                <a:cs typeface="CSIQFJ+MS-UIGothic"/>
              </a:rPr>
              <a:t>真</a:t>
            </a:r>
            <a:r>
              <a:rPr sz="2000" spc="25">
                <a:solidFill>
                  <a:srgbClr val="FFFFFF"/>
                </a:solidFill>
                <a:latin typeface="SimSun"/>
                <a:cs typeface="SimSun"/>
              </a:rPr>
              <a:t>诚</a:t>
            </a:r>
            <a:r>
              <a:rPr sz="2000" spc="25">
                <a:solidFill>
                  <a:srgbClr val="FFFFFF"/>
                </a:solidFill>
                <a:latin typeface="CSIQFJ+MS-UIGothic"/>
                <a:cs typeface="CSIQFJ+MS-UIGothic"/>
              </a:rPr>
              <a:t>待人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052944" y="372036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FFF"/>
                </a:solidFill>
                <a:latin typeface="SimSun"/>
                <a:cs typeface="SimSun"/>
              </a:rPr>
              <a:t>谦逊</a:t>
            </a:r>
            <a:r>
              <a:rPr sz="2000" spc="25">
                <a:solidFill>
                  <a:srgbClr val="FFFFFF"/>
                </a:solidFill>
                <a:latin typeface="CSIQFJ+MS-UIGothic"/>
                <a:cs typeface="CSIQFJ+MS-UIGothic"/>
              </a:rPr>
              <a:t>有礼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885044" y="372036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FFF"/>
                </a:solidFill>
                <a:latin typeface="CSIQFJ+MS-UIGothic"/>
                <a:cs typeface="CSIQFJ+MS-UIGothic"/>
              </a:rPr>
              <a:t>守</a:t>
            </a:r>
            <a:r>
              <a:rPr sz="2000" spc="25">
                <a:solidFill>
                  <a:srgbClr val="FFFFFF"/>
                </a:solidFill>
                <a:latin typeface="SimSun"/>
                <a:cs typeface="SimSun"/>
              </a:rPr>
              <a:t>时</a:t>
            </a:r>
            <a:r>
              <a:rPr sz="2000" spc="25">
                <a:solidFill>
                  <a:srgbClr val="FFFFFF"/>
                </a:solidFill>
                <a:latin typeface="CSIQFJ+MS-UIGothic"/>
                <a:cs typeface="CSIQFJ+MS-UIGothic"/>
              </a:rPr>
              <a:t>守信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695959" y="4839708"/>
            <a:ext cx="2481708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90499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CSIQFJ+MS-UIGothic"/>
                <a:cs typeface="CSIQFJ+MS-UIGothic"/>
              </a:rPr>
              <a:t>在社交交往中，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应该</a:t>
            </a:r>
            <a:r>
              <a:rPr sz="1500">
                <a:solidFill>
                  <a:srgbClr val="FFFDFD"/>
                </a:solidFill>
                <a:latin typeface="CSIQFJ+MS-UIGothic"/>
                <a:cs typeface="CSIQFJ+MS-UIGothic"/>
              </a:rPr>
              <a:t>尊</a:t>
            </a:r>
          </a:p>
          <a:p>
            <a:pPr marL="190499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CSIQFJ+MS-UIGothic"/>
                <a:cs typeface="CSIQFJ+MS-UIGothic"/>
              </a:rPr>
              <a:t>重他人的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权</a:t>
            </a:r>
            <a:r>
              <a:rPr sz="1500">
                <a:solidFill>
                  <a:srgbClr val="FFFDFD"/>
                </a:solidFill>
                <a:latin typeface="CSIQFJ+MS-UIGothic"/>
                <a:cs typeface="CSIQFJ+MS-UIGothic"/>
              </a:rPr>
              <a:t>利、尊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严</a:t>
            </a:r>
            <a:r>
              <a:rPr sz="1500">
                <a:solidFill>
                  <a:srgbClr val="FFFDFD"/>
                </a:solidFill>
                <a:latin typeface="CSIQFJ+MS-UIGothic"/>
                <a:cs typeface="CSIQFJ+MS-UIGothic"/>
              </a:rPr>
              <a:t>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习惯</a:t>
            </a:r>
            <a:r>
              <a:rPr sz="1500">
                <a:solidFill>
                  <a:srgbClr val="FFFDFD"/>
                </a:solidFill>
                <a:latin typeface="CSIQFJ+MS-UIGothic"/>
                <a:cs typeface="CSIQFJ+MS-UIGothic"/>
              </a:rPr>
              <a:t>，不侵犯他人的利益。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3663315" y="4839708"/>
            <a:ext cx="2336229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CSIQFJ+MS-UIGothic"/>
                <a:cs typeface="CSIQFJ+MS-UIGothic"/>
              </a:rPr>
              <a:t>以真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诚</a:t>
            </a:r>
            <a:r>
              <a:rPr sz="1500">
                <a:solidFill>
                  <a:srgbClr val="FFFDFD"/>
                </a:solidFill>
                <a:latin typeface="CSIQFJ+MS-UIGothic"/>
                <a:cs typeface="CSIQFJ+MS-UIGothic"/>
              </a:rPr>
              <a:t>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态</a:t>
            </a:r>
            <a:r>
              <a:rPr sz="1500">
                <a:solidFill>
                  <a:srgbClr val="FFFDFD"/>
                </a:solidFill>
                <a:latin typeface="CSIQFJ+MS-UIGothic"/>
                <a:cs typeface="CSIQFJ+MS-UIGothic"/>
              </a:rPr>
              <a:t>度与人交往，</a:t>
            </a:r>
          </a:p>
          <a:p>
            <a:pPr marL="9525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CSIQFJ+MS-UIGothic"/>
                <a:cs typeface="CSIQFJ+MS-UIGothic"/>
              </a:rPr>
              <a:t>不虚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伪</a:t>
            </a:r>
            <a:r>
              <a:rPr sz="1500">
                <a:solidFill>
                  <a:srgbClr val="FFFDFD"/>
                </a:solidFill>
                <a:latin typeface="CSIQFJ+MS-UIGothic"/>
                <a:cs typeface="CSIQFJ+MS-UIGothic"/>
              </a:rPr>
              <a:t>、不做作，建立</a:t>
            </a:r>
          </a:p>
          <a:p>
            <a:pPr marL="19050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CSIQFJ+MS-UIGothic"/>
                <a:cs typeface="CSIQFJ+MS-UIGothic"/>
              </a:rPr>
              <a:t>起良好的人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际</a:t>
            </a:r>
            <a:r>
              <a:rPr sz="1500">
                <a:solidFill>
                  <a:srgbClr val="FFFDFD"/>
                </a:solidFill>
                <a:latin typeface="CSIQFJ+MS-UIGothic"/>
                <a:cs typeface="CSIQFJ+MS-UIGothic"/>
              </a:rPr>
              <a:t>关系。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6597015" y="4839708"/>
            <a:ext cx="2126753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CSIQFJ+MS-UIGothic"/>
                <a:cs typeface="CSIQFJ+MS-UIGothic"/>
              </a:rPr>
              <a:t>在言行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举</a:t>
            </a:r>
            <a:r>
              <a:rPr sz="1500">
                <a:solidFill>
                  <a:srgbClr val="FFFDFD"/>
                </a:solidFill>
                <a:latin typeface="CSIQFJ+MS-UIGothic"/>
                <a:cs typeface="CSIQFJ+MS-UIGothic"/>
              </a:rPr>
              <a:t>止中，要保持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谦逊</a:t>
            </a:r>
            <a:r>
              <a:rPr sz="1500">
                <a:solidFill>
                  <a:srgbClr val="FFFDFD"/>
                </a:solidFill>
                <a:latin typeface="CSIQFJ+MS-UIGothic"/>
                <a:cs typeface="CSIQFJ+MS-UIGothic"/>
              </a:rPr>
              <a:t>有礼的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态</a:t>
            </a:r>
            <a:r>
              <a:rPr sz="1500">
                <a:solidFill>
                  <a:srgbClr val="FFFDFD"/>
                </a:solidFill>
                <a:latin typeface="CSIQFJ+MS-UIGothic"/>
                <a:cs typeface="CSIQFJ+MS-UIGothic"/>
              </a:rPr>
              <a:t>度，不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骄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CSIQFJ+MS-UIGothic"/>
                <a:cs typeface="CSIQFJ+MS-UIGothic"/>
              </a:rPr>
              <a:t>傲自大，不傲慢无礼。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9448165" y="4839708"/>
            <a:ext cx="2126753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CSIQFJ+MS-UIGothic"/>
                <a:cs typeface="CSIQFJ+MS-UIGothic"/>
              </a:rPr>
              <a:t>遵守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时间约</a:t>
            </a:r>
            <a:r>
              <a:rPr sz="1500">
                <a:solidFill>
                  <a:srgbClr val="FFFDFD"/>
                </a:solidFill>
                <a:latin typeface="CSIQFJ+MS-UIGothic"/>
                <a:cs typeface="CSIQFJ+MS-UIGothic"/>
              </a:rPr>
              <a:t>定，信守承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诺</a:t>
            </a:r>
            <a:r>
              <a:rPr sz="1500">
                <a:solidFill>
                  <a:srgbClr val="FFFDFD"/>
                </a:solidFill>
                <a:latin typeface="CSIQFJ+MS-UIGothic"/>
                <a:cs typeface="CSIQFJ+MS-UIGothic"/>
              </a:rPr>
              <a:t>，建立起自己的信誉</a:t>
            </a:r>
          </a:p>
          <a:p>
            <a:pPr marL="57150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CSIQFJ+MS-UIGothic"/>
                <a:cs typeface="CSIQFJ+MS-UIGothic"/>
              </a:rPr>
              <a:t>和信任。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8196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CSIQFJ+MS-UIGothic"/>
                <a:cs typeface="CSIQFJ+MS-UIGothic"/>
              </a:rPr>
              <a:t>家庭成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员间</a:t>
            </a:r>
            <a:r>
              <a:rPr sz="3000">
                <a:solidFill>
                  <a:srgbClr val="00B6FF"/>
                </a:solidFill>
                <a:latin typeface="CSIQFJ+MS-UIGothic"/>
                <a:cs typeface="CSIQFJ+MS-UIGothic"/>
              </a:rPr>
              <a:t>的称呼与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问</a:t>
            </a:r>
            <a:r>
              <a:rPr sz="3000">
                <a:solidFill>
                  <a:srgbClr val="00B6FF"/>
                </a:solidFill>
                <a:latin typeface="CSIQFJ+MS-UIGothic"/>
                <a:cs typeface="CSIQFJ+MS-UIGothic"/>
              </a:rPr>
              <a:t>候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5319" y="1473196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CSIQFJ+MS-UIGothic"/>
                <a:cs typeface="CSIQFJ+MS-UIGothic"/>
              </a:rPr>
              <a:t>称呼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93419" y="4044946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FFFF"/>
                </a:solidFill>
                <a:latin typeface="SimSun"/>
                <a:cs typeface="SimSun"/>
              </a:rPr>
              <a:t>问</a:t>
            </a:r>
            <a:r>
              <a:rPr sz="1550">
                <a:solidFill>
                  <a:srgbClr val="FFFFFF"/>
                </a:solidFill>
                <a:latin typeface="CSIQFJ+MS-UIGothic"/>
                <a:cs typeface="CSIQFJ+MS-UIGothic"/>
              </a:rPr>
              <a:t>候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93419" y="4451838"/>
            <a:ext cx="3088444" cy="135445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CSIQFJ+MS-UIGothic"/>
                <a:cs typeface="CSIQFJ+MS-UIGothic"/>
              </a:rPr>
              <a:t>每天早晨起床后和晚上睡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觉</a:t>
            </a:r>
            <a:r>
              <a:rPr sz="1350">
                <a:solidFill>
                  <a:srgbClr val="FFFFFF"/>
                </a:solidFill>
                <a:latin typeface="CSIQFJ+MS-UIGothic"/>
                <a:cs typeface="CSIQFJ+MS-UIGothic"/>
              </a:rPr>
              <a:t>前，家庭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CSIQFJ+MS-UIGothic"/>
                <a:cs typeface="CSIQFJ+MS-UIGothic"/>
              </a:rPr>
              <a:t>成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员应</a:t>
            </a:r>
            <a:r>
              <a:rPr sz="1350">
                <a:solidFill>
                  <a:srgbClr val="FFFFFF"/>
                </a:solidFill>
                <a:latin typeface="CSIQFJ+MS-UIGothic"/>
                <a:cs typeface="CSIQFJ+MS-UIGothic"/>
              </a:rPr>
              <a:t>相互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问</a:t>
            </a:r>
            <a:r>
              <a:rPr sz="1350">
                <a:solidFill>
                  <a:srgbClr val="FFFFFF"/>
                </a:solidFill>
                <a:latin typeface="CSIQFJ+MS-UIGothic"/>
                <a:cs typeface="CSIQFJ+MS-UIGothic"/>
              </a:rPr>
              <a:t>候，表达关心和尊重。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CSIQFJ+MS-UIGothic"/>
                <a:cs typeface="CSIQFJ+MS-UIGothic"/>
              </a:rPr>
              <a:t>在特定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节</a:t>
            </a:r>
            <a:r>
              <a:rPr sz="1350">
                <a:solidFill>
                  <a:srgbClr val="FFFFFF"/>
                </a:solidFill>
                <a:latin typeface="CSIQFJ+MS-UIGothic"/>
                <a:cs typeface="CSIQFJ+MS-UIGothic"/>
              </a:rPr>
              <a:t>日或家庭成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员</a:t>
            </a:r>
            <a:r>
              <a:rPr sz="1350">
                <a:solidFill>
                  <a:srgbClr val="FFFFFF"/>
                </a:solidFill>
                <a:latin typeface="CSIQFJ+MS-UIGothic"/>
                <a:cs typeface="CSIQFJ+MS-UIGothic"/>
              </a:rPr>
              <a:t>生日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FFFFFF"/>
                </a:solidFill>
                <a:latin typeface="CSIQFJ+MS-UIGothic"/>
                <a:cs typeface="CSIQFJ+MS-UIGothic"/>
              </a:rPr>
              <a:t>，更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应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CSIQFJ+MS-UIGothic"/>
                <a:cs typeface="CSIQFJ+MS-UIGothic"/>
              </a:rPr>
              <a:t>注重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问</a:t>
            </a:r>
            <a:r>
              <a:rPr sz="1350">
                <a:solidFill>
                  <a:srgbClr val="FFFFFF"/>
                </a:solidFill>
                <a:latin typeface="CSIQFJ+MS-UIGothic"/>
                <a:cs typeface="CSIQFJ+MS-UIGothic"/>
              </a:rPr>
              <a:t>候和祝福。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CSIQFJ+MS-UIGothic"/>
                <a:cs typeface="CSIQFJ+MS-UIGothic"/>
              </a:rPr>
              <a:t>家庭用餐礼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 仪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396229" y="142220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CSIQFJ+MS-UIGothic"/>
                <a:cs typeface="CSIQFJ+MS-UIGothic"/>
              </a:rPr>
              <a:t>座位安排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061459" y="1521187"/>
            <a:ext cx="800266" cy="7425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96"/>
              </a:lnSpc>
              <a:spcBef>
                <a:spcPct val="0"/>
              </a:spcBef>
              <a:spcAft>
                <a:spcPct val="0"/>
              </a:spcAft>
            </a:pPr>
            <a:r>
              <a:rPr sz="2300" spc="14">
                <a:solidFill>
                  <a:srgbClr val="FFFFFF"/>
                </a:solidFill>
                <a:latin typeface="JCHUIT+NBHQMI+MicrosoftYaHei-Bold"/>
                <a:cs typeface="JCHUIT+NBHQMI+MicrosoftYaHei-Bold"/>
              </a:rPr>
              <a:t>01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956175" y="316083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CSIQFJ+MS-UIGothic"/>
                <a:cs typeface="CSIQFJ+MS-UIGothic"/>
              </a:rPr>
              <a:t>用餐</a:t>
            </a: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规</a:t>
            </a:r>
            <a:r>
              <a:rPr sz="2300">
                <a:solidFill>
                  <a:srgbClr val="00B6FF"/>
                </a:solidFill>
                <a:latin typeface="CSIQFJ+MS-UIGothic"/>
                <a:cs typeface="CSIQFJ+MS-UIGothic"/>
              </a:rPr>
              <a:t>矩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3651884" y="3260452"/>
            <a:ext cx="800266" cy="7425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96"/>
              </a:lnSpc>
              <a:spcBef>
                <a:spcPct val="0"/>
              </a:spcBef>
              <a:spcAft>
                <a:spcPct val="0"/>
              </a:spcAft>
            </a:pPr>
            <a:r>
              <a:rPr sz="2300" spc="14">
                <a:solidFill>
                  <a:srgbClr val="FFFFFF"/>
                </a:solidFill>
                <a:latin typeface="JCHUIT+NBHQMI+MicrosoftYaHei-Bold"/>
                <a:cs typeface="JCHUIT+NBHQMI+MicrosoftYaHei-Bold"/>
              </a:rPr>
              <a:t>02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555490" y="4899461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CSIQFJ+MS-UIGothic"/>
                <a:cs typeface="CSIQFJ+MS-UIGothic"/>
              </a:rPr>
              <a:t>餐桌上的礼</a:t>
            </a:r>
            <a:r>
              <a:rPr sz="2300">
                <a:solidFill>
                  <a:srgbClr val="00B6FF"/>
                </a:solidFill>
                <a:latin typeface="SimSun"/>
                <a:cs typeface="SimSun"/>
              </a:rPr>
              <a:t>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3287395" y="4999082"/>
            <a:ext cx="800266" cy="7425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96"/>
              </a:lnSpc>
              <a:spcBef>
                <a:spcPct val="0"/>
              </a:spcBef>
              <a:spcAft>
                <a:spcPct val="0"/>
              </a:spcAft>
            </a:pPr>
            <a:r>
              <a:rPr sz="2300" spc="14">
                <a:solidFill>
                  <a:srgbClr val="FFFFFF"/>
                </a:solidFill>
                <a:latin typeface="JCHUIT+NBHQMI+MicrosoftYaHei-Bold"/>
                <a:cs typeface="JCHUIT+NBHQMI+MicrosoftYaHei-Bold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CSIQFJ+MS-UIGothic"/>
                <a:cs typeface="CSIQFJ+MS-UIGothic"/>
              </a:rPr>
              <a:t>家庭聚会礼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 仪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36690" y="1577340"/>
            <a:ext cx="711809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00B6FF"/>
                </a:solidFill>
                <a:latin typeface="CSIQFJ+MS-UIGothic"/>
                <a:cs typeface="CSIQFJ+MS-UIGothic"/>
              </a:rPr>
              <a:t>准</a:t>
            </a:r>
            <a:r>
              <a:rPr sz="1600">
                <a:solidFill>
                  <a:srgbClr val="00B6FF"/>
                </a:solidFill>
                <a:latin typeface="SimSun"/>
                <a:cs typeface="SimSun"/>
              </a:rPr>
              <a:t>备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536690" y="3228975"/>
            <a:ext cx="1119428" cy="214058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00B6FF"/>
                </a:solidFill>
                <a:latin typeface="CSIQFJ+MS-UIGothic"/>
                <a:cs typeface="CSIQFJ+MS-UIGothic"/>
              </a:rPr>
              <a:t>尊重</a:t>
            </a:r>
            <a:r>
              <a:rPr sz="1600">
                <a:solidFill>
                  <a:srgbClr val="00B6FF"/>
                </a:solidFill>
                <a:latin typeface="SimSun"/>
                <a:cs typeface="SimSun"/>
              </a:rPr>
              <a:t>长辈</a:t>
            </a:r>
          </a:p>
          <a:p>
            <a:pPr marL="0" marR="0">
              <a:lnSpc>
                <a:spcPts val="1600"/>
              </a:lnSpc>
              <a:spcBef>
                <a:spcPts val="11254"/>
              </a:spcBef>
              <a:spcAft>
                <a:spcPct val="0"/>
              </a:spcAft>
            </a:pPr>
            <a:r>
              <a:rPr sz="1600">
                <a:solidFill>
                  <a:srgbClr val="00B6FF"/>
                </a:solidFill>
                <a:latin typeface="CSIQFJ+MS-UIGothic"/>
                <a:cs typeface="CSIQFJ+MS-UIGothic"/>
              </a:rPr>
              <a:t>礼貌待客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https://d.book118.com/936051005130010102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49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9">
      <vt:lpstr>Arial</vt:lpstr>
      <vt:lpstr>Calibri</vt:lpstr>
      <vt:lpstr>CWDAWQ+APNHRF+ArialMT</vt:lpstr>
      <vt:lpstr>Times New Roman</vt:lpstr>
      <vt:lpstr>CSIQFJ+MS-UIGothic</vt:lpstr>
      <vt:lpstr>SimSun</vt:lpstr>
      <vt:lpstr>JCHUIT+NBHQMI+MicrosoftYaHei-Bold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2024-09-27T10:13:24.767</cp:lastPrinted>
  <dcterms:created xsi:type="dcterms:W3CDTF">2024-09-27T02:13:24Z</dcterms:created>
  <dcterms:modified xsi:type="dcterms:W3CDTF">2024-09-27T02:13:26Z</dcterms:modified>
</cp:coreProperties>
</file>