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D3BF169-41F1-4337-97AF-C110310CBA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2852351-42A0-4359-9C95-E1D5EC58E4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91E7713-A1D7-470E-9DFB-3AC55EA813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C87D766-7017-4D72-9CCE-25AD26C41B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78DC653-4A55-4728-BDCF-102A24ABB3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87A3D4F-19E2-464E-B9BC-9E6FD4EF41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9C28822-AB1B-4C0C-9C23-576A02CE0B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C5B6912-5718-4B7B-B5EC-A6590BF4CB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AAE0F4B-2FEB-4747-B330-B027E236EF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F94AFE3-E457-4412-B142-390D12F8B0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6DC80BD-0149-482E-B037-749F4DEDB8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Relationship Id="rId4" Type="http://schemas.openxmlformats.org/officeDocument/2006/relationships/image" Target="../media/image5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11.jpeg" /><Relationship Id="rId6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3605504024301005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843215" y="4673857"/>
            <a:ext cx="1938785" cy="271780"/>
          </a:xfrm>
          <a:prstGeom prst="rect">
            <a:avLst/>
          </a:prstGeom>
          <a:noFill/>
        </p:spPr>
        <p:txBody>
          <a:bodyPr vert="horz" wrap="square" lIns="34100" tIns="34100" rIns="34100" bIns="3410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325">
                <a:solidFill>
                  <a:schemeClr val="accent1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汇报人</a:t>
            </a:r>
            <a:r>
              <a:rPr lang="en-US" sz="1325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:PPT可修改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6369054" y="4673857"/>
            <a:ext cx="2068238" cy="271780"/>
          </a:xfrm>
          <a:prstGeom prst="rect">
            <a:avLst/>
          </a:prstGeom>
          <a:noFill/>
        </p:spPr>
        <p:txBody>
          <a:bodyPr vert="horz" wrap="square" lIns="34100" tIns="34100" rIns="34100" bIns="3410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32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2024-01-30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2555329" y="2833333"/>
            <a:ext cx="7082543" cy="777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0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优化会员制零售商团队绩效考核体系的培训课程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464298" y="2626609"/>
            <a:ext cx="2243613" cy="2243613"/>
          </a:xfrm>
          <a:prstGeom prst="ellipse">
            <a:avLst/>
          </a:prstGeom>
          <a:solidFill>
            <a:schemeClr val="accent1">
              <a:lumMod val="20000"/>
              <a:lumOff val="80000"/>
              <a:alpha val="4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46965" y="1811983"/>
            <a:ext cx="1478280" cy="38728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2772" y="3569345"/>
            <a:ext cx="2049780" cy="6057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>
                <a:solidFill>
                  <a:schemeClr val="accent1">
                    <a:lumMod val="40000"/>
                    <a:lumOff val="6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CONTENCT</a:t>
            </a:r>
          </a:p>
        </p:txBody>
      </p:sp>
      <p:sp>
        <p:nvSpPr>
          <p:cNvPr id="6" name="AutoShape 6"/>
          <p:cNvSpPr/>
          <p:nvPr/>
        </p:nvSpPr>
        <p:spPr>
          <a:xfrm>
            <a:off x="5638202" y="1238250"/>
            <a:ext cx="5117446" cy="511843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  <a:defRPr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绩效考核体系概述</a:t>
            </a:r>
            <a:endParaRPr lang="en-US" sz="1100"/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团队绩效考核现状分析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培训课程设置与优化建议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关键绩效指标（KPI）设定及权重分配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团队协作与沟通能力提升途径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激励机制建设与完善措施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03421" y="2549736"/>
            <a:ext cx="4145173" cy="823690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绩效考核体系概述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948881" y="220370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0" y="118"/>
                  <a:pt x="24" y="128"/>
                  <a:pt x="41" y="128"/>
                </a:cubicBezTo>
                <a:cubicBezTo>
                  <a:pt x="57" y="128"/>
                  <a:pt x="70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6" y="4"/>
                  <a:pt x="46" y="4"/>
                  <a:pt x="46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5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1" y="20"/>
                  <a:pt x="41" y="20"/>
                  <a:pt x="41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4058508" y="220370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1" y="118"/>
                  <a:pt x="24" y="128"/>
                  <a:pt x="41" y="128"/>
                </a:cubicBezTo>
                <a:cubicBezTo>
                  <a:pt x="57" y="128"/>
                  <a:pt x="71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7" y="4"/>
                  <a:pt x="47" y="4"/>
                  <a:pt x="47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6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2" y="20"/>
                  <a:pt x="42" y="20"/>
                  <a:pt x="42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1547717" y="2211136"/>
            <a:ext cx="3266694" cy="115729"/>
          </a:xfrm>
          <a:custGeom>
            <a:rect l="l" t="t" r="r" b="b"/>
            <a:pathLst>
              <a:path w="201" h="7">
                <a:moveTo>
                  <a:pt x="3" y="0"/>
                </a:moveTo>
                <a:cubicBezTo>
                  <a:pt x="198" y="0"/>
                  <a:pt x="198" y="0"/>
                  <a:pt x="198" y="0"/>
                </a:cubicBezTo>
                <a:cubicBezTo>
                  <a:pt x="200" y="0"/>
                  <a:pt x="201" y="2"/>
                  <a:pt x="201" y="4"/>
                </a:cubicBezTo>
                <a:cubicBezTo>
                  <a:pt x="201" y="4"/>
                  <a:pt x="201" y="4"/>
                  <a:pt x="201" y="4"/>
                </a:cubicBezTo>
                <a:cubicBezTo>
                  <a:pt x="201" y="6"/>
                  <a:pt x="200" y="7"/>
                  <a:pt x="198" y="7"/>
                </a:cubicBezTo>
                <a:cubicBezTo>
                  <a:pt x="3" y="7"/>
                  <a:pt x="3" y="7"/>
                  <a:pt x="3" y="7"/>
                </a:cubicBezTo>
                <a:cubicBezTo>
                  <a:pt x="1" y="7"/>
                  <a:pt x="0" y="6"/>
                  <a:pt x="0" y="4"/>
                </a:cubicBezTo>
                <a:cubicBezTo>
                  <a:pt x="0" y="4"/>
                  <a:pt x="0" y="4"/>
                  <a:pt x="0" y="4"/>
                </a:cubicBezTo>
                <a:cubicBezTo>
                  <a:pt x="0" y="2"/>
                  <a:pt x="1" y="0"/>
                  <a:pt x="3" y="0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2330387" y="2081786"/>
            <a:ext cx="1701355" cy="3225832"/>
          </a:xfrm>
          <a:custGeom>
            <a:rect l="l" t="t" r="r" b="b"/>
            <a:pathLst>
              <a:path w="105" h="198">
                <a:moveTo>
                  <a:pt x="62" y="176"/>
                </a:moveTo>
                <a:cubicBezTo>
                  <a:pt x="79" y="178"/>
                  <a:pt x="94" y="186"/>
                  <a:pt x="105" y="198"/>
                </a:cubicBezTo>
                <a:cubicBezTo>
                  <a:pt x="0" y="198"/>
                  <a:pt x="0" y="198"/>
                  <a:pt x="0" y="198"/>
                </a:cubicBezTo>
                <a:cubicBezTo>
                  <a:pt x="11" y="186"/>
                  <a:pt x="26" y="178"/>
                  <a:pt x="43" y="176"/>
                </a:cubicBezTo>
                <a:cubicBezTo>
                  <a:pt x="43" y="26"/>
                  <a:pt x="43" y="26"/>
                  <a:pt x="43" y="26"/>
                </a:cubicBezTo>
                <a:cubicBezTo>
                  <a:pt x="40" y="23"/>
                  <a:pt x="38" y="19"/>
                  <a:pt x="38" y="15"/>
                </a:cubicBezTo>
                <a:cubicBezTo>
                  <a:pt x="38" y="7"/>
                  <a:pt x="44" y="0"/>
                  <a:pt x="52" y="0"/>
                </a:cubicBezTo>
                <a:cubicBezTo>
                  <a:pt x="60" y="0"/>
                  <a:pt x="67" y="7"/>
                  <a:pt x="67" y="15"/>
                </a:cubicBezTo>
                <a:cubicBezTo>
                  <a:pt x="67" y="19"/>
                  <a:pt x="65" y="23"/>
                  <a:pt x="62" y="26"/>
                </a:cubicBezTo>
                <a:lnTo>
                  <a:pt x="62" y="17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805582" y="1797228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805582" y="4037128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6458495" y="1389081"/>
            <a:ext cx="507682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458495" y="4046529"/>
            <a:ext cx="507682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目的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绩效考核体系定义与目的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6830551" y="2047294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30551" y="4287194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6458495" y="1716941"/>
            <a:ext cx="5076825" cy="20288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绩效考核体系是一套系统的方法、原理、评价指标和评价标准，用于对员工的工作表现进行评价和衡量。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6458495" y="4396703"/>
            <a:ext cx="50768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旨在提高员工的工作效率、激励员工积极性、促进组织目标的达成以及提升企业的整体绩效。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9077" r="29077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1434" r="31434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692" r="30692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会员制零售商以会员为核心，提供个性化服务、建立长期关系、注重口碑营销等。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特点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面临市场竞争激烈、会员需求多样化、运营成本高等挑战，需不断提升服务质量和运营效率。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挑战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会员制零售商特点与挑战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204294" y="1287329"/>
            <a:ext cx="2035112" cy="2035112"/>
            <a:chOff x="1204294" y="1287329"/>
            <a:chExt cx="2035112" cy="2035112"/>
          </a:xfrm>
        </p:grpSpPr>
        <p:sp>
          <p:nvSpPr>
            <p:cNvPr id="3" name="AutoShape 3"/>
            <p:cNvSpPr/>
            <p:nvPr/>
          </p:nvSpPr>
          <p:spPr>
            <a:xfrm flipH="1">
              <a:off x="1204294" y="1287329"/>
              <a:ext cx="2035112" cy="2035112"/>
            </a:xfrm>
            <a:prstGeom prst="ellipse">
              <a:avLst/>
            </a:prstGeom>
            <a:noFill/>
            <a:ln w="9525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1791319" y="1987226"/>
              <a:ext cx="891159" cy="635222"/>
            </a:xfrm>
            <a:custGeom>
              <a:rect l="l" t="t" r="r" b="b"/>
              <a:pathLst>
                <a:path w="21600" h="21600">
                  <a:moveTo>
                    <a:pt x="20056" y="17282"/>
                  </a:moveTo>
                  <a:lnTo>
                    <a:pt x="1544" y="17282"/>
                  </a:lnTo>
                  <a:cubicBezTo>
                    <a:pt x="691" y="17282"/>
                    <a:pt x="0" y="18250"/>
                    <a:pt x="0" y="19441"/>
                  </a:cubicBezTo>
                  <a:cubicBezTo>
                    <a:pt x="0" y="20638"/>
                    <a:pt x="691" y="21600"/>
                    <a:pt x="1544" y="21600"/>
                  </a:cubicBezTo>
                  <a:lnTo>
                    <a:pt x="20056" y="21600"/>
                  </a:lnTo>
                  <a:cubicBezTo>
                    <a:pt x="20909" y="21600"/>
                    <a:pt x="21600" y="20638"/>
                    <a:pt x="21600" y="19441"/>
                  </a:cubicBezTo>
                  <a:cubicBezTo>
                    <a:pt x="21600" y="18250"/>
                    <a:pt x="20909" y="17282"/>
                    <a:pt x="20056" y="17282"/>
                  </a:cubicBezTo>
                  <a:close/>
                  <a:moveTo>
                    <a:pt x="1544" y="4321"/>
                  </a:moveTo>
                  <a:lnTo>
                    <a:pt x="20056" y="4321"/>
                  </a:lnTo>
                  <a:cubicBezTo>
                    <a:pt x="20909" y="4321"/>
                    <a:pt x="21600" y="3353"/>
                    <a:pt x="21600" y="2159"/>
                  </a:cubicBezTo>
                  <a:cubicBezTo>
                    <a:pt x="21600" y="965"/>
                    <a:pt x="20909" y="0"/>
                    <a:pt x="20056" y="0"/>
                  </a:cubicBezTo>
                  <a:lnTo>
                    <a:pt x="1544" y="0"/>
                  </a:lnTo>
                  <a:cubicBezTo>
                    <a:pt x="691" y="0"/>
                    <a:pt x="0" y="965"/>
                    <a:pt x="0" y="2159"/>
                  </a:cubicBezTo>
                  <a:cubicBezTo>
                    <a:pt x="0" y="3353"/>
                    <a:pt x="691" y="4321"/>
                    <a:pt x="1544" y="4321"/>
                  </a:cubicBezTo>
                  <a:close/>
                  <a:moveTo>
                    <a:pt x="20056" y="8640"/>
                  </a:moveTo>
                  <a:lnTo>
                    <a:pt x="1544" y="8640"/>
                  </a:lnTo>
                  <a:cubicBezTo>
                    <a:pt x="691" y="8640"/>
                    <a:pt x="0" y="9608"/>
                    <a:pt x="0" y="10799"/>
                  </a:cubicBezTo>
                  <a:cubicBezTo>
                    <a:pt x="0" y="11996"/>
                    <a:pt x="691" y="12958"/>
                    <a:pt x="1544" y="12958"/>
                  </a:cubicBezTo>
                  <a:lnTo>
                    <a:pt x="20056" y="12958"/>
                  </a:lnTo>
                  <a:cubicBezTo>
                    <a:pt x="20909" y="12958"/>
                    <a:pt x="21600" y="11996"/>
                    <a:pt x="21600" y="10799"/>
                  </a:cubicBezTo>
                  <a:cubicBezTo>
                    <a:pt x="21600" y="9608"/>
                    <a:pt x="20909" y="8640"/>
                    <a:pt x="20056" y="864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" name="AutoShape 5"/>
          <p:cNvSpPr/>
          <p:nvPr/>
        </p:nvSpPr>
        <p:spPr>
          <a:xfrm flipH="1">
            <a:off x="3838147" y="1287233"/>
            <a:ext cx="2035112" cy="2035112"/>
          </a:xfrm>
          <a:prstGeom prst="ellipse">
            <a:avLst/>
          </a:prstGeom>
          <a:noFill/>
          <a:ln w="9525">
            <a:solidFill>
              <a:schemeClr val="accent2">
                <a:alpha val="100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4556617" y="1941220"/>
            <a:ext cx="595503" cy="1060133"/>
          </a:xfrm>
          <a:custGeom>
            <a:rect l="l" t="t" r="r" b="b"/>
            <a:pathLst>
              <a:path w="421" h="751">
                <a:moveTo>
                  <a:pt x="421" y="509"/>
                </a:moveTo>
                <a:cubicBezTo>
                  <a:pt x="421" y="509"/>
                  <a:pt x="400" y="323"/>
                  <a:pt x="359" y="306"/>
                </a:cubicBezTo>
                <a:cubicBezTo>
                  <a:pt x="391" y="250"/>
                  <a:pt x="338" y="0"/>
                  <a:pt x="338" y="0"/>
                </a:cubicBezTo>
                <a:cubicBezTo>
                  <a:pt x="338" y="0"/>
                  <a:pt x="355" y="183"/>
                  <a:pt x="307" y="216"/>
                </a:cubicBezTo>
                <a:cubicBezTo>
                  <a:pt x="307" y="215"/>
                  <a:pt x="307" y="215"/>
                  <a:pt x="307" y="214"/>
                </a:cubicBezTo>
                <a:cubicBezTo>
                  <a:pt x="307" y="211"/>
                  <a:pt x="307" y="207"/>
                  <a:pt x="307" y="204"/>
                </a:cubicBezTo>
                <a:cubicBezTo>
                  <a:pt x="288" y="204"/>
                  <a:pt x="288" y="204"/>
                  <a:pt x="288" y="204"/>
                </a:cubicBezTo>
                <a:cubicBezTo>
                  <a:pt x="288" y="213"/>
                  <a:pt x="288" y="222"/>
                  <a:pt x="288" y="230"/>
                </a:cubicBezTo>
                <a:cubicBezTo>
                  <a:pt x="285" y="233"/>
                  <a:pt x="281" y="236"/>
                  <a:pt x="279" y="238"/>
                </a:cubicBezTo>
                <a:cubicBezTo>
                  <a:pt x="279" y="227"/>
                  <a:pt x="278" y="216"/>
                  <a:pt x="278" y="204"/>
                </a:cubicBezTo>
                <a:cubicBezTo>
                  <a:pt x="219" y="204"/>
                  <a:pt x="219" y="204"/>
                  <a:pt x="219" y="204"/>
                </a:cubicBezTo>
                <a:cubicBezTo>
                  <a:pt x="219" y="243"/>
                  <a:pt x="219" y="243"/>
                  <a:pt x="219" y="243"/>
                </a:cubicBezTo>
                <a:cubicBezTo>
                  <a:pt x="274" y="243"/>
                  <a:pt x="274" y="243"/>
                  <a:pt x="274" y="243"/>
                </a:cubicBezTo>
                <a:cubicBezTo>
                  <a:pt x="272" y="244"/>
                  <a:pt x="271" y="246"/>
                  <a:pt x="270" y="247"/>
                </a:cubicBezTo>
                <a:cubicBezTo>
                  <a:pt x="268" y="250"/>
                  <a:pt x="266" y="252"/>
                  <a:pt x="264" y="254"/>
                </a:cubicBezTo>
                <a:cubicBezTo>
                  <a:pt x="219" y="254"/>
                  <a:pt x="219" y="254"/>
                  <a:pt x="219" y="254"/>
                </a:cubicBezTo>
                <a:cubicBezTo>
                  <a:pt x="219" y="291"/>
                  <a:pt x="219" y="291"/>
                  <a:pt x="219" y="291"/>
                </a:cubicBezTo>
                <a:cubicBezTo>
                  <a:pt x="233" y="291"/>
                  <a:pt x="233" y="291"/>
                  <a:pt x="233" y="291"/>
                </a:cubicBezTo>
                <a:cubicBezTo>
                  <a:pt x="227" y="294"/>
                  <a:pt x="223" y="296"/>
                  <a:pt x="219" y="300"/>
                </a:cubicBezTo>
                <a:cubicBezTo>
                  <a:pt x="219" y="291"/>
                  <a:pt x="219" y="291"/>
                  <a:pt x="219" y="291"/>
                </a:cubicBezTo>
                <a:cubicBezTo>
                  <a:pt x="210" y="291"/>
                  <a:pt x="210" y="291"/>
                  <a:pt x="210" y="291"/>
                </a:cubicBezTo>
                <a:cubicBezTo>
                  <a:pt x="210" y="302"/>
                  <a:pt x="210" y="302"/>
                  <a:pt x="210" y="302"/>
                </a:cubicBezTo>
                <a:cubicBezTo>
                  <a:pt x="217" y="302"/>
                  <a:pt x="217" y="302"/>
                  <a:pt x="217" y="302"/>
                </a:cubicBezTo>
                <a:cubicBezTo>
                  <a:pt x="215" y="304"/>
                  <a:pt x="214" y="305"/>
                  <a:pt x="213" y="306"/>
                </a:cubicBezTo>
                <a:cubicBezTo>
                  <a:pt x="212" y="305"/>
                  <a:pt x="211" y="304"/>
                  <a:pt x="210" y="303"/>
                </a:cubicBezTo>
                <a:cubicBezTo>
                  <a:pt x="210" y="302"/>
                  <a:pt x="210" y="302"/>
                  <a:pt x="210" y="302"/>
                </a:cubicBezTo>
                <a:cubicBezTo>
                  <a:pt x="209" y="302"/>
                  <a:pt x="209" y="302"/>
                  <a:pt x="209" y="302"/>
                </a:cubicBezTo>
                <a:cubicBezTo>
                  <a:pt x="203" y="297"/>
                  <a:pt x="195" y="294"/>
                  <a:pt x="185" y="291"/>
                </a:cubicBezTo>
                <a:cubicBezTo>
                  <a:pt x="185" y="291"/>
                  <a:pt x="185" y="291"/>
                  <a:pt x="185" y="291"/>
                </a:cubicBezTo>
                <a:cubicBezTo>
                  <a:pt x="210" y="291"/>
                  <a:pt x="210" y="291"/>
                  <a:pt x="210" y="291"/>
                </a:cubicBezTo>
                <a:cubicBezTo>
                  <a:pt x="210" y="254"/>
                  <a:pt x="210" y="254"/>
                  <a:pt x="210" y="254"/>
                </a:cubicBezTo>
                <a:cubicBezTo>
                  <a:pt x="162" y="254"/>
                  <a:pt x="162" y="254"/>
                  <a:pt x="162" y="254"/>
                </a:cubicBezTo>
                <a:cubicBezTo>
                  <a:pt x="162" y="253"/>
                  <a:pt x="161" y="253"/>
                  <a:pt x="161" y="252"/>
                </a:cubicBezTo>
                <a:cubicBezTo>
                  <a:pt x="158" y="249"/>
                  <a:pt x="156" y="246"/>
                  <a:pt x="153" y="244"/>
                </a:cubicBezTo>
                <a:cubicBezTo>
                  <a:pt x="153" y="243"/>
                  <a:pt x="153" y="243"/>
                  <a:pt x="153" y="243"/>
                </a:cubicBezTo>
                <a:cubicBezTo>
                  <a:pt x="152" y="243"/>
                  <a:pt x="152" y="243"/>
                  <a:pt x="152" y="243"/>
                </a:cubicBezTo>
                <a:cubicBezTo>
                  <a:pt x="149" y="240"/>
                  <a:pt x="146" y="238"/>
                  <a:pt x="143" y="235"/>
                </a:cubicBezTo>
                <a:cubicBezTo>
                  <a:pt x="143" y="225"/>
                  <a:pt x="144" y="215"/>
                  <a:pt x="144" y="204"/>
                </a:cubicBezTo>
                <a:cubicBezTo>
                  <a:pt x="122" y="204"/>
                  <a:pt x="122" y="204"/>
                  <a:pt x="122" y="204"/>
                </a:cubicBezTo>
                <a:cubicBezTo>
                  <a:pt x="122" y="208"/>
                  <a:pt x="122" y="211"/>
                  <a:pt x="122" y="214"/>
                </a:cubicBezTo>
                <a:cubicBezTo>
                  <a:pt x="122" y="216"/>
                  <a:pt x="122" y="217"/>
                  <a:pt x="122" y="219"/>
                </a:cubicBezTo>
                <a:cubicBezTo>
                  <a:pt x="74" y="187"/>
                  <a:pt x="71" y="0"/>
                  <a:pt x="71" y="0"/>
                </a:cubicBezTo>
                <a:cubicBezTo>
                  <a:pt x="71" y="0"/>
                  <a:pt x="39" y="254"/>
                  <a:pt x="71" y="310"/>
                </a:cubicBezTo>
                <a:cubicBezTo>
                  <a:pt x="30" y="327"/>
                  <a:pt x="0" y="503"/>
                  <a:pt x="0" y="503"/>
                </a:cubicBezTo>
                <a:cubicBezTo>
                  <a:pt x="0" y="503"/>
                  <a:pt x="75" y="431"/>
                  <a:pt x="131" y="412"/>
                </a:cubicBezTo>
                <a:cubicBezTo>
                  <a:pt x="151" y="500"/>
                  <a:pt x="219" y="751"/>
                  <a:pt x="301" y="409"/>
                </a:cubicBezTo>
                <a:cubicBezTo>
                  <a:pt x="354" y="432"/>
                  <a:pt x="421" y="509"/>
                  <a:pt x="421" y="509"/>
                </a:cubicBezTo>
                <a:close/>
                <a:moveTo>
                  <a:pt x="218" y="384"/>
                </a:moveTo>
                <a:cubicBezTo>
                  <a:pt x="217" y="384"/>
                  <a:pt x="217" y="384"/>
                  <a:pt x="217" y="384"/>
                </a:cubicBezTo>
                <a:cubicBezTo>
                  <a:pt x="217" y="384"/>
                  <a:pt x="217" y="384"/>
                  <a:pt x="217" y="384"/>
                </a:cubicBezTo>
                <a:cubicBezTo>
                  <a:pt x="217" y="384"/>
                  <a:pt x="217" y="384"/>
                  <a:pt x="218" y="384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7" name="Group 7"/>
          <p:cNvGrpSpPr/>
          <p:nvPr/>
        </p:nvGrpSpPr>
        <p:grpSpPr>
          <a:xfrm>
            <a:off x="4729210" y="1757387"/>
            <a:ext cx="261747" cy="541878"/>
            <a:chOff x="4729210" y="1757387"/>
            <a:chExt cx="261747" cy="541878"/>
          </a:xfrm>
        </p:grpSpPr>
        <p:sp>
          <p:nvSpPr>
            <p:cNvPr id="8" name="Freeform 8"/>
            <p:cNvSpPr/>
            <p:nvPr/>
          </p:nvSpPr>
          <p:spPr>
            <a:xfrm>
              <a:off x="4866656" y="2100573"/>
              <a:ext cx="80296" cy="45244"/>
            </a:xfrm>
            <a:custGeom>
              <a:rect l="l" t="t" r="r" b="b"/>
              <a:pathLst>
                <a:path w="57" h="32">
                  <a:moveTo>
                    <a:pt x="0" y="32"/>
                  </a:moveTo>
                  <a:cubicBezTo>
                    <a:pt x="57" y="32"/>
                    <a:pt x="57" y="32"/>
                    <a:pt x="57" y="32"/>
                  </a:cubicBezTo>
                  <a:cubicBezTo>
                    <a:pt x="56" y="21"/>
                    <a:pt x="55" y="11"/>
                    <a:pt x="54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4940380" y="1956650"/>
              <a:ext cx="28004" cy="60674"/>
            </a:xfrm>
            <a:custGeom>
              <a:rect l="l" t="t" r="r" b="b"/>
              <a:pathLst>
                <a:path w="20" h="43">
                  <a:moveTo>
                    <a:pt x="20" y="43"/>
                  </a:moveTo>
                  <a:cubicBezTo>
                    <a:pt x="18" y="28"/>
                    <a:pt x="15" y="14"/>
                    <a:pt x="12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5"/>
                    <a:pt x="4" y="29"/>
                    <a:pt x="6" y="43"/>
                  </a:cubicBezTo>
                  <a:lnTo>
                    <a:pt x="2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4866656" y="2032755"/>
              <a:ext cx="74962" cy="52388"/>
            </a:xfrm>
            <a:custGeom>
              <a:rect l="l" t="t" r="r" b="b"/>
              <a:pathLst>
                <a:path w="52" h="37">
                  <a:moveTo>
                    <a:pt x="0" y="37"/>
                  </a:moveTo>
                  <a:cubicBezTo>
                    <a:pt x="53" y="37"/>
                    <a:pt x="53" y="37"/>
                    <a:pt x="53" y="37"/>
                  </a:cubicBezTo>
                  <a:cubicBezTo>
                    <a:pt x="52" y="25"/>
                    <a:pt x="51" y="13"/>
                    <a:pt x="50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4949905" y="2032755"/>
              <a:ext cx="29718" cy="52388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19" y="25"/>
                    <a:pt x="17" y="12"/>
                    <a:pt x="15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3"/>
                    <a:pt x="3" y="25"/>
                    <a:pt x="4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917139" y="1828158"/>
              <a:ext cx="20193" cy="49339"/>
            </a:xfrm>
            <a:custGeom>
              <a:rect l="l" t="t" r="r" b="b"/>
              <a:pathLst>
                <a:path w="14" h="35">
                  <a:moveTo>
                    <a:pt x="14" y="35"/>
                  </a:moveTo>
                  <a:cubicBezTo>
                    <a:pt x="10" y="23"/>
                    <a:pt x="6" y="1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2"/>
                    <a:pt x="5" y="24"/>
                    <a:pt x="7" y="35"/>
                  </a:cubicBezTo>
                  <a:lnTo>
                    <a:pt x="14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4930283" y="1894167"/>
              <a:ext cx="22574" cy="46958"/>
            </a:xfrm>
            <a:custGeom>
              <a:rect l="l" t="t" r="r" b="b"/>
              <a:pathLst>
                <a:path w="16" h="33">
                  <a:moveTo>
                    <a:pt x="16" y="33"/>
                  </a:moveTo>
                  <a:cubicBezTo>
                    <a:pt x="14" y="21"/>
                    <a:pt x="11" y="10"/>
                    <a:pt x="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1"/>
                    <a:pt x="4" y="22"/>
                    <a:pt x="5" y="33"/>
                  </a:cubicBezTo>
                  <a:lnTo>
                    <a:pt x="16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733306" y="2100573"/>
              <a:ext cx="33909" cy="45244"/>
            </a:xfrm>
            <a:custGeom>
              <a:rect l="l" t="t" r="r" b="b"/>
              <a:pathLst>
                <a:path w="24" h="32">
                  <a:moveTo>
                    <a:pt x="4" y="0"/>
                  </a:moveTo>
                  <a:cubicBezTo>
                    <a:pt x="2" y="11"/>
                    <a:pt x="1" y="21"/>
                    <a:pt x="0" y="32"/>
                  </a:cubicBezTo>
                  <a:cubicBezTo>
                    <a:pt x="21" y="32"/>
                    <a:pt x="21" y="32"/>
                    <a:pt x="21" y="32"/>
                  </a:cubicBezTo>
                  <a:cubicBezTo>
                    <a:pt x="22" y="21"/>
                    <a:pt x="23" y="11"/>
                    <a:pt x="24" y="0"/>
                  </a:cubicBezTo>
                  <a:lnTo>
                    <a:pt x="4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766072" y="1894167"/>
              <a:ext cx="26765" cy="46958"/>
            </a:xfrm>
            <a:custGeom>
              <a:rect l="l" t="t" r="r" b="b"/>
              <a:pathLst>
                <a:path w="19" h="33">
                  <a:moveTo>
                    <a:pt x="9" y="0"/>
                  </a:moveTo>
                  <a:cubicBezTo>
                    <a:pt x="6" y="10"/>
                    <a:pt x="3" y="21"/>
                    <a:pt x="0" y="33"/>
                  </a:cubicBezTo>
                  <a:cubicBezTo>
                    <a:pt x="14" y="33"/>
                    <a:pt x="14" y="33"/>
                    <a:pt x="14" y="33"/>
                  </a:cubicBezTo>
                  <a:cubicBezTo>
                    <a:pt x="16" y="22"/>
                    <a:pt x="17" y="11"/>
                    <a:pt x="19" y="0"/>
                  </a:cubicBezTo>
                  <a:lnTo>
                    <a:pt x="9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4740450" y="2032755"/>
              <a:ext cx="32766" cy="52388"/>
            </a:xfrm>
            <a:custGeom>
              <a:rect l="l" t="t" r="r" b="b"/>
              <a:pathLst>
                <a:path w="23" h="37">
                  <a:moveTo>
                    <a:pt x="6" y="0"/>
                  </a:moveTo>
                  <a:cubicBezTo>
                    <a:pt x="4" y="12"/>
                    <a:pt x="2" y="25"/>
                    <a:pt x="0" y="37"/>
                  </a:cubicBezTo>
                  <a:cubicBezTo>
                    <a:pt x="19" y="37"/>
                    <a:pt x="19" y="37"/>
                    <a:pt x="19" y="37"/>
                  </a:cubicBezTo>
                  <a:cubicBezTo>
                    <a:pt x="21" y="25"/>
                    <a:pt x="22" y="13"/>
                    <a:pt x="23" y="0"/>
                  </a:cubicBezTo>
                  <a:lnTo>
                    <a:pt x="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4822555" y="1757387"/>
              <a:ext cx="30956" cy="55340"/>
            </a:xfrm>
            <a:custGeom>
              <a:rect l="l" t="t" r="r" b="b"/>
              <a:pathLst>
                <a:path w="22" h="39">
                  <a:moveTo>
                    <a:pt x="22" y="0"/>
                  </a:moveTo>
                  <a:cubicBezTo>
                    <a:pt x="14" y="2"/>
                    <a:pt x="7" y="9"/>
                    <a:pt x="0" y="19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3" y="27"/>
                    <a:pt x="2" y="33"/>
                    <a:pt x="1" y="39"/>
                  </a:cubicBezTo>
                  <a:cubicBezTo>
                    <a:pt x="22" y="39"/>
                    <a:pt x="22" y="39"/>
                    <a:pt x="22" y="39"/>
                  </a:cubicBezTo>
                  <a:lnTo>
                    <a:pt x="2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4866656" y="1757387"/>
              <a:ext cx="33909" cy="55340"/>
            </a:xfrm>
            <a:custGeom>
              <a:rect l="l" t="t" r="r" b="b"/>
              <a:pathLst>
                <a:path w="24" h="39">
                  <a:moveTo>
                    <a:pt x="20" y="21"/>
                  </a:moveTo>
                  <a:cubicBezTo>
                    <a:pt x="22" y="20"/>
                    <a:pt x="22" y="20"/>
                    <a:pt x="22" y="20"/>
                  </a:cubicBezTo>
                  <a:cubicBezTo>
                    <a:pt x="15" y="9"/>
                    <a:pt x="8" y="2"/>
                    <a:pt x="0" y="0"/>
                  </a:cubicBezTo>
                  <a:cubicBezTo>
                    <a:pt x="0" y="39"/>
                    <a:pt x="0" y="39"/>
                    <a:pt x="0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2" y="33"/>
                    <a:pt x="21" y="27"/>
                    <a:pt x="20" y="2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4807125" y="1804346"/>
              <a:ext cx="4191" cy="8287"/>
            </a:xfrm>
            <a:custGeom>
              <a:rect l="l" t="t" r="r" b="b"/>
              <a:pathLst>
                <a:path w="3" h="6">
                  <a:moveTo>
                    <a:pt x="0" y="6"/>
                  </a:moveTo>
                  <a:cubicBezTo>
                    <a:pt x="2" y="6"/>
                    <a:pt x="2" y="6"/>
                    <a:pt x="2" y="6"/>
                  </a:cubicBezTo>
                  <a:cubicBezTo>
                    <a:pt x="2" y="4"/>
                    <a:pt x="3" y="2"/>
                    <a:pt x="3" y="0"/>
                  </a:cubicBezTo>
                  <a:cubicBezTo>
                    <a:pt x="2" y="2"/>
                    <a:pt x="1" y="4"/>
                    <a:pt x="0" y="6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4782741" y="1828158"/>
              <a:ext cx="23241" cy="49339"/>
            </a:xfrm>
            <a:custGeom>
              <a:rect l="l" t="t" r="r" b="b"/>
              <a:pathLst>
                <a:path w="16" h="35">
                  <a:moveTo>
                    <a:pt x="12" y="0"/>
                  </a:moveTo>
                  <a:cubicBezTo>
                    <a:pt x="8" y="11"/>
                    <a:pt x="4" y="23"/>
                    <a:pt x="0" y="35"/>
                  </a:cubicBezTo>
                  <a:cubicBezTo>
                    <a:pt x="9" y="35"/>
                    <a:pt x="9" y="35"/>
                    <a:pt x="9" y="35"/>
                  </a:cubicBezTo>
                  <a:cubicBezTo>
                    <a:pt x="12" y="24"/>
                    <a:pt x="14" y="12"/>
                    <a:pt x="16" y="0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Freeform 21"/>
            <p:cNvSpPr/>
            <p:nvPr/>
          </p:nvSpPr>
          <p:spPr>
            <a:xfrm>
              <a:off x="4751785" y="1956650"/>
              <a:ext cx="30956" cy="60674"/>
            </a:xfrm>
            <a:custGeom>
              <a:rect l="l" t="t" r="r" b="b"/>
              <a:pathLst>
                <a:path w="22" h="43">
                  <a:moveTo>
                    <a:pt x="8" y="0"/>
                  </a:moveTo>
                  <a:cubicBezTo>
                    <a:pt x="5" y="14"/>
                    <a:pt x="2" y="28"/>
                    <a:pt x="0" y="43"/>
                  </a:cubicBezTo>
                  <a:cubicBezTo>
                    <a:pt x="16" y="43"/>
                    <a:pt x="16" y="43"/>
                    <a:pt x="16" y="43"/>
                  </a:cubicBezTo>
                  <a:cubicBezTo>
                    <a:pt x="18" y="29"/>
                    <a:pt x="20" y="15"/>
                    <a:pt x="22" y="0"/>
                  </a:cubicBezTo>
                  <a:lnTo>
                    <a:pt x="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4866656" y="2161343"/>
              <a:ext cx="83248" cy="52388"/>
            </a:xfrm>
            <a:custGeom>
              <a:rect l="l" t="t" r="r" b="b"/>
              <a:pathLst>
                <a:path w="59" h="37">
                  <a:moveTo>
                    <a:pt x="0" y="37"/>
                  </a:moveTo>
                  <a:cubicBezTo>
                    <a:pt x="59" y="37"/>
                    <a:pt x="59" y="37"/>
                    <a:pt x="59" y="37"/>
                  </a:cubicBezTo>
                  <a:cubicBezTo>
                    <a:pt x="58" y="25"/>
                    <a:pt x="58" y="13"/>
                    <a:pt x="57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4788646" y="1956650"/>
              <a:ext cx="64865" cy="60674"/>
            </a:xfrm>
            <a:custGeom>
              <a:rect l="l" t="t" r="r" b="b"/>
              <a:pathLst>
                <a:path w="46" h="43">
                  <a:moveTo>
                    <a:pt x="46" y="0"/>
                  </a:moveTo>
                  <a:cubicBezTo>
                    <a:pt x="6" y="0"/>
                    <a:pt x="6" y="0"/>
                    <a:pt x="6" y="0"/>
                  </a:cubicBezTo>
                  <a:cubicBezTo>
                    <a:pt x="4" y="15"/>
                    <a:pt x="2" y="29"/>
                    <a:pt x="0" y="43"/>
                  </a:cubicBezTo>
                  <a:cubicBezTo>
                    <a:pt x="46" y="43"/>
                    <a:pt x="46" y="43"/>
                    <a:pt x="46" y="43"/>
                  </a:cubicBezTo>
                  <a:lnTo>
                    <a:pt x="4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Freeform 24"/>
            <p:cNvSpPr/>
            <p:nvPr/>
          </p:nvSpPr>
          <p:spPr>
            <a:xfrm>
              <a:off x="4810078" y="1828158"/>
              <a:ext cx="43434" cy="49339"/>
            </a:xfrm>
            <a:custGeom>
              <a:rect l="l" t="t" r="r" b="b"/>
              <a:pathLst>
                <a:path w="31" h="35">
                  <a:moveTo>
                    <a:pt x="31" y="0"/>
                  </a:moveTo>
                  <a:cubicBezTo>
                    <a:pt x="7" y="0"/>
                    <a:pt x="7" y="0"/>
                    <a:pt x="7" y="0"/>
                  </a:cubicBezTo>
                  <a:cubicBezTo>
                    <a:pt x="5" y="12"/>
                    <a:pt x="2" y="24"/>
                    <a:pt x="0" y="35"/>
                  </a:cubicBezTo>
                  <a:cubicBezTo>
                    <a:pt x="31" y="35"/>
                    <a:pt x="31" y="35"/>
                    <a:pt x="31" y="35"/>
                  </a:cubicBezTo>
                  <a:cubicBezTo>
                    <a:pt x="31" y="0"/>
                    <a:pt x="31" y="0"/>
                    <a:pt x="3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Freeform 25"/>
            <p:cNvSpPr/>
            <p:nvPr/>
          </p:nvSpPr>
          <p:spPr>
            <a:xfrm>
              <a:off x="4781503" y="2032755"/>
              <a:ext cx="72009" cy="52388"/>
            </a:xfrm>
            <a:custGeom>
              <a:rect l="l" t="t" r="r" b="b"/>
              <a:pathLst>
                <a:path w="51" h="37">
                  <a:moveTo>
                    <a:pt x="51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13"/>
                    <a:pt x="1" y="25"/>
                    <a:pt x="0" y="37"/>
                  </a:cubicBezTo>
                  <a:cubicBezTo>
                    <a:pt x="51" y="37"/>
                    <a:pt x="51" y="37"/>
                    <a:pt x="51" y="37"/>
                  </a:cubicBezTo>
                  <a:lnTo>
                    <a:pt x="51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Freeform 26"/>
            <p:cNvSpPr/>
            <p:nvPr/>
          </p:nvSpPr>
          <p:spPr>
            <a:xfrm>
              <a:off x="4866656" y="1956650"/>
              <a:ext cx="67818" cy="60674"/>
            </a:xfrm>
            <a:custGeom>
              <a:rect l="l" t="t" r="r" b="b"/>
              <a:pathLst>
                <a:path w="48" h="43">
                  <a:moveTo>
                    <a:pt x="0" y="43"/>
                  </a:moveTo>
                  <a:cubicBezTo>
                    <a:pt x="48" y="43"/>
                    <a:pt x="48" y="43"/>
                    <a:pt x="48" y="43"/>
                  </a:cubicBezTo>
                  <a:cubicBezTo>
                    <a:pt x="47" y="29"/>
                    <a:pt x="45" y="15"/>
                    <a:pt x="43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Freeform 27"/>
            <p:cNvSpPr/>
            <p:nvPr/>
          </p:nvSpPr>
          <p:spPr>
            <a:xfrm>
              <a:off x="4866656" y="1828158"/>
              <a:ext cx="46387" cy="49339"/>
            </a:xfrm>
            <a:custGeom>
              <a:rect l="l" t="t" r="r" b="b"/>
              <a:pathLst>
                <a:path w="33" h="35">
                  <a:moveTo>
                    <a:pt x="33" y="35"/>
                  </a:moveTo>
                  <a:cubicBezTo>
                    <a:pt x="31" y="24"/>
                    <a:pt x="29" y="12"/>
                    <a:pt x="26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lnTo>
                    <a:pt x="33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Freeform 28"/>
            <p:cNvSpPr/>
            <p:nvPr/>
          </p:nvSpPr>
          <p:spPr>
            <a:xfrm>
              <a:off x="4866656" y="1894167"/>
              <a:ext cx="57721" cy="46958"/>
            </a:xfrm>
            <a:custGeom>
              <a:rect l="l" t="t" r="r" b="b"/>
              <a:pathLst>
                <a:path w="41" h="33">
                  <a:moveTo>
                    <a:pt x="0" y="33"/>
                  </a:moveTo>
                  <a:cubicBezTo>
                    <a:pt x="41" y="33"/>
                    <a:pt x="41" y="33"/>
                    <a:pt x="41" y="33"/>
                  </a:cubicBezTo>
                  <a:cubicBezTo>
                    <a:pt x="39" y="22"/>
                    <a:pt x="37" y="11"/>
                    <a:pt x="35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4799981" y="1894167"/>
              <a:ext cx="53530" cy="46958"/>
            </a:xfrm>
            <a:custGeom>
              <a:rect l="l" t="t" r="r" b="b"/>
              <a:pathLst>
                <a:path w="38" h="33">
                  <a:moveTo>
                    <a:pt x="38" y="0"/>
                  </a:moveTo>
                  <a:cubicBezTo>
                    <a:pt x="5" y="0"/>
                    <a:pt x="5" y="0"/>
                    <a:pt x="5" y="0"/>
                  </a:cubicBezTo>
                  <a:cubicBezTo>
                    <a:pt x="3" y="11"/>
                    <a:pt x="1" y="22"/>
                    <a:pt x="0" y="33"/>
                  </a:cubicBezTo>
                  <a:cubicBezTo>
                    <a:pt x="38" y="33"/>
                    <a:pt x="38" y="33"/>
                    <a:pt x="38" y="33"/>
                  </a:cubicBezTo>
                  <a:lnTo>
                    <a:pt x="3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Freeform 30"/>
            <p:cNvSpPr/>
            <p:nvPr/>
          </p:nvSpPr>
          <p:spPr>
            <a:xfrm>
              <a:off x="4773216" y="2229161"/>
              <a:ext cx="80296" cy="54769"/>
            </a:xfrm>
            <a:custGeom>
              <a:rect l="l" t="t" r="r" b="b"/>
              <a:pathLst>
                <a:path w="57" h="39">
                  <a:moveTo>
                    <a:pt x="57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14"/>
                    <a:pt x="0" y="27"/>
                    <a:pt x="0" y="39"/>
                  </a:cubicBezTo>
                  <a:cubicBezTo>
                    <a:pt x="57" y="39"/>
                    <a:pt x="57" y="39"/>
                    <a:pt x="57" y="39"/>
                  </a:cubicBezTo>
                  <a:lnTo>
                    <a:pt x="57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Freeform 31"/>
            <p:cNvSpPr/>
            <p:nvPr/>
          </p:nvSpPr>
          <p:spPr>
            <a:xfrm>
              <a:off x="4777407" y="2100573"/>
              <a:ext cx="76105" cy="45244"/>
            </a:xfrm>
            <a:custGeom>
              <a:rect l="l" t="t" r="r" b="b"/>
              <a:pathLst>
                <a:path w="54" h="32">
                  <a:moveTo>
                    <a:pt x="54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11"/>
                    <a:pt x="0" y="21"/>
                    <a:pt x="0" y="32"/>
                  </a:cubicBezTo>
                  <a:cubicBezTo>
                    <a:pt x="54" y="32"/>
                    <a:pt x="54" y="32"/>
                    <a:pt x="54" y="32"/>
                  </a:cubicBezTo>
                  <a:cubicBezTo>
                    <a:pt x="54" y="0"/>
                    <a:pt x="54" y="0"/>
                    <a:pt x="54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4774359" y="2161343"/>
              <a:ext cx="79153" cy="52388"/>
            </a:xfrm>
            <a:custGeom>
              <a:rect l="l" t="t" r="r" b="b"/>
              <a:pathLst>
                <a:path w="56" h="37">
                  <a:moveTo>
                    <a:pt x="56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0" y="13"/>
                    <a:pt x="0" y="25"/>
                    <a:pt x="0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0"/>
                    <a:pt x="56" y="0"/>
                    <a:pt x="56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Freeform 33"/>
            <p:cNvSpPr/>
            <p:nvPr/>
          </p:nvSpPr>
          <p:spPr>
            <a:xfrm>
              <a:off x="4729210" y="2161343"/>
              <a:ext cx="33909" cy="52388"/>
            </a:xfrm>
            <a:custGeom>
              <a:rect l="l" t="t" r="r" b="b"/>
              <a:pathLst>
                <a:path w="24" h="37">
                  <a:moveTo>
                    <a:pt x="2" y="0"/>
                  </a:moveTo>
                  <a:cubicBezTo>
                    <a:pt x="1" y="13"/>
                    <a:pt x="1" y="25"/>
                    <a:pt x="0" y="37"/>
                  </a:cubicBezTo>
                  <a:cubicBezTo>
                    <a:pt x="22" y="37"/>
                    <a:pt x="22" y="37"/>
                    <a:pt x="22" y="37"/>
                  </a:cubicBezTo>
                  <a:cubicBezTo>
                    <a:pt x="22" y="25"/>
                    <a:pt x="23" y="13"/>
                    <a:pt x="24" y="0"/>
                  </a:cubicBezTo>
                  <a:lnTo>
                    <a:pt x="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>
              <a:off x="4961239" y="2161343"/>
              <a:ext cx="29718" cy="52388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20" y="25"/>
                    <a:pt x="19" y="13"/>
                    <a:pt x="1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13"/>
                    <a:pt x="1" y="25"/>
                    <a:pt x="1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4957049" y="2100573"/>
              <a:ext cx="28575" cy="45244"/>
            </a:xfrm>
            <a:custGeom>
              <a:rect l="l" t="t" r="r" b="b"/>
              <a:pathLst>
                <a:path w="20" h="32">
                  <a:moveTo>
                    <a:pt x="20" y="32"/>
                  </a:moveTo>
                  <a:cubicBezTo>
                    <a:pt x="19" y="21"/>
                    <a:pt x="18" y="11"/>
                    <a:pt x="17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11"/>
                    <a:pt x="1" y="21"/>
                    <a:pt x="2" y="32"/>
                  </a:cubicBezTo>
                  <a:lnTo>
                    <a:pt x="2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Freeform 36"/>
            <p:cNvSpPr/>
            <p:nvPr/>
          </p:nvSpPr>
          <p:spPr>
            <a:xfrm>
              <a:off x="4805887" y="1812728"/>
              <a:ext cx="17812" cy="15431"/>
            </a:xfrm>
            <a:custGeom>
              <a:rect l="l" t="t" r="r" b="b"/>
              <a:pathLst>
                <a:path w="13" h="11">
                  <a:moveTo>
                    <a:pt x="13" y="0"/>
                  </a:moveTo>
                  <a:cubicBezTo>
                    <a:pt x="3" y="0"/>
                    <a:pt x="3" y="0"/>
                    <a:pt x="3" y="0"/>
                  </a:cubicBezTo>
                  <a:cubicBezTo>
                    <a:pt x="2" y="4"/>
                    <a:pt x="1" y="8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1" y="8"/>
                    <a:pt x="12" y="4"/>
                    <a:pt x="13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Freeform 37"/>
            <p:cNvSpPr/>
            <p:nvPr/>
          </p:nvSpPr>
          <p:spPr>
            <a:xfrm>
              <a:off x="4900565" y="1812728"/>
              <a:ext cx="16669" cy="15431"/>
            </a:xfrm>
            <a:custGeom>
              <a:rect l="l" t="t" r="r" b="b"/>
              <a:pathLst>
                <a:path w="12" h="11">
                  <a:moveTo>
                    <a:pt x="12" y="11"/>
                  </a:moveTo>
                  <a:cubicBezTo>
                    <a:pt x="12" y="9"/>
                    <a:pt x="11" y="7"/>
                    <a:pt x="11" y="5"/>
                  </a:cubicBezTo>
                  <a:cubicBezTo>
                    <a:pt x="10" y="3"/>
                    <a:pt x="9" y="2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8"/>
                    <a:pt x="2" y="11"/>
                  </a:cubicBezTo>
                  <a:lnTo>
                    <a:pt x="12" y="11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853512" y="1812728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Freeform 39"/>
            <p:cNvSpPr/>
            <p:nvPr/>
          </p:nvSpPr>
          <p:spPr>
            <a:xfrm>
              <a:off x="4792837" y="1877498"/>
              <a:ext cx="17240" cy="16669"/>
            </a:xfrm>
            <a:custGeom>
              <a:rect l="l" t="t" r="r" b="b"/>
              <a:pathLst>
                <a:path w="12" h="12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2" y="4"/>
                    <a:pt x="1" y="8"/>
                    <a:pt x="0" y="12"/>
                  </a:cubicBezTo>
                  <a:cubicBezTo>
                    <a:pt x="10" y="12"/>
                    <a:pt x="10" y="12"/>
                    <a:pt x="10" y="12"/>
                  </a:cubicBezTo>
                  <a:cubicBezTo>
                    <a:pt x="11" y="8"/>
                    <a:pt x="12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Freeform 40"/>
            <p:cNvSpPr/>
            <p:nvPr/>
          </p:nvSpPr>
          <p:spPr>
            <a:xfrm>
              <a:off x="4913043" y="1877498"/>
              <a:ext cx="17240" cy="16669"/>
            </a:xfrm>
            <a:custGeom>
              <a:rect l="l" t="t" r="r" b="b"/>
              <a:pathLst>
                <a:path w="12" h="12">
                  <a:moveTo>
                    <a:pt x="2" y="12"/>
                  </a:moveTo>
                  <a:cubicBezTo>
                    <a:pt x="12" y="12"/>
                    <a:pt x="12" y="12"/>
                    <a:pt x="12" y="12"/>
                  </a:cubicBezTo>
                  <a:cubicBezTo>
                    <a:pt x="11" y="8"/>
                    <a:pt x="11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2" y="8"/>
                    <a:pt x="2" y="12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4853512" y="1877498"/>
              <a:ext cx="13049" cy="1666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Freeform 42"/>
            <p:cNvSpPr/>
            <p:nvPr/>
          </p:nvSpPr>
          <p:spPr>
            <a:xfrm>
              <a:off x="4782741" y="1941220"/>
              <a:ext cx="17240" cy="15431"/>
            </a:xfrm>
            <a:custGeom>
              <a:rect l="l" t="t" r="r" b="b"/>
              <a:pathLst>
                <a:path w="12" h="11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Freeform 43"/>
            <p:cNvSpPr/>
            <p:nvPr/>
          </p:nvSpPr>
          <p:spPr>
            <a:xfrm>
              <a:off x="4924283" y="1941220"/>
              <a:ext cx="16097" cy="15431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853512" y="1941220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Freeform 45"/>
            <p:cNvSpPr/>
            <p:nvPr/>
          </p:nvSpPr>
          <p:spPr>
            <a:xfrm>
              <a:off x="4773216" y="2017325"/>
              <a:ext cx="15431" cy="15431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3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3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Freeform 46"/>
            <p:cNvSpPr/>
            <p:nvPr/>
          </p:nvSpPr>
          <p:spPr>
            <a:xfrm>
              <a:off x="4934474" y="2017325"/>
              <a:ext cx="15431" cy="15431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3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3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4853512" y="2017325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Freeform 48"/>
            <p:cNvSpPr/>
            <p:nvPr/>
          </p:nvSpPr>
          <p:spPr>
            <a:xfrm>
              <a:off x="4766072" y="2085143"/>
              <a:ext cx="15431" cy="15431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Freeform 49"/>
            <p:cNvSpPr/>
            <p:nvPr/>
          </p:nvSpPr>
          <p:spPr>
            <a:xfrm>
              <a:off x="4941523" y="2085143"/>
              <a:ext cx="15431" cy="15431"/>
            </a:xfrm>
            <a:custGeom>
              <a:rect l="l" t="t" r="r" b="b"/>
              <a:pathLst>
                <a:path w="11" h="11">
                  <a:moveTo>
                    <a:pt x="1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7"/>
                    <a:pt x="1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4853512" y="2085143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Freeform 51"/>
            <p:cNvSpPr/>
            <p:nvPr/>
          </p:nvSpPr>
          <p:spPr>
            <a:xfrm>
              <a:off x="4763119" y="2145817"/>
              <a:ext cx="14288" cy="15431"/>
            </a:xfrm>
            <a:custGeom>
              <a:rect l="l" t="t" r="r" b="b"/>
              <a:pathLst>
                <a:path w="10" h="11">
                  <a:moveTo>
                    <a:pt x="1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10" y="3"/>
                    <a:pt x="10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Freeform 52"/>
            <p:cNvSpPr/>
            <p:nvPr/>
          </p:nvSpPr>
          <p:spPr>
            <a:xfrm>
              <a:off x="4946952" y="2145817"/>
              <a:ext cx="14288" cy="15431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3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4853512" y="2145817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Freeform 54"/>
            <p:cNvSpPr/>
            <p:nvPr/>
          </p:nvSpPr>
          <p:spPr>
            <a:xfrm>
              <a:off x="4760166" y="2213635"/>
              <a:ext cx="13049" cy="15431"/>
            </a:xfrm>
            <a:custGeom>
              <a:rect l="l" t="t" r="r" b="b"/>
              <a:pathLst>
                <a:path w="9" h="11">
                  <a:moveTo>
                    <a:pt x="9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9" y="4"/>
                    <a:pt x="9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Freeform 55"/>
            <p:cNvSpPr/>
            <p:nvPr/>
          </p:nvSpPr>
          <p:spPr>
            <a:xfrm>
              <a:off x="4949905" y="2213635"/>
              <a:ext cx="14288" cy="15431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4853512" y="2213635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4853512" y="2283834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8" name="Group 58"/>
          <p:cNvGrpSpPr/>
          <p:nvPr/>
        </p:nvGrpSpPr>
        <p:grpSpPr>
          <a:xfrm>
            <a:off x="6479524" y="1287233"/>
            <a:ext cx="2035112" cy="2035112"/>
            <a:chOff x="6479524" y="1287233"/>
            <a:chExt cx="2035112" cy="2035112"/>
          </a:xfrm>
        </p:grpSpPr>
        <p:sp>
          <p:nvSpPr>
            <p:cNvPr id="59" name="AutoShape 59"/>
            <p:cNvSpPr/>
            <p:nvPr/>
          </p:nvSpPr>
          <p:spPr>
            <a:xfrm flipH="1">
              <a:off x="6479524" y="1287233"/>
              <a:ext cx="2035112" cy="2035112"/>
            </a:xfrm>
            <a:prstGeom prst="ellipse">
              <a:avLst/>
            </a:prstGeom>
            <a:noFill/>
            <a:ln w="9525">
              <a:solidFill>
                <a:schemeClr val="accent3">
                  <a:alpha val="100000"/>
                </a:schemeClr>
              </a:solidFill>
              <a:prstDash val="solid"/>
            </a:ln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Freeform 60"/>
            <p:cNvSpPr/>
            <p:nvPr/>
          </p:nvSpPr>
          <p:spPr>
            <a:xfrm>
              <a:off x="7181041" y="1888451"/>
              <a:ext cx="662750" cy="833056"/>
            </a:xfrm>
            <a:custGeom>
              <a:rect l="l" t="t" r="r" b="b"/>
              <a:pathLst>
                <a:path w="21600" h="21600">
                  <a:moveTo>
                    <a:pt x="10799" y="0"/>
                  </a:moveTo>
                  <a:cubicBezTo>
                    <a:pt x="4836" y="0"/>
                    <a:pt x="0" y="1447"/>
                    <a:pt x="0" y="3231"/>
                  </a:cubicBezTo>
                  <a:lnTo>
                    <a:pt x="0" y="4776"/>
                  </a:lnTo>
                  <a:cubicBezTo>
                    <a:pt x="0" y="6669"/>
                    <a:pt x="4836" y="8203"/>
                    <a:pt x="10799" y="8203"/>
                  </a:cubicBezTo>
                  <a:cubicBezTo>
                    <a:pt x="16764" y="8203"/>
                    <a:pt x="21600" y="6669"/>
                    <a:pt x="21600" y="4776"/>
                  </a:cubicBezTo>
                  <a:lnTo>
                    <a:pt x="21600" y="3231"/>
                  </a:lnTo>
                  <a:cubicBezTo>
                    <a:pt x="21600" y="1447"/>
                    <a:pt x="16764" y="0"/>
                    <a:pt x="10799" y="0"/>
                  </a:cubicBezTo>
                  <a:close/>
                  <a:moveTo>
                    <a:pt x="21195" y="8008"/>
                  </a:moveTo>
                  <a:cubicBezTo>
                    <a:pt x="19915" y="9488"/>
                    <a:pt x="15746" y="10572"/>
                    <a:pt x="10799" y="10572"/>
                  </a:cubicBezTo>
                  <a:cubicBezTo>
                    <a:pt x="5856" y="10572"/>
                    <a:pt x="1685" y="9488"/>
                    <a:pt x="405" y="8008"/>
                  </a:cubicBezTo>
                  <a:cubicBezTo>
                    <a:pt x="141" y="7702"/>
                    <a:pt x="0" y="7868"/>
                    <a:pt x="0" y="8007"/>
                  </a:cubicBezTo>
                  <a:cubicBezTo>
                    <a:pt x="0" y="8144"/>
                    <a:pt x="0" y="10898"/>
                    <a:pt x="0" y="10898"/>
                  </a:cubicBezTo>
                  <a:cubicBezTo>
                    <a:pt x="0" y="13061"/>
                    <a:pt x="4836" y="14814"/>
                    <a:pt x="10799" y="14814"/>
                  </a:cubicBezTo>
                  <a:cubicBezTo>
                    <a:pt x="16764" y="14814"/>
                    <a:pt x="21600" y="13061"/>
                    <a:pt x="21600" y="10898"/>
                  </a:cubicBezTo>
                  <a:cubicBezTo>
                    <a:pt x="21600" y="10898"/>
                    <a:pt x="21600" y="8144"/>
                    <a:pt x="21600" y="8007"/>
                  </a:cubicBezTo>
                  <a:cubicBezTo>
                    <a:pt x="21600" y="7868"/>
                    <a:pt x="21459" y="7702"/>
                    <a:pt x="21195" y="8008"/>
                  </a:cubicBezTo>
                  <a:close/>
                  <a:moveTo>
                    <a:pt x="21176" y="14285"/>
                  </a:moveTo>
                  <a:cubicBezTo>
                    <a:pt x="19876" y="15959"/>
                    <a:pt x="15722" y="17184"/>
                    <a:pt x="10799" y="17184"/>
                  </a:cubicBezTo>
                  <a:cubicBezTo>
                    <a:pt x="5878" y="17184"/>
                    <a:pt x="1724" y="15959"/>
                    <a:pt x="424" y="14285"/>
                  </a:cubicBezTo>
                  <a:cubicBezTo>
                    <a:pt x="147" y="13932"/>
                    <a:pt x="0" y="14121"/>
                    <a:pt x="0" y="14297"/>
                  </a:cubicBezTo>
                  <a:cubicBezTo>
                    <a:pt x="0" y="14472"/>
                    <a:pt x="0" y="16754"/>
                    <a:pt x="0" y="16754"/>
                  </a:cubicBezTo>
                  <a:cubicBezTo>
                    <a:pt x="0" y="19133"/>
                    <a:pt x="4836" y="21600"/>
                    <a:pt x="10799" y="21600"/>
                  </a:cubicBezTo>
                  <a:cubicBezTo>
                    <a:pt x="16764" y="21600"/>
                    <a:pt x="21600" y="19133"/>
                    <a:pt x="21600" y="16754"/>
                  </a:cubicBezTo>
                  <a:cubicBezTo>
                    <a:pt x="21600" y="16754"/>
                    <a:pt x="21600" y="14472"/>
                    <a:pt x="21600" y="14297"/>
                  </a:cubicBezTo>
                  <a:cubicBezTo>
                    <a:pt x="21600" y="14121"/>
                    <a:pt x="21453" y="13932"/>
                    <a:pt x="21176" y="14285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1" name="Group 61"/>
          <p:cNvGrpSpPr/>
          <p:nvPr/>
        </p:nvGrpSpPr>
        <p:grpSpPr>
          <a:xfrm>
            <a:off x="9103948" y="1287329"/>
            <a:ext cx="2035112" cy="2035112"/>
            <a:chOff x="9103948" y="1287329"/>
            <a:chExt cx="2035112" cy="2035112"/>
          </a:xfrm>
        </p:grpSpPr>
        <p:sp>
          <p:nvSpPr>
            <p:cNvPr id="62" name="AutoShape 62"/>
            <p:cNvSpPr/>
            <p:nvPr/>
          </p:nvSpPr>
          <p:spPr>
            <a:xfrm flipH="1">
              <a:off x="9103948" y="1287329"/>
              <a:ext cx="2035112" cy="2035112"/>
            </a:xfrm>
            <a:prstGeom prst="ellipse">
              <a:avLst/>
            </a:prstGeom>
            <a:noFill/>
            <a:ln w="9525">
              <a:solidFill>
                <a:schemeClr val="accent4">
                  <a:alpha val="100000"/>
                </a:schemeClr>
              </a:solidFill>
              <a:prstDash val="solid"/>
            </a:ln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Freeform 63"/>
            <p:cNvSpPr/>
            <p:nvPr/>
          </p:nvSpPr>
          <p:spPr>
            <a:xfrm>
              <a:off x="9551051" y="2130196"/>
              <a:ext cx="1279493" cy="450056"/>
            </a:xfrm>
            <a:custGeom>
              <a:rect l="l" t="t" r="r" b="b"/>
              <a:pathLst>
                <a:path w="412" h="132">
                  <a:moveTo>
                    <a:pt x="412" y="15"/>
                  </a:moveTo>
                  <a:cubicBezTo>
                    <a:pt x="412" y="12"/>
                    <a:pt x="411" y="10"/>
                    <a:pt x="407" y="10"/>
                  </a:cubicBezTo>
                  <a:cubicBezTo>
                    <a:pt x="406" y="10"/>
                    <a:pt x="406" y="10"/>
                    <a:pt x="405" y="11"/>
                  </a:cubicBezTo>
                  <a:cubicBezTo>
                    <a:pt x="342" y="44"/>
                    <a:pt x="342" y="44"/>
                    <a:pt x="342" y="44"/>
                  </a:cubicBezTo>
                  <a:cubicBezTo>
                    <a:pt x="299" y="26"/>
                    <a:pt x="258" y="14"/>
                    <a:pt x="219" y="8"/>
                  </a:cubicBezTo>
                  <a:cubicBezTo>
                    <a:pt x="180" y="2"/>
                    <a:pt x="148" y="0"/>
                    <a:pt x="125" y="3"/>
                  </a:cubicBezTo>
                  <a:cubicBezTo>
                    <a:pt x="101" y="5"/>
                    <a:pt x="79" y="11"/>
                    <a:pt x="59" y="19"/>
                  </a:cubicBezTo>
                  <a:cubicBezTo>
                    <a:pt x="39" y="26"/>
                    <a:pt x="26" y="32"/>
                    <a:pt x="20" y="37"/>
                  </a:cubicBezTo>
                  <a:cubicBezTo>
                    <a:pt x="15" y="41"/>
                    <a:pt x="10" y="44"/>
                    <a:pt x="7" y="46"/>
                  </a:cubicBezTo>
                  <a:cubicBezTo>
                    <a:pt x="7" y="47"/>
                    <a:pt x="7" y="48"/>
                    <a:pt x="7" y="49"/>
                  </a:cubicBezTo>
                  <a:cubicBezTo>
                    <a:pt x="7" y="49"/>
                    <a:pt x="7" y="50"/>
                    <a:pt x="7" y="51"/>
                  </a:cubicBezTo>
                  <a:cubicBezTo>
                    <a:pt x="48" y="71"/>
                    <a:pt x="48" y="71"/>
                    <a:pt x="48" y="71"/>
                  </a:cubicBezTo>
                  <a:cubicBezTo>
                    <a:pt x="49" y="72"/>
                    <a:pt x="50" y="73"/>
                    <a:pt x="50" y="75"/>
                  </a:cubicBezTo>
                  <a:cubicBezTo>
                    <a:pt x="50" y="78"/>
                    <a:pt x="48" y="79"/>
                    <a:pt x="46" y="79"/>
                  </a:cubicBezTo>
                  <a:cubicBezTo>
                    <a:pt x="2" y="79"/>
                    <a:pt x="2" y="79"/>
                    <a:pt x="2" y="79"/>
                  </a:cubicBezTo>
                  <a:cubicBezTo>
                    <a:pt x="1" y="79"/>
                    <a:pt x="0" y="79"/>
                    <a:pt x="0" y="80"/>
                  </a:cubicBezTo>
                  <a:cubicBezTo>
                    <a:pt x="0" y="81"/>
                    <a:pt x="1" y="81"/>
                    <a:pt x="1" y="81"/>
                  </a:cubicBezTo>
                  <a:cubicBezTo>
                    <a:pt x="24" y="101"/>
                    <a:pt x="51" y="114"/>
                    <a:pt x="82" y="122"/>
                  </a:cubicBezTo>
                  <a:cubicBezTo>
                    <a:pt x="114" y="129"/>
                    <a:pt x="144" y="132"/>
                    <a:pt x="173" y="130"/>
                  </a:cubicBezTo>
                  <a:cubicBezTo>
                    <a:pt x="203" y="127"/>
                    <a:pt x="230" y="123"/>
                    <a:pt x="256" y="117"/>
                  </a:cubicBezTo>
                  <a:cubicBezTo>
                    <a:pt x="282" y="111"/>
                    <a:pt x="303" y="106"/>
                    <a:pt x="318" y="100"/>
                  </a:cubicBezTo>
                  <a:cubicBezTo>
                    <a:pt x="334" y="95"/>
                    <a:pt x="342" y="92"/>
                    <a:pt x="342" y="91"/>
                  </a:cubicBezTo>
                  <a:cubicBezTo>
                    <a:pt x="405" y="124"/>
                    <a:pt x="405" y="124"/>
                    <a:pt x="405" y="124"/>
                  </a:cubicBezTo>
                  <a:cubicBezTo>
                    <a:pt x="407" y="124"/>
                    <a:pt x="407" y="124"/>
                    <a:pt x="407" y="124"/>
                  </a:cubicBezTo>
                  <a:cubicBezTo>
                    <a:pt x="411" y="124"/>
                    <a:pt x="412" y="123"/>
                    <a:pt x="412" y="119"/>
                  </a:cubicBezTo>
                  <a:cubicBezTo>
                    <a:pt x="412" y="118"/>
                    <a:pt x="412" y="118"/>
                    <a:pt x="411" y="116"/>
                  </a:cubicBezTo>
                  <a:cubicBezTo>
                    <a:pt x="375" y="67"/>
                    <a:pt x="375" y="67"/>
                    <a:pt x="375" y="67"/>
                  </a:cubicBezTo>
                  <a:cubicBezTo>
                    <a:pt x="411" y="18"/>
                    <a:pt x="411" y="18"/>
                    <a:pt x="411" y="18"/>
                  </a:cubicBezTo>
                  <a:cubicBezTo>
                    <a:pt x="412" y="17"/>
                    <a:pt x="412" y="16"/>
                    <a:pt x="412" y="15"/>
                  </a:cubicBezTo>
                  <a:close/>
                  <a:moveTo>
                    <a:pt x="82" y="57"/>
                  </a:moveTo>
                  <a:cubicBezTo>
                    <a:pt x="79" y="60"/>
                    <a:pt x="76" y="61"/>
                    <a:pt x="72" y="61"/>
                  </a:cubicBezTo>
                  <a:cubicBezTo>
                    <a:pt x="68" y="61"/>
                    <a:pt x="64" y="60"/>
                    <a:pt x="61" y="57"/>
                  </a:cubicBezTo>
                  <a:cubicBezTo>
                    <a:pt x="58" y="54"/>
                    <a:pt x="57" y="50"/>
                    <a:pt x="57" y="45"/>
                  </a:cubicBezTo>
                  <a:cubicBezTo>
                    <a:pt x="57" y="41"/>
                    <a:pt x="58" y="37"/>
                    <a:pt x="61" y="34"/>
                  </a:cubicBezTo>
                  <a:cubicBezTo>
                    <a:pt x="64" y="31"/>
                    <a:pt x="68" y="29"/>
                    <a:pt x="72" y="29"/>
                  </a:cubicBezTo>
                  <a:cubicBezTo>
                    <a:pt x="76" y="29"/>
                    <a:pt x="79" y="31"/>
                    <a:pt x="82" y="34"/>
                  </a:cubicBezTo>
                  <a:cubicBezTo>
                    <a:pt x="85" y="37"/>
                    <a:pt x="87" y="41"/>
                    <a:pt x="87" y="45"/>
                  </a:cubicBezTo>
                  <a:cubicBezTo>
                    <a:pt x="87" y="50"/>
                    <a:pt x="85" y="54"/>
                    <a:pt x="82" y="57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64" name="AutoShape 64"/>
          <p:cNvSpPr/>
          <p:nvPr/>
        </p:nvSpPr>
        <p:spPr>
          <a:xfrm flipH="1">
            <a:off x="1061323" y="2678169"/>
            <a:ext cx="653320" cy="65179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5" name="AutoShape 65"/>
          <p:cNvSpPr/>
          <p:nvPr/>
        </p:nvSpPr>
        <p:spPr>
          <a:xfrm flipH="1">
            <a:off x="3695557" y="2678169"/>
            <a:ext cx="653320" cy="65179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6" name="AutoShape 66"/>
          <p:cNvSpPr/>
          <p:nvPr/>
        </p:nvSpPr>
        <p:spPr>
          <a:xfrm flipH="1">
            <a:off x="6337221" y="2678169"/>
            <a:ext cx="653320" cy="651796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7" name="AutoShape 67"/>
          <p:cNvSpPr/>
          <p:nvPr/>
        </p:nvSpPr>
        <p:spPr>
          <a:xfrm flipH="1">
            <a:off x="8962406" y="2678169"/>
            <a:ext cx="651796" cy="651796"/>
          </a:xfrm>
          <a:prstGeom prst="ellipse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8" name="TextBox 68"/>
          <p:cNvSpPr txBox="1"/>
          <p:nvPr/>
        </p:nvSpPr>
        <p:spPr>
          <a:xfrm>
            <a:off x="948881" y="2735700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69" name="TextBox 69"/>
          <p:cNvSpPr txBox="1"/>
          <p:nvPr/>
        </p:nvSpPr>
        <p:spPr>
          <a:xfrm>
            <a:off x="3592640" y="2745225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70" name="TextBox 70"/>
          <p:cNvSpPr txBox="1"/>
          <p:nvPr/>
        </p:nvSpPr>
        <p:spPr>
          <a:xfrm>
            <a:off x="6234303" y="2727032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71" name="TextBox 71"/>
          <p:cNvSpPr txBox="1"/>
          <p:nvPr/>
        </p:nvSpPr>
        <p:spPr>
          <a:xfrm>
            <a:off x="8858727" y="2727032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72" name="TextBox 72"/>
          <p:cNvSpPr txBox="1"/>
          <p:nvPr/>
        </p:nvSpPr>
        <p:spPr>
          <a:xfrm>
            <a:off x="948881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提升员工绩效</a:t>
            </a:r>
          </a:p>
        </p:txBody>
      </p:sp>
      <p:sp>
        <p:nvSpPr>
          <p:cNvPr id="73" name="TextBox 73"/>
          <p:cNvSpPr txBox="1"/>
          <p:nvPr/>
        </p:nvSpPr>
        <p:spPr>
          <a:xfrm>
            <a:off x="3582734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优化运营管理</a:t>
            </a:r>
          </a:p>
        </p:txBody>
      </p:sp>
      <p:sp>
        <p:nvSpPr>
          <p:cNvPr id="74" name="TextBox 74"/>
          <p:cNvSpPr txBox="1"/>
          <p:nvPr/>
        </p:nvSpPr>
        <p:spPr>
          <a:xfrm>
            <a:off x="6224111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增强企业竞争力</a:t>
            </a:r>
          </a:p>
        </p:txBody>
      </p:sp>
      <p:sp>
        <p:nvSpPr>
          <p:cNvPr id="75" name="TextBox 75"/>
          <p:cNvSpPr txBox="1"/>
          <p:nvPr/>
        </p:nvSpPr>
        <p:spPr>
          <a:xfrm>
            <a:off x="8848535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促进组织目标达成</a:t>
            </a:r>
          </a:p>
        </p:txBody>
      </p:sp>
      <p:grpSp>
        <p:nvGrpSpPr>
          <p:cNvPr id="76" name="Group 7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7" name="AutoShape 7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8" name="AutoShape 7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9" name="AutoShape 7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0" name="AutoShape 8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1" name="AutoShape 8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2" name="AutoShape 8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3" name="AutoShape 8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4" name="AutoShape 8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5" name="AutoShape 8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6" name="AutoShape 8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7" name="AutoShape 8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8" name="AutoShape 8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9" name="AutoShape 8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0" name="AutoShape 9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1" name="AutoShape 9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2" name="AutoShape 9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3" name="AutoShape 9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4" name="AutoShape 9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5" name="AutoShape 9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6" name="AutoShape 9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7" name="TextBox 9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绩效考核体系在会员制零售商中应用价值</a:t>
              </a:r>
            </a:p>
          </p:txBody>
        </p:sp>
      </p:grpSp>
      <p:sp>
        <p:nvSpPr>
          <p:cNvPr id="98" name="TextBox 98"/>
          <p:cNvSpPr txBox="1"/>
          <p:nvPr/>
        </p:nvSpPr>
        <p:spPr>
          <a:xfrm>
            <a:off x="6257058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通过对员工绩效的考核和激励，提升企业的整体绩效和市场竞争力。</a:t>
            </a:r>
          </a:p>
        </p:txBody>
      </p:sp>
      <p:sp>
        <p:nvSpPr>
          <p:cNvPr id="99" name="TextBox 99"/>
          <p:cNvSpPr txBox="1"/>
          <p:nvPr/>
        </p:nvSpPr>
        <p:spPr>
          <a:xfrm>
            <a:off x="3600742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绩效考核体系可帮助企业发现运营中的问题，及时进行调整和优化。</a:t>
            </a:r>
          </a:p>
        </p:txBody>
      </p:sp>
      <p:sp>
        <p:nvSpPr>
          <p:cNvPr id="100" name="TextBox 100"/>
          <p:cNvSpPr txBox="1"/>
          <p:nvPr/>
        </p:nvSpPr>
        <p:spPr>
          <a:xfrm>
            <a:off x="944426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通过绩效考核，激励员工积极工作，提高工作效率和服务质量。</a:t>
            </a:r>
          </a:p>
        </p:txBody>
      </p:sp>
      <p:sp>
        <p:nvSpPr>
          <p:cNvPr id="101" name="TextBox 101"/>
          <p:cNvSpPr txBox="1"/>
          <p:nvPr/>
        </p:nvSpPr>
        <p:spPr>
          <a:xfrm>
            <a:off x="8913375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将组织目标与个人绩效相结合，确保员工工作方向与组织战略保持一致。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03421" y="2549736"/>
            <a:ext cx="4145173" cy="823690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团队绩效考核现状分析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9783" r="9783"/>
          <a:stretch>
            <a:fillRect/>
          </a:stretch>
        </p:blipFill>
        <p:spPr>
          <a:xfrm>
            <a:off x="4793038" y="1852985"/>
            <a:ext cx="6129450" cy="4573004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39110" y="1852985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考核方式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110" y="3443352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考核周期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39110" y="5135911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考核内容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9110" y="2187220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目前团队绩效考核主要采用KPI（关键绩效指标）考核方式，以定量指标为主，定性指标为辅。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539110" y="3804338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团队绩效考核周期一般为季度考核和年度考核相结合。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539110" y="5477922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考核内容主要包括销售业绩、客户满意度、内部流程优化等方面。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团队绩效考核现状调查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417731" y="2063687"/>
            <a:ext cx="1240346" cy="962406"/>
            <a:chOff x="2417731" y="2063687"/>
            <a:chExt cx="1240346" cy="962406"/>
          </a:xfrm>
        </p:grpSpPr>
        <p:sp>
          <p:nvSpPr>
            <p:cNvPr id="3" name="Freeform 3"/>
            <p:cNvSpPr/>
            <p:nvPr/>
          </p:nvSpPr>
          <p:spPr>
            <a:xfrm>
              <a:off x="2995231" y="2619756"/>
              <a:ext cx="399288" cy="154495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2417731" y="2063687"/>
              <a:ext cx="1240346" cy="962406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" name="TextBox 5"/>
          <p:cNvSpPr txBox="1"/>
          <p:nvPr/>
        </p:nvSpPr>
        <p:spPr>
          <a:xfrm>
            <a:off x="2591991" y="2965418"/>
            <a:ext cx="906780" cy="3962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80%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8595360" y="2063687"/>
            <a:ext cx="1240346" cy="962406"/>
            <a:chOff x="8595360" y="2063687"/>
            <a:chExt cx="1240346" cy="962406"/>
          </a:xfrm>
        </p:grpSpPr>
        <p:sp>
          <p:nvSpPr>
            <p:cNvPr id="7" name="Freeform 7"/>
            <p:cNvSpPr/>
            <p:nvPr/>
          </p:nvSpPr>
          <p:spPr>
            <a:xfrm>
              <a:off x="9172766" y="2619756"/>
              <a:ext cx="399288" cy="154495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8595360" y="2063687"/>
              <a:ext cx="1240346" cy="962406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9" name="TextBox 9"/>
          <p:cNvSpPr txBox="1"/>
          <p:nvPr/>
        </p:nvSpPr>
        <p:spPr>
          <a:xfrm>
            <a:off x="8769620" y="2965418"/>
            <a:ext cx="906780" cy="3962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18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80%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5258181" y="1559433"/>
            <a:ext cx="1600105" cy="1242060"/>
            <a:chOff x="5258181" y="1559433"/>
            <a:chExt cx="1600105" cy="1242060"/>
          </a:xfrm>
        </p:grpSpPr>
        <p:sp>
          <p:nvSpPr>
            <p:cNvPr id="11" name="Freeform 11"/>
            <p:cNvSpPr/>
            <p:nvPr/>
          </p:nvSpPr>
          <p:spPr>
            <a:xfrm rot="3243678">
              <a:off x="6003131" y="2277046"/>
              <a:ext cx="515112" cy="199454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5258181" y="1559433"/>
              <a:ext cx="1600105" cy="1242060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5481304" y="2723007"/>
            <a:ext cx="1173480" cy="3962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180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100%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存在问题及原因分析</a:t>
              </a:r>
            </a:p>
          </p:txBody>
        </p:sp>
      </p:grpSp>
      <p:sp>
        <p:nvSpPr>
          <p:cNvPr id="36" name="AutoShape 36"/>
          <p:cNvSpPr/>
          <p:nvPr/>
        </p:nvSpPr>
        <p:spPr>
          <a:xfrm>
            <a:off x="1482995" y="3429572"/>
            <a:ext cx="2944273" cy="1699450"/>
          </a:xfrm>
          <a:prstGeom prst="roundRect">
            <a:avLst>
              <a:gd name="adj" fmla="val 19953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4595860" y="3248978"/>
            <a:ext cx="2944273" cy="1880045"/>
          </a:xfrm>
          <a:prstGeom prst="roundRect">
            <a:avLst>
              <a:gd name="adj" fmla="val 19953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7710249" y="3429572"/>
            <a:ext cx="2942844" cy="1699450"/>
          </a:xfrm>
          <a:prstGeom prst="roundRect">
            <a:avLst>
              <a:gd name="adj" fmla="val 19953"/>
            </a:avLst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TextBox 39"/>
          <p:cNvSpPr txBox="1"/>
          <p:nvPr/>
        </p:nvSpPr>
        <p:spPr>
          <a:xfrm>
            <a:off x="1645039" y="3909822"/>
            <a:ext cx="2619375" cy="1219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部分考核指标过于注重短期业绩，忽视了长期发展和团队建设，导致团队成员行为短视化。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4757904" y="3802476"/>
            <a:ext cx="2619375" cy="1219200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考核过程缺乏公开透明，团队成员对考核标准和结果存在疑虑，影响团队凝聚力和积极性。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7828464" y="3909822"/>
            <a:ext cx="2662490" cy="1219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考核结果未能与奖惩机制有效挂钩，导致团队成员对考核缺乏重视，无法发挥激励作用。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1645039" y="3537011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考核指标不合理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4757600" y="3350143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考核过程不透明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7871579" y="3537011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考核结果运用不当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6376988" y="1678781"/>
            <a:ext cx="1617059" cy="1618488"/>
            <a:chOff x="6376988" y="1678781"/>
            <a:chExt cx="1617059" cy="1618488"/>
          </a:xfrm>
        </p:grpSpPr>
        <p:sp>
          <p:nvSpPr>
            <p:cNvPr id="3" name="Freeform 3"/>
            <p:cNvSpPr/>
            <p:nvPr/>
          </p:nvSpPr>
          <p:spPr>
            <a:xfrm>
              <a:off x="6376988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7102030" y="2315623"/>
              <a:ext cx="519970" cy="337947"/>
            </a:xfrm>
            <a:custGeom>
              <a:rect l="l" t="t" r="r" b="b"/>
              <a:pathLst>
                <a:path w="21600" h="21600">
                  <a:moveTo>
                    <a:pt x="12281" y="13211"/>
                  </a:moveTo>
                  <a:cubicBezTo>
                    <a:pt x="11747" y="14381"/>
                    <a:pt x="9458" y="18011"/>
                    <a:pt x="9360" y="18165"/>
                  </a:cubicBezTo>
                  <a:cubicBezTo>
                    <a:pt x="9249" y="18377"/>
                    <a:pt x="8939" y="18735"/>
                    <a:pt x="8644" y="18441"/>
                  </a:cubicBezTo>
                  <a:cubicBezTo>
                    <a:pt x="8559" y="18357"/>
                    <a:pt x="8459" y="18187"/>
                    <a:pt x="8459" y="17853"/>
                  </a:cubicBezTo>
                  <a:cubicBezTo>
                    <a:pt x="8459" y="17530"/>
                    <a:pt x="8554" y="17204"/>
                    <a:pt x="8565" y="17168"/>
                  </a:cubicBezTo>
                  <a:lnTo>
                    <a:pt x="9680" y="13369"/>
                  </a:lnTo>
                  <a:cubicBezTo>
                    <a:pt x="9471" y="13239"/>
                    <a:pt x="9111" y="13015"/>
                    <a:pt x="8832" y="12829"/>
                  </a:cubicBezTo>
                  <a:lnTo>
                    <a:pt x="8758" y="12781"/>
                  </a:lnTo>
                  <a:cubicBezTo>
                    <a:pt x="8476" y="12597"/>
                    <a:pt x="8124" y="12367"/>
                    <a:pt x="8124" y="11770"/>
                  </a:cubicBezTo>
                  <a:cubicBezTo>
                    <a:pt x="8124" y="11484"/>
                    <a:pt x="8211" y="11152"/>
                    <a:pt x="8393" y="10758"/>
                  </a:cubicBezTo>
                  <a:cubicBezTo>
                    <a:pt x="8927" y="9588"/>
                    <a:pt x="11216" y="5958"/>
                    <a:pt x="11314" y="5804"/>
                  </a:cubicBezTo>
                  <a:cubicBezTo>
                    <a:pt x="11426" y="5592"/>
                    <a:pt x="11735" y="5234"/>
                    <a:pt x="12030" y="5528"/>
                  </a:cubicBezTo>
                  <a:cubicBezTo>
                    <a:pt x="12115" y="5612"/>
                    <a:pt x="12215" y="5782"/>
                    <a:pt x="12215" y="6116"/>
                  </a:cubicBezTo>
                  <a:cubicBezTo>
                    <a:pt x="12215" y="6438"/>
                    <a:pt x="12120" y="6765"/>
                    <a:pt x="12110" y="6801"/>
                  </a:cubicBezTo>
                  <a:lnTo>
                    <a:pt x="10992" y="10600"/>
                  </a:lnTo>
                  <a:cubicBezTo>
                    <a:pt x="11203" y="10730"/>
                    <a:pt x="11563" y="10954"/>
                    <a:pt x="11842" y="11140"/>
                  </a:cubicBezTo>
                  <a:lnTo>
                    <a:pt x="11916" y="11188"/>
                  </a:lnTo>
                  <a:cubicBezTo>
                    <a:pt x="12198" y="11372"/>
                    <a:pt x="12550" y="11602"/>
                    <a:pt x="12550" y="12201"/>
                  </a:cubicBezTo>
                  <a:cubicBezTo>
                    <a:pt x="12550" y="12485"/>
                    <a:pt x="12462" y="12817"/>
                    <a:pt x="12281" y="13211"/>
                  </a:cubicBezTo>
                  <a:close/>
                  <a:moveTo>
                    <a:pt x="16430" y="6048"/>
                  </a:moveTo>
                  <a:cubicBezTo>
                    <a:pt x="16132" y="6048"/>
                    <a:pt x="15840" y="6088"/>
                    <a:pt x="15557" y="6162"/>
                  </a:cubicBezTo>
                  <a:cubicBezTo>
                    <a:pt x="14848" y="2597"/>
                    <a:pt x="12653" y="0"/>
                    <a:pt x="10054" y="0"/>
                  </a:cubicBezTo>
                  <a:cubicBezTo>
                    <a:pt x="6881" y="0"/>
                    <a:pt x="4310" y="3869"/>
                    <a:pt x="4310" y="8641"/>
                  </a:cubicBezTo>
                  <a:cubicBezTo>
                    <a:pt x="4310" y="9067"/>
                    <a:pt x="4330" y="9486"/>
                    <a:pt x="4369" y="9896"/>
                  </a:cubicBezTo>
                  <a:cubicBezTo>
                    <a:pt x="4217" y="9868"/>
                    <a:pt x="4064" y="9850"/>
                    <a:pt x="3906" y="9850"/>
                  </a:cubicBezTo>
                  <a:cubicBezTo>
                    <a:pt x="1749" y="9850"/>
                    <a:pt x="0" y="12481"/>
                    <a:pt x="0" y="15726"/>
                  </a:cubicBezTo>
                  <a:cubicBezTo>
                    <a:pt x="0" y="18969"/>
                    <a:pt x="1749" y="21600"/>
                    <a:pt x="3906" y="21600"/>
                  </a:cubicBezTo>
                  <a:lnTo>
                    <a:pt x="16430" y="21600"/>
                  </a:lnTo>
                  <a:cubicBezTo>
                    <a:pt x="19285" y="21600"/>
                    <a:pt x="21600" y="18119"/>
                    <a:pt x="21600" y="13823"/>
                  </a:cubicBezTo>
                  <a:cubicBezTo>
                    <a:pt x="21600" y="9530"/>
                    <a:pt x="19285" y="6048"/>
                    <a:pt x="16430" y="6048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6" name="Connector 6"/>
            <p:cNvCxnSpPr/>
            <p:nvPr/>
          </p:nvCxnSpPr>
          <p:spPr>
            <a:xfrm flipH="1">
              <a:off x="4412712" y="2961703"/>
              <a:ext cx="448017" cy="773517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none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  <p:cxnSp>
          <p:nvCxnSpPr>
            <p:cNvPr id="7" name="Connector 7"/>
            <p:cNvCxnSpPr/>
            <p:nvPr/>
          </p:nvCxnSpPr>
          <p:spPr>
            <a:xfrm flipH="1">
              <a:off x="3672114" y="3744355"/>
              <a:ext cx="740598" cy="0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oval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</p:grpSp>
      <p:grpSp>
        <p:nvGrpSpPr>
          <p:cNvPr id="8" name="Group 8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9" name="Connector 9"/>
            <p:cNvCxnSpPr/>
            <p:nvPr/>
          </p:nvCxnSpPr>
          <p:spPr>
            <a:xfrm flipH="1">
              <a:off x="4411797" y="2961703"/>
              <a:ext cx="448932" cy="773621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none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  <p:cxnSp>
          <p:nvCxnSpPr>
            <p:cNvPr id="10" name="Connector 10"/>
            <p:cNvCxnSpPr/>
            <p:nvPr/>
          </p:nvCxnSpPr>
          <p:spPr>
            <a:xfrm flipH="1">
              <a:off x="3672114" y="3744355"/>
              <a:ext cx="739683" cy="0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oval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</p:grpSp>
      <p:grpSp>
        <p:nvGrpSpPr>
          <p:cNvPr id="11" name="Group 11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12" name="Connector 12"/>
            <p:cNvCxnSpPr/>
            <p:nvPr/>
          </p:nvCxnSpPr>
          <p:spPr>
            <a:xfrm flipH="1">
              <a:off x="4411561" y="2961703"/>
              <a:ext cx="449168" cy="773517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none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13" name="Connector 13"/>
            <p:cNvCxnSpPr/>
            <p:nvPr/>
          </p:nvCxnSpPr>
          <p:spPr>
            <a:xfrm flipH="1">
              <a:off x="3672114" y="3744355"/>
              <a:ext cx="739447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oval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grpSp>
        <p:nvGrpSpPr>
          <p:cNvPr id="14" name="Group 14"/>
          <p:cNvGrpSpPr/>
          <p:nvPr/>
        </p:nvGrpSpPr>
        <p:grpSpPr>
          <a:xfrm>
            <a:off x="5631466" y="4068128"/>
            <a:ext cx="957358" cy="688848"/>
            <a:chOff x="5631466" y="4068128"/>
            <a:chExt cx="957358" cy="688848"/>
          </a:xfrm>
        </p:grpSpPr>
        <p:sp>
          <p:nvSpPr>
            <p:cNvPr id="15" name="AutoShape 15"/>
            <p:cNvSpPr/>
            <p:nvPr/>
          </p:nvSpPr>
          <p:spPr>
            <a:xfrm>
              <a:off x="5631466" y="4068699"/>
              <a:ext cx="957358" cy="68789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110192" y="4068128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5631466" y="4819555"/>
            <a:ext cx="957358" cy="688848"/>
            <a:chOff x="5631466" y="4819555"/>
            <a:chExt cx="957358" cy="688848"/>
          </a:xfrm>
        </p:grpSpPr>
        <p:sp>
          <p:nvSpPr>
            <p:cNvPr id="18" name="AutoShape 18"/>
            <p:cNvSpPr/>
            <p:nvPr/>
          </p:nvSpPr>
          <p:spPr>
            <a:xfrm>
              <a:off x="5631466" y="4819840"/>
              <a:ext cx="957358" cy="687896"/>
            </a:xfrm>
            <a:prstGeom prst="rect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110192" y="4819555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" name="Group 20"/>
          <p:cNvGrpSpPr/>
          <p:nvPr/>
        </p:nvGrpSpPr>
        <p:grpSpPr>
          <a:xfrm>
            <a:off x="5631466" y="5567458"/>
            <a:ext cx="957358" cy="480727"/>
            <a:chOff x="5631466" y="5567458"/>
            <a:chExt cx="957358" cy="480727"/>
          </a:xfrm>
        </p:grpSpPr>
        <p:sp>
          <p:nvSpPr>
            <p:cNvPr id="21" name="Freeform 21"/>
            <p:cNvSpPr/>
            <p:nvPr/>
          </p:nvSpPr>
          <p:spPr>
            <a:xfrm>
              <a:off x="5631466" y="5567458"/>
              <a:ext cx="957358" cy="480727"/>
            </a:xfrm>
            <a:custGeom>
              <a:rect l="l" t="t" r="r" b="b"/>
              <a:pathLst>
                <a:path w="520" h="261">
                  <a:moveTo>
                    <a:pt x="260" y="261"/>
                  </a:moveTo>
                  <a:lnTo>
                    <a:pt x="0" y="0"/>
                  </a:lnTo>
                  <a:lnTo>
                    <a:pt x="520" y="0"/>
                  </a:lnTo>
                  <a:lnTo>
                    <a:pt x="260" y="261"/>
                  </a:lnTo>
                  <a:close/>
                </a:path>
              </a:pathLst>
            </a:custGeom>
            <a:solidFill>
              <a:srgbClr val="ECAE7D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5970270" y="5904452"/>
              <a:ext cx="279844" cy="143637"/>
            </a:xfrm>
            <a:custGeom>
              <a:rect l="l" t="t" r="r" b="b"/>
              <a:pathLst>
                <a:path w="152" h="78">
                  <a:moveTo>
                    <a:pt x="76" y="78"/>
                  </a:moveTo>
                  <a:lnTo>
                    <a:pt x="152" y="0"/>
                  </a:lnTo>
                  <a:lnTo>
                    <a:pt x="0" y="0"/>
                  </a:lnTo>
                  <a:lnTo>
                    <a:pt x="76" y="78"/>
                  </a:lnTo>
                  <a:close/>
                </a:path>
              </a:pathLst>
            </a:custGeom>
            <a:solidFill>
              <a:srgbClr val="333333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6110192" y="5567458"/>
              <a:ext cx="478631" cy="480727"/>
            </a:xfrm>
            <a:custGeom>
              <a:rect l="l" t="t" r="r" b="b"/>
              <a:pathLst>
                <a:path w="260" h="261">
                  <a:moveTo>
                    <a:pt x="0" y="261"/>
                  </a:moveTo>
                  <a:lnTo>
                    <a:pt x="260" y="0"/>
                  </a:lnTo>
                  <a:lnTo>
                    <a:pt x="0" y="0"/>
                  </a:lnTo>
                  <a:lnTo>
                    <a:pt x="0" y="261"/>
                  </a:lnTo>
                  <a:close/>
                </a:path>
              </a:pathLst>
            </a:cu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" name="Group 24"/>
          <p:cNvGrpSpPr/>
          <p:nvPr/>
        </p:nvGrpSpPr>
        <p:grpSpPr>
          <a:xfrm>
            <a:off x="5631466" y="3308604"/>
            <a:ext cx="957358" cy="689419"/>
            <a:chOff x="5631466" y="3308604"/>
            <a:chExt cx="957358" cy="689419"/>
          </a:xfrm>
        </p:grpSpPr>
        <p:sp>
          <p:nvSpPr>
            <p:cNvPr id="25" name="AutoShape 25"/>
            <p:cNvSpPr/>
            <p:nvPr/>
          </p:nvSpPr>
          <p:spPr>
            <a:xfrm>
              <a:off x="5631466" y="3308604"/>
              <a:ext cx="957358" cy="68941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110192" y="3308604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" name="Group 27"/>
          <p:cNvGrpSpPr/>
          <p:nvPr/>
        </p:nvGrpSpPr>
        <p:grpSpPr>
          <a:xfrm>
            <a:off x="4186047" y="1678781"/>
            <a:ext cx="1617059" cy="1618488"/>
            <a:chOff x="4186047" y="1678781"/>
            <a:chExt cx="1617059" cy="1618488"/>
          </a:xfrm>
        </p:grpSpPr>
        <p:sp>
          <p:nvSpPr>
            <p:cNvPr id="28" name="Freeform 28"/>
            <p:cNvSpPr/>
            <p:nvPr/>
          </p:nvSpPr>
          <p:spPr>
            <a:xfrm>
              <a:off x="4186047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4582096" y="2292477"/>
              <a:ext cx="535496" cy="428339"/>
            </a:xfrm>
            <a:custGeom>
              <a:rect l="l" t="t" r="r" b="b"/>
              <a:pathLst>
                <a:path w="21600" h="21600">
                  <a:moveTo>
                    <a:pt x="18143" y="10800"/>
                  </a:moveTo>
                  <a:cubicBezTo>
                    <a:pt x="17065" y="10800"/>
                    <a:pt x="16800" y="11898"/>
                    <a:pt x="16709" y="12419"/>
                  </a:cubicBezTo>
                  <a:cubicBezTo>
                    <a:pt x="16115" y="15817"/>
                    <a:pt x="13696" y="18359"/>
                    <a:pt x="10800" y="18359"/>
                  </a:cubicBezTo>
                  <a:cubicBezTo>
                    <a:pt x="9130" y="18359"/>
                    <a:pt x="7618" y="17514"/>
                    <a:pt x="6524" y="16146"/>
                  </a:cubicBezTo>
                  <a:cubicBezTo>
                    <a:pt x="6018" y="15513"/>
                    <a:pt x="5198" y="15513"/>
                    <a:pt x="4691" y="16146"/>
                  </a:cubicBezTo>
                  <a:cubicBezTo>
                    <a:pt x="4185" y="16779"/>
                    <a:pt x="4185" y="17804"/>
                    <a:pt x="4691" y="18437"/>
                  </a:cubicBezTo>
                  <a:cubicBezTo>
                    <a:pt x="6255" y="20391"/>
                    <a:pt x="8415" y="21600"/>
                    <a:pt x="10800" y="21600"/>
                  </a:cubicBezTo>
                  <a:cubicBezTo>
                    <a:pt x="14669" y="21600"/>
                    <a:pt x="17943" y="18421"/>
                    <a:pt x="19043" y="14039"/>
                  </a:cubicBezTo>
                  <a:lnTo>
                    <a:pt x="21600" y="14039"/>
                  </a:lnTo>
                  <a:lnTo>
                    <a:pt x="21600" y="10800"/>
                  </a:lnTo>
                  <a:cubicBezTo>
                    <a:pt x="21600" y="10800"/>
                    <a:pt x="18143" y="10800"/>
                    <a:pt x="18143" y="10800"/>
                  </a:cubicBezTo>
                  <a:close/>
                  <a:moveTo>
                    <a:pt x="4891" y="9180"/>
                  </a:moveTo>
                  <a:cubicBezTo>
                    <a:pt x="5484" y="5783"/>
                    <a:pt x="7904" y="3240"/>
                    <a:pt x="10800" y="3240"/>
                  </a:cubicBezTo>
                  <a:cubicBezTo>
                    <a:pt x="12470" y="3240"/>
                    <a:pt x="13982" y="4086"/>
                    <a:pt x="15076" y="5454"/>
                  </a:cubicBezTo>
                  <a:cubicBezTo>
                    <a:pt x="15582" y="6086"/>
                    <a:pt x="16404" y="6086"/>
                    <a:pt x="16909" y="5454"/>
                  </a:cubicBezTo>
                  <a:cubicBezTo>
                    <a:pt x="17415" y="4821"/>
                    <a:pt x="17415" y="3796"/>
                    <a:pt x="16909" y="3163"/>
                  </a:cubicBezTo>
                  <a:cubicBezTo>
                    <a:pt x="15346" y="1209"/>
                    <a:pt x="13186" y="0"/>
                    <a:pt x="10800" y="0"/>
                  </a:cubicBezTo>
                  <a:cubicBezTo>
                    <a:pt x="6931" y="0"/>
                    <a:pt x="3658" y="3178"/>
                    <a:pt x="2557" y="7560"/>
                  </a:cubicBezTo>
                  <a:lnTo>
                    <a:pt x="0" y="7560"/>
                  </a:lnTo>
                  <a:lnTo>
                    <a:pt x="0" y="10800"/>
                  </a:lnTo>
                  <a:lnTo>
                    <a:pt x="3457" y="10800"/>
                  </a:lnTo>
                  <a:cubicBezTo>
                    <a:pt x="4535" y="10800"/>
                    <a:pt x="4800" y="9702"/>
                    <a:pt x="4891" y="9180"/>
                  </a:cubicBezTo>
                  <a:close/>
                  <a:moveTo>
                    <a:pt x="7343" y="10800"/>
                  </a:moveTo>
                  <a:cubicBezTo>
                    <a:pt x="7343" y="13185"/>
                    <a:pt x="8891" y="15120"/>
                    <a:pt x="10800" y="15120"/>
                  </a:cubicBezTo>
                  <a:cubicBezTo>
                    <a:pt x="12709" y="15120"/>
                    <a:pt x="14255" y="13185"/>
                    <a:pt x="14255" y="10800"/>
                  </a:cubicBezTo>
                  <a:cubicBezTo>
                    <a:pt x="14255" y="8415"/>
                    <a:pt x="12709" y="6480"/>
                    <a:pt x="10800" y="6480"/>
                  </a:cubicBezTo>
                  <a:cubicBezTo>
                    <a:pt x="8891" y="6480"/>
                    <a:pt x="7343" y="8415"/>
                    <a:pt x="7343" y="1080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" name="Group 30"/>
          <p:cNvGrpSpPr/>
          <p:nvPr/>
        </p:nvGrpSpPr>
        <p:grpSpPr>
          <a:xfrm>
            <a:off x="5278469" y="1678781"/>
            <a:ext cx="1617059" cy="1618488"/>
            <a:chOff x="5278469" y="1678781"/>
            <a:chExt cx="1617059" cy="1618488"/>
          </a:xfrm>
        </p:grpSpPr>
        <p:sp>
          <p:nvSpPr>
            <p:cNvPr id="31" name="Freeform 31"/>
            <p:cNvSpPr/>
            <p:nvPr/>
          </p:nvSpPr>
          <p:spPr>
            <a:xfrm>
              <a:off x="5278469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5861590" y="2325624"/>
              <a:ext cx="490728" cy="405384"/>
            </a:xfrm>
            <a:custGeom>
              <a:rect l="l" t="t" r="r" b="b"/>
              <a:pathLst>
                <a:path w="107" h="88">
                  <a:moveTo>
                    <a:pt x="83" y="63"/>
                  </a:moveTo>
                  <a:cubicBezTo>
                    <a:pt x="97" y="47"/>
                    <a:pt x="97" y="23"/>
                    <a:pt x="83" y="7"/>
                  </a:cubicBezTo>
                  <a:cubicBezTo>
                    <a:pt x="82" y="6"/>
                    <a:pt x="82" y="4"/>
                    <a:pt x="83" y="3"/>
                  </a:cubicBezTo>
                  <a:cubicBezTo>
                    <a:pt x="85" y="0"/>
                    <a:pt x="85" y="0"/>
                    <a:pt x="85" y="0"/>
                  </a:cubicBezTo>
                  <a:cubicBezTo>
                    <a:pt x="86" y="0"/>
                    <a:pt x="86" y="0"/>
                    <a:pt x="87" y="0"/>
                  </a:cubicBezTo>
                  <a:cubicBezTo>
                    <a:pt x="88" y="0"/>
                    <a:pt x="89" y="0"/>
                    <a:pt x="89" y="0"/>
                  </a:cubicBezTo>
                  <a:cubicBezTo>
                    <a:pt x="107" y="20"/>
                    <a:pt x="107" y="50"/>
                    <a:pt x="89" y="69"/>
                  </a:cubicBezTo>
                  <a:cubicBezTo>
                    <a:pt x="89" y="70"/>
                    <a:pt x="88" y="70"/>
                    <a:pt x="87" y="70"/>
                  </a:cubicBezTo>
                  <a:cubicBezTo>
                    <a:pt x="86" y="70"/>
                    <a:pt x="86" y="70"/>
                    <a:pt x="85" y="69"/>
                  </a:cubicBezTo>
                  <a:cubicBezTo>
                    <a:pt x="83" y="67"/>
                    <a:pt x="83" y="67"/>
                    <a:pt x="83" y="67"/>
                  </a:cubicBezTo>
                  <a:cubicBezTo>
                    <a:pt x="82" y="65"/>
                    <a:pt x="82" y="64"/>
                    <a:pt x="83" y="63"/>
                  </a:cubicBezTo>
                  <a:close/>
                  <a:moveTo>
                    <a:pt x="24" y="63"/>
                  </a:moveTo>
                  <a:cubicBezTo>
                    <a:pt x="10" y="47"/>
                    <a:pt x="10" y="23"/>
                    <a:pt x="24" y="7"/>
                  </a:cubicBezTo>
                  <a:cubicBezTo>
                    <a:pt x="25" y="6"/>
                    <a:pt x="25" y="4"/>
                    <a:pt x="24" y="3"/>
                  </a:cubicBezTo>
                  <a:cubicBezTo>
                    <a:pt x="22" y="0"/>
                    <a:pt x="22" y="0"/>
                    <a:pt x="22" y="0"/>
                  </a:cubicBezTo>
                  <a:cubicBezTo>
                    <a:pt x="21" y="0"/>
                    <a:pt x="21" y="0"/>
                    <a:pt x="20" y="0"/>
                  </a:cubicBezTo>
                  <a:cubicBezTo>
                    <a:pt x="19" y="0"/>
                    <a:pt x="18" y="0"/>
                    <a:pt x="18" y="0"/>
                  </a:cubicBezTo>
                  <a:cubicBezTo>
                    <a:pt x="0" y="20"/>
                    <a:pt x="0" y="50"/>
                    <a:pt x="18" y="69"/>
                  </a:cubicBezTo>
                  <a:cubicBezTo>
                    <a:pt x="18" y="70"/>
                    <a:pt x="19" y="70"/>
                    <a:pt x="20" y="70"/>
                  </a:cubicBezTo>
                  <a:cubicBezTo>
                    <a:pt x="21" y="70"/>
                    <a:pt x="21" y="70"/>
                    <a:pt x="22" y="69"/>
                  </a:cubicBezTo>
                  <a:cubicBezTo>
                    <a:pt x="24" y="67"/>
                    <a:pt x="24" y="67"/>
                    <a:pt x="24" y="67"/>
                  </a:cubicBezTo>
                  <a:cubicBezTo>
                    <a:pt x="25" y="65"/>
                    <a:pt x="25" y="64"/>
                    <a:pt x="24" y="63"/>
                  </a:cubicBezTo>
                  <a:close/>
                  <a:moveTo>
                    <a:pt x="36" y="51"/>
                  </a:moveTo>
                  <a:cubicBezTo>
                    <a:pt x="37" y="53"/>
                    <a:pt x="37" y="54"/>
                    <a:pt x="36" y="55"/>
                  </a:cubicBezTo>
                  <a:cubicBezTo>
                    <a:pt x="33" y="58"/>
                    <a:pt x="33" y="58"/>
                    <a:pt x="33" y="58"/>
                  </a:cubicBezTo>
                  <a:cubicBezTo>
                    <a:pt x="33" y="58"/>
                    <a:pt x="32" y="59"/>
                    <a:pt x="31" y="59"/>
                  </a:cubicBezTo>
                  <a:cubicBezTo>
                    <a:pt x="30" y="58"/>
                    <a:pt x="30" y="58"/>
                    <a:pt x="29" y="58"/>
                  </a:cubicBezTo>
                  <a:cubicBezTo>
                    <a:pt x="18" y="44"/>
                    <a:pt x="18" y="25"/>
                    <a:pt x="29" y="12"/>
                  </a:cubicBezTo>
                  <a:cubicBezTo>
                    <a:pt x="30" y="11"/>
                    <a:pt x="30" y="11"/>
                    <a:pt x="31" y="11"/>
                  </a:cubicBezTo>
                  <a:cubicBezTo>
                    <a:pt x="32" y="11"/>
                    <a:pt x="33" y="11"/>
                    <a:pt x="33" y="12"/>
                  </a:cubicBezTo>
                  <a:cubicBezTo>
                    <a:pt x="36" y="14"/>
                    <a:pt x="36" y="14"/>
                    <a:pt x="36" y="14"/>
                  </a:cubicBezTo>
                  <a:cubicBezTo>
                    <a:pt x="37" y="15"/>
                    <a:pt x="37" y="17"/>
                    <a:pt x="36" y="18"/>
                  </a:cubicBezTo>
                  <a:cubicBezTo>
                    <a:pt x="28" y="28"/>
                    <a:pt x="28" y="42"/>
                    <a:pt x="36" y="51"/>
                  </a:cubicBezTo>
                  <a:close/>
                  <a:moveTo>
                    <a:pt x="61" y="80"/>
                  </a:moveTo>
                  <a:cubicBezTo>
                    <a:pt x="61" y="84"/>
                    <a:pt x="58" y="88"/>
                    <a:pt x="54" y="88"/>
                  </a:cubicBezTo>
                  <a:cubicBezTo>
                    <a:pt x="49" y="88"/>
                    <a:pt x="46" y="84"/>
                    <a:pt x="46" y="80"/>
                  </a:cubicBezTo>
                  <a:cubicBezTo>
                    <a:pt x="46" y="60"/>
                    <a:pt x="46" y="44"/>
                    <a:pt x="46" y="24"/>
                  </a:cubicBezTo>
                  <a:cubicBezTo>
                    <a:pt x="46" y="19"/>
                    <a:pt x="49" y="16"/>
                    <a:pt x="54" y="16"/>
                  </a:cubicBezTo>
                  <a:cubicBezTo>
                    <a:pt x="58" y="16"/>
                    <a:pt x="61" y="19"/>
                    <a:pt x="61" y="24"/>
                  </a:cubicBezTo>
                  <a:cubicBezTo>
                    <a:pt x="61" y="44"/>
                    <a:pt x="61" y="60"/>
                    <a:pt x="61" y="80"/>
                  </a:cubicBezTo>
                  <a:close/>
                  <a:moveTo>
                    <a:pt x="71" y="51"/>
                  </a:moveTo>
                  <a:cubicBezTo>
                    <a:pt x="70" y="53"/>
                    <a:pt x="70" y="54"/>
                    <a:pt x="71" y="55"/>
                  </a:cubicBezTo>
                  <a:cubicBezTo>
                    <a:pt x="74" y="58"/>
                    <a:pt x="74" y="58"/>
                    <a:pt x="74" y="58"/>
                  </a:cubicBezTo>
                  <a:cubicBezTo>
                    <a:pt x="74" y="58"/>
                    <a:pt x="75" y="59"/>
                    <a:pt x="76" y="59"/>
                  </a:cubicBezTo>
                  <a:cubicBezTo>
                    <a:pt x="77" y="58"/>
                    <a:pt x="77" y="58"/>
                    <a:pt x="78" y="58"/>
                  </a:cubicBezTo>
                  <a:cubicBezTo>
                    <a:pt x="89" y="44"/>
                    <a:pt x="89" y="25"/>
                    <a:pt x="78" y="12"/>
                  </a:cubicBezTo>
                  <a:cubicBezTo>
                    <a:pt x="77" y="11"/>
                    <a:pt x="77" y="11"/>
                    <a:pt x="76" y="11"/>
                  </a:cubicBezTo>
                  <a:cubicBezTo>
                    <a:pt x="75" y="11"/>
                    <a:pt x="74" y="11"/>
                    <a:pt x="74" y="12"/>
                  </a:cubicBezTo>
                  <a:cubicBezTo>
                    <a:pt x="71" y="14"/>
                    <a:pt x="71" y="14"/>
                    <a:pt x="71" y="14"/>
                  </a:cubicBezTo>
                  <a:cubicBezTo>
                    <a:pt x="70" y="15"/>
                    <a:pt x="70" y="17"/>
                    <a:pt x="71" y="18"/>
                  </a:cubicBezTo>
                  <a:cubicBezTo>
                    <a:pt x="79" y="28"/>
                    <a:pt x="79" y="42"/>
                    <a:pt x="71" y="5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" name="Group 33"/>
          <p:cNvGrpSpPr/>
          <p:nvPr/>
        </p:nvGrpSpPr>
        <p:grpSpPr>
          <a:xfrm>
            <a:off x="6501829" y="3141178"/>
            <a:ext cx="1550007" cy="856845"/>
            <a:chOff x="6501829" y="3141178"/>
            <a:chExt cx="1550007" cy="856845"/>
          </a:xfrm>
        </p:grpSpPr>
        <p:cxnSp>
          <p:nvCxnSpPr>
            <p:cNvPr id="34" name="Connector 34"/>
            <p:cNvCxnSpPr/>
            <p:nvPr/>
          </p:nvCxnSpPr>
          <p:spPr>
            <a:xfrm>
              <a:off x="6501829" y="3141178"/>
              <a:ext cx="772981" cy="856845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none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35" name="Connector 35"/>
            <p:cNvCxnSpPr/>
            <p:nvPr/>
          </p:nvCxnSpPr>
          <p:spPr>
            <a:xfrm>
              <a:off x="7235821" y="3990692"/>
              <a:ext cx="816015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oval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grpSp>
        <p:nvGrpSpPr>
          <p:cNvPr id="36" name="Group 36"/>
          <p:cNvGrpSpPr/>
          <p:nvPr/>
        </p:nvGrpSpPr>
        <p:grpSpPr>
          <a:xfrm>
            <a:off x="7817411" y="2488025"/>
            <a:ext cx="1038363" cy="440204"/>
            <a:chOff x="7817411" y="2488025"/>
            <a:chExt cx="1038363" cy="440204"/>
          </a:xfrm>
        </p:grpSpPr>
        <p:cxnSp>
          <p:nvCxnSpPr>
            <p:cNvPr id="37" name="Connector 37"/>
            <p:cNvCxnSpPr/>
            <p:nvPr/>
          </p:nvCxnSpPr>
          <p:spPr>
            <a:xfrm>
              <a:off x="7817411" y="2488025"/>
              <a:ext cx="467443" cy="440204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none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38" name="Connector 38"/>
            <p:cNvCxnSpPr/>
            <p:nvPr/>
          </p:nvCxnSpPr>
          <p:spPr>
            <a:xfrm>
              <a:off x="8261968" y="2920898"/>
              <a:ext cx="593806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oval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sp>
        <p:nvSpPr>
          <p:cNvPr id="39" name="TextBox 39"/>
          <p:cNvSpPr txBox="1"/>
          <p:nvPr/>
        </p:nvSpPr>
        <p:spPr>
          <a:xfrm>
            <a:off x="1062867" y="2798540"/>
            <a:ext cx="2447925" cy="4762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优化考核指标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9053162" y="1296588"/>
            <a:ext cx="2447925" cy="5048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提高考核透明度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8163435" y="3945922"/>
            <a:ext cx="2447925" cy="4762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强化考核结果运用</a:t>
            </a:r>
          </a:p>
        </p:txBody>
      </p:sp>
      <p:grpSp>
        <p:nvGrpSpPr>
          <p:cNvPr id="42" name="Group 4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3" name="AutoShape 4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TextBox 6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改进方向与策略</a:t>
              </a:r>
            </a:p>
          </p:txBody>
        </p:sp>
      </p:grpSp>
      <p:sp>
        <p:nvSpPr>
          <p:cNvPr id="64" name="TextBox 64"/>
          <p:cNvSpPr txBox="1"/>
          <p:nvPr/>
        </p:nvSpPr>
        <p:spPr>
          <a:xfrm>
            <a:off x="9053162" y="1610913"/>
            <a:ext cx="2447925" cy="191691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公开考核标准和过程，让团队成员了解考核内容和要求，增强考核的公正性和公信力。</a:t>
            </a:r>
          </a:p>
        </p:txBody>
      </p:sp>
      <p:sp>
        <p:nvSpPr>
          <p:cNvPr id="65" name="TextBox 65"/>
          <p:cNvSpPr txBox="1"/>
          <p:nvPr/>
        </p:nvSpPr>
        <p:spPr>
          <a:xfrm>
            <a:off x="8163435" y="4312904"/>
            <a:ext cx="2447925" cy="16954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将考核结果与奖惩机制紧密挂钩，对表现优秀的团队成员给予奖励和晋升机会，对表现不佳的成员进行约谈和辅导。</a:t>
            </a:r>
          </a:p>
        </p:txBody>
      </p:sp>
      <p:sp>
        <p:nvSpPr>
          <p:cNvPr id="66" name="TextBox 66"/>
          <p:cNvSpPr txBox="1"/>
          <p:nvPr/>
        </p:nvSpPr>
        <p:spPr>
          <a:xfrm>
            <a:off x="1062867" y="3124390"/>
            <a:ext cx="2447925" cy="16954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建立科学合理的考核指标体系，兼顾短期业绩和长期发展，注重团队建设和个人成长。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03421" y="2549736"/>
            <a:ext cx="4145173" cy="823690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培训课程设置与优化建议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7940" r="7940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提升团队对会员制零售商绩效考核体系的理解和应用能力，优化团队工作绩效。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涵盖会员制零售商绩效考核体系的基本概念、考核指标设定、考核流程优化、团队协作与沟通技巧等方面。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培训课程目标与内容设计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内容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目标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5365" r="35365"/>
          <a:stretch>
            <a:fillRect/>
          </a:stretch>
        </p:blipFill>
        <p:spPr>
          <a:xfrm>
            <a:off x="6416218" y="1873250"/>
            <a:ext cx="2285142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2147" r="22147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87" r="3087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9073" r="9073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6416218" y="3460761"/>
            <a:ext cx="2285143" cy="745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416218" y="4197615"/>
            <a:ext cx="2288381" cy="2112169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3571418" y="3460761"/>
            <a:ext cx="2285429" cy="852159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3571418" y="4206759"/>
            <a:ext cx="2288096" cy="2103025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265251" y="3460761"/>
            <a:ext cx="2286000" cy="745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265251" y="4204473"/>
            <a:ext cx="2286000" cy="2105311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3" name="AutoShape 13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教学方法与手段选择</a:t>
              </a:r>
            </a:p>
          </p:txBody>
        </p:sp>
      </p:grpSp>
      <p:sp>
        <p:nvSpPr>
          <p:cNvPr id="37" name="TextBox 37"/>
          <p:cNvSpPr txBox="1"/>
          <p:nvPr/>
        </p:nvSpPr>
        <p:spPr>
          <a:xfrm>
            <a:off x="756455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通过专家讲解，传授理论知识和实践经验。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3628568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结合实际案例，分析绩效考核体系在会员制零售商中的应用及优化策略。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6466794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鼓励学员互动交流，分享心得和经验，提升团队协作能力。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9318371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模拟实际工作场景，提高学员应对复杂情况的能力。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705451" y="3588593"/>
            <a:ext cx="226776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讲授法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3628568" y="3588593"/>
            <a:ext cx="226776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案例分析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6433598" y="3588593"/>
            <a:ext cx="226776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小组讨论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9265251" y="3588593"/>
            <a:ext cx="226776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角色扮演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采用问卷调查、考试、实际操作等多种方式对培训效果进行评估。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评估方法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及时收集学员意见和建议，对培训课程进行调整和优化，确保培训效果达到预期目标。同时，建立长期跟踪机制，对学员在实际工作中应用绩效考核体系的情况进行持续关注和支持。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反馈机制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培训效果评估及反馈机制建立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03421" y="2549736"/>
            <a:ext cx="4145173" cy="823690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关键绩效指标（KPI）设定及权重分配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https://d.book118.com/936055040243010053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5F6"/>
      </a:lt1>
      <a:dk2>
        <a:srgbClr val="410024"/>
      </a:dk2>
      <a:lt2>
        <a:srgbClr val="FFFFFF"/>
      </a:lt2>
      <a:accent1>
        <a:srgbClr val="CD5095"/>
      </a:accent1>
      <a:accent2>
        <a:srgbClr val="EF62B0"/>
      </a:accent2>
      <a:accent3>
        <a:srgbClr val="B7468F"/>
      </a:accent3>
      <a:accent4>
        <a:srgbClr val="9E84D2"/>
      </a:accent4>
      <a:accent5>
        <a:srgbClr val="B59BEB"/>
      </a:accent5>
      <a:accent6>
        <a:srgbClr val="97D5E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88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1">
      <vt:lpstr>Arial</vt:lpstr>
      <vt:lpstr>Calibri</vt:lpstr>
      <vt:lpstr>微软雅黑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2024-09-20T21:19:38.843</cp:lastPrinted>
  <dcterms:created xsi:type="dcterms:W3CDTF">2024-09-20T13:19:38Z</dcterms:created>
  <dcterms:modified xsi:type="dcterms:W3CDTF">2024-09-20T13:19:41Z</dcterms:modified>
</cp:coreProperties>
</file>