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C86EE8-DFE0-429C-AB28-5D73BA59F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5FEA8-AA7F-425D-9C9A-E3AB1163A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1BCB24-9991-450D-B1E1-BC0D126B0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EBD2A8-DAD9-4D98-AFCD-9A069EE0E2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DB2D9D-690D-4E3A-84EA-E46EAF7C82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2A46E8-0A7C-443D-98F8-85C5E31786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D9B8FE-1093-427D-9862-17E5EC641D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7DD6F7-7F76-4324-8112-83107CC6AE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624E92-A10C-4137-B55A-2825629912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774E4-334B-4447-BDB3-052E75C59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8BA14-CACA-4C85-88E4-F54ECEBD58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1030240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免疫治疗机制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免疫治疗简介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免疫系统的组成与功能</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免疫治疗机制</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免疫治疗的应用与案例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免疫治疗的挑战与前景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参考文献</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免疫治疗简介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免疫治疗是指通过调节人体免疫系统来预防、控制和治疗疾病的方法。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作用机制和目的，免疫治疗可分为被动免疫治疗和主动免疫治疗两类。被动免疫治疗是指通过输入免疫效应物质来直接增强机体的免疫力，如免疫球蛋白、细胞因子等；主动免疫治疗则是通过激活或增强机体自身的免疫应答能力来达到治疗目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20" r="28620"/>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克服传统疗法的限制</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免疫治疗能够克服传统疗法的限制，如对肿瘤细胞的耐药性和对正常组织的毒副作用，为疾病治疗提供了新的途径。</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针对性强</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免疫治疗针对的是机体的免疫系统，而不是单一的疾病症状，因此具有更强的针对性。</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预防与控制</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免疫治疗不仅可用于疾病的治疗，还可用于疾病的预防和控制，如疫苗接种。</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免疫治疗的重要性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历史回顾</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免疫治疗的历史可以追溯到19世纪末，当时细菌培养技术的发明为免疫治疗提供了基础。随着时间的推移，越来越多的免疫治疗方法和技术被发现和应用。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当前进展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目前，免疫治疗已经成为肿瘤、感染性疾病、自身免疫性疾病等多个领域的研究热点，许多新型的免疫治疗方法和技术正在不断涌现。</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未来展望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随着免疫学、基因组学、蛋白质组学等学科的发展，免疫治疗将有望在未来的疾病治疗中发挥更加重要的作用。同时，随着技术的不断进步和研究的深入，免疫治疗的疗效和安全性也将得到进一步提高。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免疫系统的组成与功能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免疫器官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骨髓、胸腺、淋巴结、脾脏等是免疫细胞生成、成熟和聚集的场所。</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免疫细胞</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T细胞、B细胞、巨噬细胞、自然杀伤细胞（NK细胞）等，它们在免疫应答中发挥重要作用。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免疫分子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抗体、补体、细胞因子等，它们在免疫识别、免疫效应和免疫调节中发挥作用。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免疫系统的组成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646" r="1264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调节功能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参与机体内部的免疫应答和免疫耐受的调节，维持免疫平衡。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防御功能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识别和清除外来病原体，如细菌、病毒等，以保护机体不受感染。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监控功能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监视机体内异常细胞，如肿瘤细胞，及时清除以维持内环境稳定。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免疫系统的功能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ln>
        </p:spPr>
      </p:cxnSp>
      <p:sp>
        <p:nvSpPr>
          <p:cNvPr id="6" name="AutoShape 6"/>
          <p:cNvSpPr/>
          <p:nvPr/>
        </p:nvSpPr>
        <p:spPr>
          <a:xfrm rot="2700000">
            <a:off x="5791200" y="4559300"/>
            <a:ext cx="723900" cy="723900"/>
          </a:xfrm>
          <a:prstGeom prst="rect">
            <a:avLst/>
          </a:prstGeom>
          <a:blipFill dpi="0">
            <a:blip r:embed="rId3"/>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ln>
        </p:spPr>
      </p:cxnSp>
      <p:sp>
        <p:nvSpPr>
          <p:cNvPr id="8" name="AutoShape 8"/>
          <p:cNvSpPr/>
          <p:nvPr/>
        </p:nvSpPr>
        <p:spPr>
          <a:xfrm rot="2700000">
            <a:off x="7454900" y="3749675"/>
            <a:ext cx="723900" cy="723900"/>
          </a:xfrm>
          <a:prstGeom prst="rect">
            <a:avLst/>
          </a:prstGeom>
          <a:blipFill dpi="0">
            <a:blip r:embed="rId3"/>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ln>
        </p:spPr>
      </p:cxnSp>
      <p:cxnSp>
        <p:nvCxnSpPr>
          <p:cNvPr id="11" name="Connector 11"/>
          <p:cNvCxnSpPr/>
          <p:nvPr/>
        </p:nvCxnSpPr>
        <p:spPr>
          <a:xfrm>
            <a:off x="936625" y="5559425"/>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942712" y="1157288"/>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T细胞</a:t>
            </a:r>
          </a:p>
        </p:txBody>
      </p:sp>
      <p:sp>
        <p:nvSpPr>
          <p:cNvPr id="20" name="TextBox 20"/>
          <p:cNvSpPr txBox="1"/>
          <p:nvPr/>
        </p:nvSpPr>
        <p:spPr>
          <a:xfrm>
            <a:off x="4454525" y="2326005"/>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B细胞</a:t>
            </a:r>
          </a:p>
        </p:txBody>
      </p:sp>
      <p:sp>
        <p:nvSpPr>
          <p:cNvPr id="21" name="TextBox 21"/>
          <p:cNvSpPr txBox="1"/>
          <p:nvPr/>
        </p:nvSpPr>
        <p:spPr>
          <a:xfrm>
            <a:off x="2672304" y="3273425"/>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巨噬细胞</a:t>
            </a:r>
          </a:p>
        </p:txBody>
      </p:sp>
      <p:sp>
        <p:nvSpPr>
          <p:cNvPr id="22" name="TextBox 22"/>
          <p:cNvSpPr txBox="1"/>
          <p:nvPr/>
        </p:nvSpPr>
        <p:spPr>
          <a:xfrm>
            <a:off x="660401" y="4492943"/>
            <a:ext cx="2124075" cy="44767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NK细胞</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pPr>
            <a:r>
              <a:rPr lang="en-US" sz="1200">
                <a:solidFill>
                  <a:schemeClr val="dk1">
                    <a:alpha val="100000"/>
                  </a:schemeClr>
                </a:solidFill>
                <a:latin typeface="Microsoft Yahei"/>
                <a:ea typeface="Microsoft Yahei"/>
                <a:cs typeface="Microsoft Yahei"/>
              </a:rPr>
              <a:t>分为细胞毒T细胞和调节T细胞，前者杀伤感染细胞，后者调节免疫应答。</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产生抗体，通过与抗原结合来清除病原体。</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吞噬和消化病原体和坏死组织，激活免疫应答。</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直接杀伤某些肿瘤细胞和病毒感染细胞，参与早期抗感染免疫应答。</a:t>
            </a:r>
          </a:p>
        </p:txBody>
      </p:sp>
      <p:sp>
        <p:nvSpPr>
          <p:cNvPr id="27" name="TextBox 27"/>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28" name="TextBox 28"/>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
        <p:nvSpPr>
          <p:cNvPr id="29" name="TextBox 29"/>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30" name="AutoShape 30"/>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免疫细胞的种类与作用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免疫治疗机制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630" r="63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1894" b="218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46" b="1054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激活免疫系统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增强免疫细胞的活性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通过药物或其他手段激活体内的免疫细胞，使其对肿瘤细胞或病原体产生更强的攻击力。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促进免疫细胞的增殖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增加免疫细胞的数量，提高免疫系统的整体功能。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调节免疫细胞的分化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促进免疫细胞向更具有抗肿瘤活性的方向分化，提高对肿瘤细胞的识别和杀伤能力。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https://d.book118.com/936103024000010033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2024-09-01T09:06:23.439</cp:lastPrinted>
  <dcterms:created xsi:type="dcterms:W3CDTF">2024-09-01T01:06:23Z</dcterms:created>
  <dcterms:modified xsi:type="dcterms:W3CDTF">2024-09-01T01:06:25Z</dcterms:modified>
</cp:coreProperties>
</file>