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3C618-2A31-4809-B3BE-37E8542BD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EC217-361A-45F6-9049-889F8346A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EAF41-B7E7-4A53-8EA2-C8A40F225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2FAA5E-9978-4380-86E6-9EF84FE69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87DA31-8531-4B9A-B15B-3A04E177F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D2BE6E-0A40-44B4-807F-002EC8B13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A5A6C5-03EF-4B2A-9387-73D3D4CFD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1AC788-8C5D-41FD-A6B0-F3975FF4A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D8B301-DB86-457B-8429-662EC0E31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DBA95-248E-406D-9AFF-3F1F15063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AB1FD-3E7E-47FC-A4C7-F6DB0BF36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122040225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:&lt;XXX&gt;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建筑企业年度培训计划方案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培训目标与原则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培训内容与课程设计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培训方式与实施计划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培训预算与资源保障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培训计划执行与监督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培训目标与原则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1204294" y="1287329"/>
            <a:ext cx="2035112" cy="2035112"/>
          </a:xfrm>
          <a:prstGeom prst="ellipse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791319" y="1987226"/>
            <a:ext cx="891159" cy="635222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866656" y="2100573"/>
            <a:ext cx="80296" cy="4524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0380" y="1956650"/>
            <a:ext cx="28004" cy="60674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866656" y="2032755"/>
            <a:ext cx="74962" cy="52388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949905" y="2032755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7139" y="1828158"/>
            <a:ext cx="20193" cy="49339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930283" y="1894167"/>
            <a:ext cx="22574" cy="46958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733306" y="2100573"/>
            <a:ext cx="33909" cy="4524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766072" y="1894167"/>
            <a:ext cx="26765" cy="46958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740450" y="2032755"/>
            <a:ext cx="32766" cy="52388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822555" y="1757387"/>
            <a:ext cx="30956" cy="55340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6656" y="1757387"/>
            <a:ext cx="33909" cy="55340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807125" y="1804346"/>
            <a:ext cx="4191" cy="828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782741" y="1828158"/>
            <a:ext cx="23241" cy="49339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751785" y="1956650"/>
            <a:ext cx="30956" cy="60674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66656" y="2161343"/>
            <a:ext cx="83248" cy="52388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788646" y="1956650"/>
            <a:ext cx="64865" cy="60674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4810078" y="1828158"/>
            <a:ext cx="43434" cy="49339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781503" y="2032755"/>
            <a:ext cx="72009" cy="52388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4866656" y="1956650"/>
            <a:ext cx="67818" cy="60674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4866656" y="1828158"/>
            <a:ext cx="46387" cy="49339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4866656" y="1894167"/>
            <a:ext cx="57721" cy="46958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799981" y="1894167"/>
            <a:ext cx="53530" cy="46958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773216" y="2229161"/>
            <a:ext cx="80296" cy="54769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777407" y="2100573"/>
            <a:ext cx="76105" cy="4524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774359" y="2161343"/>
            <a:ext cx="79153" cy="52388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729210" y="2161343"/>
            <a:ext cx="33909" cy="52388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61239" y="2161343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957049" y="2100573"/>
            <a:ext cx="28575" cy="4524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805887" y="1812728"/>
            <a:ext cx="17812" cy="15431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900565" y="1812728"/>
            <a:ext cx="16669" cy="15431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853512" y="1812728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792837" y="1877498"/>
            <a:ext cx="17240" cy="1666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913043" y="1877498"/>
            <a:ext cx="17240" cy="1666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853512" y="1877498"/>
            <a:ext cx="13049" cy="166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82741" y="1941220"/>
            <a:ext cx="17240" cy="15431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924283" y="1941220"/>
            <a:ext cx="16097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853512" y="1941220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4773216" y="2017325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4934474" y="2017325"/>
            <a:ext cx="15431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853512" y="201732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4766072" y="2085143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4941523" y="2085143"/>
            <a:ext cx="15431" cy="15431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853512" y="2085143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763119" y="2145817"/>
            <a:ext cx="14288" cy="15431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4946952" y="2145817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853512" y="2145817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4760166" y="2213635"/>
            <a:ext cx="13049" cy="15431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4949905" y="2213635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853512" y="221363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4853512" y="2283834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flipH="1">
            <a:off x="6479524" y="1287233"/>
            <a:ext cx="2035112" cy="2035112"/>
          </a:xfrm>
          <a:prstGeom prst="ellipse">
            <a:avLst/>
          </a:prstGeom>
          <a:ln w="9525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81041" y="1888451"/>
            <a:ext cx="662750" cy="833056"/>
          </a:xfrm>
          <a:custGeom>
            <a:rect l="l" t="t" r="r" b="b"/>
            <a:pathLst>
              <a:path w="21600" h="21600">
                <a:moveTo>
                  <a:pt x="10799" y="0"/>
                </a:moveTo>
                <a:cubicBezTo>
                  <a:pt x="4836" y="0"/>
                  <a:pt x="0" y="1447"/>
                  <a:pt x="0" y="3231"/>
                </a:cubicBezTo>
                <a:lnTo>
                  <a:pt x="0" y="4776"/>
                </a:lnTo>
                <a:cubicBezTo>
                  <a:pt x="0" y="6669"/>
                  <a:pt x="4836" y="8203"/>
                  <a:pt x="10799" y="8203"/>
                </a:cubicBezTo>
                <a:cubicBezTo>
                  <a:pt x="16764" y="8203"/>
                  <a:pt x="21600" y="6669"/>
                  <a:pt x="21600" y="4776"/>
                </a:cubicBezTo>
                <a:lnTo>
                  <a:pt x="21600" y="3231"/>
                </a:lnTo>
                <a:cubicBezTo>
                  <a:pt x="21600" y="1447"/>
                  <a:pt x="16764" y="0"/>
                  <a:pt x="10799" y="0"/>
                </a:cubicBezTo>
                <a:close/>
                <a:moveTo>
                  <a:pt x="21195" y="8008"/>
                </a:moveTo>
                <a:cubicBezTo>
                  <a:pt x="19915" y="9488"/>
                  <a:pt x="15746" y="10572"/>
                  <a:pt x="10799" y="10572"/>
                </a:cubicBezTo>
                <a:cubicBezTo>
                  <a:pt x="5856" y="10572"/>
                  <a:pt x="1685" y="9488"/>
                  <a:pt x="405" y="8008"/>
                </a:cubicBezTo>
                <a:cubicBezTo>
                  <a:pt x="141" y="7702"/>
                  <a:pt x="0" y="7868"/>
                  <a:pt x="0" y="8007"/>
                </a:cubicBezTo>
                <a:cubicBezTo>
                  <a:pt x="0" y="8144"/>
                  <a:pt x="0" y="10898"/>
                  <a:pt x="0" y="10898"/>
                </a:cubicBezTo>
                <a:cubicBezTo>
                  <a:pt x="0" y="13061"/>
                  <a:pt x="4836" y="14814"/>
                  <a:pt x="10799" y="14814"/>
                </a:cubicBezTo>
                <a:cubicBezTo>
                  <a:pt x="16764" y="14814"/>
                  <a:pt x="21600" y="13061"/>
                  <a:pt x="21600" y="10898"/>
                </a:cubicBezTo>
                <a:cubicBezTo>
                  <a:pt x="21600" y="10898"/>
                  <a:pt x="21600" y="8144"/>
                  <a:pt x="21600" y="8007"/>
                </a:cubicBezTo>
                <a:cubicBezTo>
                  <a:pt x="21600" y="7868"/>
                  <a:pt x="21459" y="7702"/>
                  <a:pt x="21195" y="8008"/>
                </a:cubicBezTo>
                <a:close/>
                <a:moveTo>
                  <a:pt x="21176" y="14285"/>
                </a:moveTo>
                <a:cubicBezTo>
                  <a:pt x="19876" y="15959"/>
                  <a:pt x="15722" y="17184"/>
                  <a:pt x="10799" y="17184"/>
                </a:cubicBezTo>
                <a:cubicBezTo>
                  <a:pt x="5878" y="17184"/>
                  <a:pt x="1724" y="15959"/>
                  <a:pt x="424" y="14285"/>
                </a:cubicBezTo>
                <a:cubicBezTo>
                  <a:pt x="147" y="13932"/>
                  <a:pt x="0" y="14121"/>
                  <a:pt x="0" y="14297"/>
                </a:cubicBezTo>
                <a:cubicBezTo>
                  <a:pt x="0" y="14472"/>
                  <a:pt x="0" y="16754"/>
                  <a:pt x="0" y="16754"/>
                </a:cubicBezTo>
                <a:cubicBezTo>
                  <a:pt x="0" y="19133"/>
                  <a:pt x="4836" y="21600"/>
                  <a:pt x="10799" y="21600"/>
                </a:cubicBezTo>
                <a:cubicBezTo>
                  <a:pt x="16764" y="21600"/>
                  <a:pt x="21600" y="19133"/>
                  <a:pt x="21600" y="16754"/>
                </a:cubicBezTo>
                <a:cubicBezTo>
                  <a:pt x="21600" y="16754"/>
                  <a:pt x="21600" y="14472"/>
                  <a:pt x="21600" y="14297"/>
                </a:cubicBezTo>
                <a:cubicBezTo>
                  <a:pt x="21600" y="14121"/>
                  <a:pt x="21453" y="13932"/>
                  <a:pt x="21176" y="14285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flipH="1">
            <a:off x="9103948" y="1287329"/>
            <a:ext cx="2035112" cy="2035112"/>
          </a:xfrm>
          <a:prstGeom prst="ellipse">
            <a:avLst/>
          </a:prstGeom>
          <a:ln w="9525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9551051" y="2130196"/>
            <a:ext cx="1279493" cy="450056"/>
          </a:xfrm>
          <a:custGeom>
            <a:rect l="l" t="t" r="r" b="b"/>
            <a:pathLst>
              <a:path w="412" h="132">
                <a:moveTo>
                  <a:pt x="412" y="15"/>
                </a:moveTo>
                <a:cubicBezTo>
                  <a:pt x="412" y="12"/>
                  <a:pt x="411" y="10"/>
                  <a:pt x="407" y="10"/>
                </a:cubicBezTo>
                <a:cubicBezTo>
                  <a:pt x="406" y="10"/>
                  <a:pt x="406" y="10"/>
                  <a:pt x="405" y="11"/>
                </a:cubicBezTo>
                <a:cubicBezTo>
                  <a:pt x="342" y="44"/>
                  <a:pt x="342" y="44"/>
                  <a:pt x="342" y="44"/>
                </a:cubicBezTo>
                <a:cubicBezTo>
                  <a:pt x="299" y="26"/>
                  <a:pt x="258" y="14"/>
                  <a:pt x="219" y="8"/>
                </a:cubicBezTo>
                <a:cubicBezTo>
                  <a:pt x="180" y="2"/>
                  <a:pt x="148" y="0"/>
                  <a:pt x="125" y="3"/>
                </a:cubicBezTo>
                <a:cubicBezTo>
                  <a:pt x="101" y="5"/>
                  <a:pt x="79" y="11"/>
                  <a:pt x="59" y="19"/>
                </a:cubicBezTo>
                <a:cubicBezTo>
                  <a:pt x="39" y="26"/>
                  <a:pt x="26" y="32"/>
                  <a:pt x="20" y="37"/>
                </a:cubicBezTo>
                <a:cubicBezTo>
                  <a:pt x="15" y="41"/>
                  <a:pt x="10" y="44"/>
                  <a:pt x="7" y="46"/>
                </a:cubicBezTo>
                <a:cubicBezTo>
                  <a:pt x="7" y="47"/>
                  <a:pt x="7" y="48"/>
                  <a:pt x="7" y="49"/>
                </a:cubicBezTo>
                <a:cubicBezTo>
                  <a:pt x="7" y="49"/>
                  <a:pt x="7" y="50"/>
                  <a:pt x="7" y="51"/>
                </a:cubicBezTo>
                <a:cubicBezTo>
                  <a:pt x="48" y="71"/>
                  <a:pt x="48" y="71"/>
                  <a:pt x="48" y="71"/>
                </a:cubicBezTo>
                <a:cubicBezTo>
                  <a:pt x="49" y="72"/>
                  <a:pt x="50" y="73"/>
                  <a:pt x="50" y="75"/>
                </a:cubicBezTo>
                <a:cubicBezTo>
                  <a:pt x="50" y="78"/>
                  <a:pt x="48" y="79"/>
                  <a:pt x="46" y="79"/>
                </a:cubicBezTo>
                <a:cubicBezTo>
                  <a:pt x="2" y="79"/>
                  <a:pt x="2" y="79"/>
                  <a:pt x="2" y="79"/>
                </a:cubicBezTo>
                <a:cubicBezTo>
                  <a:pt x="1" y="79"/>
                  <a:pt x="0" y="79"/>
                  <a:pt x="0" y="80"/>
                </a:cubicBezTo>
                <a:cubicBezTo>
                  <a:pt x="0" y="81"/>
                  <a:pt x="1" y="81"/>
                  <a:pt x="1" y="81"/>
                </a:cubicBezTo>
                <a:cubicBezTo>
                  <a:pt x="24" y="101"/>
                  <a:pt x="51" y="114"/>
                  <a:pt x="82" y="122"/>
                </a:cubicBezTo>
                <a:cubicBezTo>
                  <a:pt x="114" y="129"/>
                  <a:pt x="144" y="132"/>
                  <a:pt x="173" y="130"/>
                </a:cubicBezTo>
                <a:cubicBezTo>
                  <a:pt x="203" y="127"/>
                  <a:pt x="230" y="123"/>
                  <a:pt x="256" y="117"/>
                </a:cubicBezTo>
                <a:cubicBezTo>
                  <a:pt x="282" y="111"/>
                  <a:pt x="303" y="106"/>
                  <a:pt x="318" y="100"/>
                </a:cubicBezTo>
                <a:cubicBezTo>
                  <a:pt x="334" y="95"/>
                  <a:pt x="342" y="92"/>
                  <a:pt x="342" y="91"/>
                </a:cubicBezTo>
                <a:cubicBezTo>
                  <a:pt x="405" y="124"/>
                  <a:pt x="405" y="124"/>
                  <a:pt x="405" y="124"/>
                </a:cubicBezTo>
                <a:cubicBezTo>
                  <a:pt x="407" y="124"/>
                  <a:pt x="407" y="124"/>
                  <a:pt x="407" y="124"/>
                </a:cubicBezTo>
                <a:cubicBezTo>
                  <a:pt x="411" y="124"/>
                  <a:pt x="412" y="123"/>
                  <a:pt x="412" y="119"/>
                </a:cubicBezTo>
                <a:cubicBezTo>
                  <a:pt x="412" y="118"/>
                  <a:pt x="412" y="118"/>
                  <a:pt x="411" y="116"/>
                </a:cubicBezTo>
                <a:cubicBezTo>
                  <a:pt x="375" y="67"/>
                  <a:pt x="375" y="67"/>
                  <a:pt x="375" y="67"/>
                </a:cubicBezTo>
                <a:cubicBezTo>
                  <a:pt x="411" y="18"/>
                  <a:pt x="411" y="18"/>
                  <a:pt x="411" y="18"/>
                </a:cubicBezTo>
                <a:cubicBezTo>
                  <a:pt x="412" y="17"/>
                  <a:pt x="412" y="16"/>
                  <a:pt x="412" y="15"/>
                </a:cubicBezTo>
                <a:close/>
                <a:moveTo>
                  <a:pt x="82" y="57"/>
                </a:moveTo>
                <a:cubicBezTo>
                  <a:pt x="79" y="60"/>
                  <a:pt x="76" y="61"/>
                  <a:pt x="72" y="61"/>
                </a:cubicBezTo>
                <a:cubicBezTo>
                  <a:pt x="68" y="61"/>
                  <a:pt x="64" y="60"/>
                  <a:pt x="61" y="57"/>
                </a:cubicBezTo>
                <a:cubicBezTo>
                  <a:pt x="58" y="54"/>
                  <a:pt x="57" y="50"/>
                  <a:pt x="57" y="45"/>
                </a:cubicBezTo>
                <a:cubicBezTo>
                  <a:pt x="57" y="41"/>
                  <a:pt x="58" y="37"/>
                  <a:pt x="61" y="34"/>
                </a:cubicBezTo>
                <a:cubicBezTo>
                  <a:pt x="64" y="31"/>
                  <a:pt x="68" y="29"/>
                  <a:pt x="72" y="29"/>
                </a:cubicBezTo>
                <a:cubicBezTo>
                  <a:pt x="76" y="29"/>
                  <a:pt x="79" y="31"/>
                  <a:pt x="82" y="34"/>
                </a:cubicBezTo>
                <a:cubicBezTo>
                  <a:pt x="85" y="37"/>
                  <a:pt x="87" y="41"/>
                  <a:pt x="87" y="45"/>
                </a:cubicBezTo>
                <a:cubicBezTo>
                  <a:pt x="87" y="50"/>
                  <a:pt x="85" y="54"/>
                  <a:pt x="82" y="57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TextBox 6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提高员工的专业技能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提升员工综合素质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满足企业发展需求</a:t>
            </a:r>
          </a:p>
        </p:txBody>
      </p:sp>
      <p:sp>
        <p:nvSpPr>
          <p:cNvPr id="72" name="AutoShape 7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AutoShape 8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TextBox 9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93" name="TextBox 93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培养员工的创新思维、解决问题的能力以及良好的职业道德素养。</a:t>
            </a:r>
          </a:p>
        </p:txBody>
      </p:sp>
      <p:sp>
        <p:nvSpPr>
          <p:cNvPr id="94" name="TextBox 94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加强员工之间的沟通与协作，提高团队整体执行力和工作效率。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通过培训，使员工掌握最新的建筑技术和行业动态，提高其专业能力和竞争力。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根据企业战略规划和发展目标，制定针对性的培训计划，满足企业对人才的需求。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166806" y="3454622"/>
            <a:ext cx="2238375" cy="2247329"/>
          </a:xfrm>
          <a:custGeom>
            <a:rect l="l" t="t" r="r" b="b"/>
            <a:pathLst>
              <a:path w="285" h="286">
                <a:moveTo>
                  <a:pt x="0" y="83"/>
                </a:moveTo>
                <a:cubicBezTo>
                  <a:pt x="0" y="0"/>
                  <a:pt x="0" y="0"/>
                  <a:pt x="0" y="0"/>
                </a:cubicBezTo>
                <a:cubicBezTo>
                  <a:pt x="157" y="0"/>
                  <a:pt x="285" y="128"/>
                  <a:pt x="285" y="286"/>
                </a:cubicBezTo>
                <a:cubicBezTo>
                  <a:pt x="202" y="286"/>
                  <a:pt x="202" y="286"/>
                  <a:pt x="202" y="286"/>
                </a:cubicBezTo>
                <a:cubicBezTo>
                  <a:pt x="202" y="174"/>
                  <a:pt x="111" y="83"/>
                  <a:pt x="0" y="83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66806" y="1875568"/>
            <a:ext cx="2238375" cy="2239804"/>
          </a:xfrm>
          <a:custGeom>
            <a:rect l="l" t="t" r="r" b="b"/>
            <a:pathLst>
              <a:path w="285" h="285">
                <a:moveTo>
                  <a:pt x="0" y="202"/>
                </a:moveTo>
                <a:cubicBezTo>
                  <a:pt x="0" y="285"/>
                  <a:pt x="0" y="285"/>
                  <a:pt x="0" y="285"/>
                </a:cubicBezTo>
                <a:cubicBezTo>
                  <a:pt x="157" y="285"/>
                  <a:pt x="285" y="157"/>
                  <a:pt x="285" y="0"/>
                </a:cubicBezTo>
                <a:cubicBezTo>
                  <a:pt x="202" y="0"/>
                  <a:pt x="202" y="0"/>
                  <a:pt x="202" y="0"/>
                </a:cubicBezTo>
                <a:cubicBezTo>
                  <a:pt x="202" y="111"/>
                  <a:pt x="111" y="202"/>
                  <a:pt x="0" y="20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53386" y="3454622"/>
            <a:ext cx="2238375" cy="2247329"/>
          </a:xfrm>
          <a:custGeom>
            <a:rect l="l" t="t" r="r" b="b"/>
            <a:pathLst>
              <a:path w="285" h="286">
                <a:moveTo>
                  <a:pt x="285" y="83"/>
                </a:moveTo>
                <a:cubicBezTo>
                  <a:pt x="285" y="0"/>
                  <a:pt x="285" y="0"/>
                  <a:pt x="285" y="0"/>
                </a:cubicBezTo>
                <a:cubicBezTo>
                  <a:pt x="128" y="0"/>
                  <a:pt x="0" y="128"/>
                  <a:pt x="0" y="286"/>
                </a:cubicBezTo>
                <a:cubicBezTo>
                  <a:pt x="83" y="286"/>
                  <a:pt x="83" y="286"/>
                  <a:pt x="83" y="286"/>
                </a:cubicBezTo>
                <a:cubicBezTo>
                  <a:pt x="83" y="174"/>
                  <a:pt x="174" y="83"/>
                  <a:pt x="285" y="8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53386" y="1875568"/>
            <a:ext cx="2238375" cy="2239804"/>
          </a:xfrm>
          <a:custGeom>
            <a:rect l="l" t="t" r="r" b="b"/>
            <a:pathLst>
              <a:path w="285" h="285">
                <a:moveTo>
                  <a:pt x="285" y="202"/>
                </a:moveTo>
                <a:cubicBezTo>
                  <a:pt x="285" y="285"/>
                  <a:pt x="285" y="285"/>
                  <a:pt x="285" y="285"/>
                </a:cubicBezTo>
                <a:cubicBezTo>
                  <a:pt x="128" y="285"/>
                  <a:pt x="0" y="157"/>
                  <a:pt x="0" y="0"/>
                </a:cubicBezTo>
                <a:cubicBezTo>
                  <a:pt x="83" y="0"/>
                  <a:pt x="83" y="0"/>
                  <a:pt x="83" y="0"/>
                </a:cubicBezTo>
                <a:cubicBezTo>
                  <a:pt x="83" y="111"/>
                  <a:pt x="174" y="202"/>
                  <a:pt x="285" y="20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211033" y="3015424"/>
            <a:ext cx="541973" cy="425577"/>
          </a:xfrm>
          <a:custGeom>
            <a:rect l="l" t="t" r="r" b="b"/>
            <a:pathLst>
              <a:path w="105" h="83">
                <a:moveTo>
                  <a:pt x="19" y="26"/>
                </a:moveTo>
                <a:cubicBezTo>
                  <a:pt x="50" y="11"/>
                  <a:pt x="50" y="11"/>
                  <a:pt x="50" y="11"/>
                </a:cubicBezTo>
                <a:cubicBezTo>
                  <a:pt x="50" y="11"/>
                  <a:pt x="51" y="11"/>
                  <a:pt x="51" y="11"/>
                </a:cubicBezTo>
                <a:cubicBezTo>
                  <a:pt x="51" y="11"/>
                  <a:pt x="51" y="11"/>
                  <a:pt x="51" y="11"/>
                </a:cubicBezTo>
                <a:cubicBezTo>
                  <a:pt x="51" y="42"/>
                  <a:pt x="51" y="42"/>
                  <a:pt x="51" y="42"/>
                </a:cubicBezTo>
                <a:cubicBezTo>
                  <a:pt x="51" y="42"/>
                  <a:pt x="51" y="43"/>
                  <a:pt x="51" y="43"/>
                </a:cubicBezTo>
                <a:cubicBezTo>
                  <a:pt x="51" y="43"/>
                  <a:pt x="50" y="43"/>
                  <a:pt x="50" y="43"/>
                </a:cubicBezTo>
                <a:cubicBezTo>
                  <a:pt x="19" y="27"/>
                  <a:pt x="19" y="27"/>
                  <a:pt x="19" y="27"/>
                </a:cubicBezTo>
                <a:cubicBezTo>
                  <a:pt x="19" y="27"/>
                  <a:pt x="19" y="27"/>
                  <a:pt x="19" y="27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55" y="11"/>
                </a:moveTo>
                <a:cubicBezTo>
                  <a:pt x="55" y="42"/>
                  <a:pt x="55" y="42"/>
                  <a:pt x="55" y="42"/>
                </a:cubicBezTo>
                <a:cubicBezTo>
                  <a:pt x="55" y="42"/>
                  <a:pt x="55" y="43"/>
                  <a:pt x="55" y="43"/>
                </a:cubicBezTo>
                <a:cubicBezTo>
                  <a:pt x="55" y="43"/>
                  <a:pt x="56" y="43"/>
                  <a:pt x="56" y="43"/>
                </a:cubicBezTo>
                <a:cubicBezTo>
                  <a:pt x="87" y="27"/>
                  <a:pt x="87" y="27"/>
                  <a:pt x="87" y="27"/>
                </a:cubicBezTo>
                <a:cubicBezTo>
                  <a:pt x="87" y="27"/>
                  <a:pt x="87" y="27"/>
                  <a:pt x="87" y="27"/>
                </a:cubicBezTo>
                <a:cubicBezTo>
                  <a:pt x="87" y="26"/>
                  <a:pt x="87" y="26"/>
                  <a:pt x="87" y="26"/>
                </a:cubicBezTo>
                <a:cubicBezTo>
                  <a:pt x="56" y="11"/>
                  <a:pt x="56" y="11"/>
                  <a:pt x="56" y="11"/>
                </a:cubicBezTo>
                <a:cubicBezTo>
                  <a:pt x="56" y="11"/>
                  <a:pt x="55" y="11"/>
                  <a:pt x="55" y="11"/>
                </a:cubicBezTo>
                <a:cubicBezTo>
                  <a:pt x="55" y="11"/>
                  <a:pt x="55" y="11"/>
                  <a:pt x="55" y="11"/>
                </a:cubicBezTo>
                <a:close/>
                <a:moveTo>
                  <a:pt x="48" y="45"/>
                </a:moveTo>
                <a:cubicBezTo>
                  <a:pt x="15" y="29"/>
                  <a:pt x="15" y="29"/>
                  <a:pt x="15" y="29"/>
                </a:cubicBezTo>
                <a:cubicBezTo>
                  <a:pt x="15" y="29"/>
                  <a:pt x="15" y="29"/>
                  <a:pt x="14" y="29"/>
                </a:cubicBezTo>
                <a:cubicBezTo>
                  <a:pt x="1" y="35"/>
                  <a:pt x="1" y="35"/>
                  <a:pt x="1" y="35"/>
                </a:cubicBezTo>
                <a:cubicBezTo>
                  <a:pt x="1" y="36"/>
                  <a:pt x="0" y="36"/>
                  <a:pt x="0" y="36"/>
                </a:cubicBezTo>
                <a:cubicBezTo>
                  <a:pt x="0" y="37"/>
                  <a:pt x="1" y="37"/>
                  <a:pt x="1" y="37"/>
                </a:cubicBezTo>
                <a:cubicBezTo>
                  <a:pt x="33" y="53"/>
                  <a:pt x="33" y="53"/>
                  <a:pt x="33" y="53"/>
                </a:cubicBezTo>
                <a:cubicBezTo>
                  <a:pt x="34" y="54"/>
                  <a:pt x="34" y="54"/>
                  <a:pt x="34" y="53"/>
                </a:cubicBezTo>
                <a:cubicBezTo>
                  <a:pt x="48" y="47"/>
                  <a:pt x="48" y="47"/>
                  <a:pt x="48" y="47"/>
                </a:cubicBezTo>
                <a:cubicBezTo>
                  <a:pt x="48" y="47"/>
                  <a:pt x="48" y="46"/>
                  <a:pt x="48" y="46"/>
                </a:cubicBezTo>
                <a:cubicBezTo>
                  <a:pt x="48" y="45"/>
                  <a:pt x="48" y="45"/>
                  <a:pt x="48" y="45"/>
                </a:cubicBezTo>
                <a:close/>
                <a:moveTo>
                  <a:pt x="105" y="16"/>
                </a:moveTo>
                <a:cubicBezTo>
                  <a:pt x="105" y="17"/>
                  <a:pt x="106" y="17"/>
                  <a:pt x="106" y="17"/>
                </a:cubicBezTo>
                <a:cubicBezTo>
                  <a:pt x="106" y="18"/>
                  <a:pt x="105" y="18"/>
                  <a:pt x="105" y="18"/>
                </a:cubicBezTo>
                <a:cubicBezTo>
                  <a:pt x="92" y="25"/>
                  <a:pt x="92" y="25"/>
                  <a:pt x="92" y="25"/>
                </a:cubicBezTo>
                <a:cubicBezTo>
                  <a:pt x="91" y="25"/>
                  <a:pt x="91" y="25"/>
                  <a:pt x="91" y="25"/>
                </a:cubicBezTo>
                <a:cubicBezTo>
                  <a:pt x="58" y="9"/>
                  <a:pt x="58" y="9"/>
                  <a:pt x="58" y="9"/>
                </a:cubicBezTo>
                <a:cubicBezTo>
                  <a:pt x="58" y="8"/>
                  <a:pt x="58" y="8"/>
                  <a:pt x="58" y="8"/>
                </a:cubicBezTo>
                <a:cubicBezTo>
                  <a:pt x="58" y="7"/>
                  <a:pt x="58" y="7"/>
                  <a:pt x="58" y="7"/>
                </a:cubicBezTo>
                <a:cubicBezTo>
                  <a:pt x="72" y="0"/>
                  <a:pt x="72" y="0"/>
                  <a:pt x="72" y="0"/>
                </a:cubicBezTo>
                <a:cubicBezTo>
                  <a:pt x="72" y="0"/>
                  <a:pt x="72" y="0"/>
                  <a:pt x="72" y="0"/>
                </a:cubicBezTo>
                <a:cubicBezTo>
                  <a:pt x="105" y="16"/>
                  <a:pt x="105" y="16"/>
                  <a:pt x="105" y="16"/>
                </a:cubicBezTo>
                <a:close/>
                <a:moveTo>
                  <a:pt x="105" y="35"/>
                </a:moveTo>
                <a:cubicBezTo>
                  <a:pt x="105" y="36"/>
                  <a:pt x="106" y="36"/>
                  <a:pt x="106" y="36"/>
                </a:cubicBezTo>
                <a:cubicBezTo>
                  <a:pt x="106" y="37"/>
                  <a:pt x="105" y="37"/>
                  <a:pt x="105" y="37"/>
                </a:cubicBezTo>
                <a:cubicBezTo>
                  <a:pt x="72" y="53"/>
                  <a:pt x="72" y="53"/>
                  <a:pt x="72" y="53"/>
                </a:cubicBezTo>
                <a:cubicBezTo>
                  <a:pt x="72" y="54"/>
                  <a:pt x="72" y="54"/>
                  <a:pt x="72" y="53"/>
                </a:cubicBezTo>
                <a:cubicBezTo>
                  <a:pt x="58" y="47"/>
                  <a:pt x="58" y="47"/>
                  <a:pt x="58" y="47"/>
                </a:cubicBezTo>
                <a:cubicBezTo>
                  <a:pt x="58" y="47"/>
                  <a:pt x="58" y="46"/>
                  <a:pt x="58" y="46"/>
                </a:cubicBezTo>
                <a:cubicBezTo>
                  <a:pt x="58" y="45"/>
                  <a:pt x="58" y="45"/>
                  <a:pt x="58" y="45"/>
                </a:cubicBezTo>
                <a:cubicBezTo>
                  <a:pt x="91" y="29"/>
                  <a:pt x="91" y="29"/>
                  <a:pt x="91" y="29"/>
                </a:cubicBezTo>
                <a:cubicBezTo>
                  <a:pt x="91" y="29"/>
                  <a:pt x="91" y="29"/>
                  <a:pt x="92" y="29"/>
                </a:cubicBezTo>
                <a:cubicBezTo>
                  <a:pt x="105" y="35"/>
                  <a:pt x="105" y="35"/>
                  <a:pt x="105" y="35"/>
                </a:cubicBezTo>
                <a:close/>
                <a:moveTo>
                  <a:pt x="48" y="7"/>
                </a:moveTo>
                <a:cubicBezTo>
                  <a:pt x="34" y="0"/>
                  <a:pt x="34" y="0"/>
                  <a:pt x="34" y="0"/>
                </a:cubicBezTo>
                <a:cubicBezTo>
                  <a:pt x="34" y="0"/>
                  <a:pt x="34" y="0"/>
                  <a:pt x="33" y="0"/>
                </a:cubicBezTo>
                <a:cubicBezTo>
                  <a:pt x="1" y="16"/>
                  <a:pt x="1" y="16"/>
                  <a:pt x="1" y="16"/>
                </a:cubicBezTo>
                <a:cubicBezTo>
                  <a:pt x="1" y="17"/>
                  <a:pt x="0" y="17"/>
                  <a:pt x="0" y="17"/>
                </a:cubicBezTo>
                <a:cubicBezTo>
                  <a:pt x="0" y="18"/>
                  <a:pt x="1" y="18"/>
                  <a:pt x="1" y="18"/>
                </a:cubicBezTo>
                <a:cubicBezTo>
                  <a:pt x="14" y="25"/>
                  <a:pt x="14" y="25"/>
                  <a:pt x="14" y="25"/>
                </a:cubicBezTo>
                <a:cubicBezTo>
                  <a:pt x="15" y="25"/>
                  <a:pt x="15" y="25"/>
                  <a:pt x="15" y="25"/>
                </a:cubicBezTo>
                <a:cubicBezTo>
                  <a:pt x="48" y="9"/>
                  <a:pt x="48" y="9"/>
                  <a:pt x="48" y="9"/>
                </a:cubicBezTo>
                <a:cubicBezTo>
                  <a:pt x="48" y="8"/>
                  <a:pt x="48" y="8"/>
                  <a:pt x="48" y="8"/>
                </a:cubicBezTo>
                <a:cubicBezTo>
                  <a:pt x="48" y="7"/>
                  <a:pt x="48" y="7"/>
                  <a:pt x="48" y="7"/>
                </a:cubicBezTo>
                <a:close/>
                <a:moveTo>
                  <a:pt x="55" y="50"/>
                </a:moveTo>
                <a:cubicBezTo>
                  <a:pt x="55" y="82"/>
                  <a:pt x="55" y="82"/>
                  <a:pt x="55" y="82"/>
                </a:cubicBezTo>
                <a:cubicBezTo>
                  <a:pt x="55" y="82"/>
                  <a:pt x="55" y="83"/>
                  <a:pt x="55" y="83"/>
                </a:cubicBezTo>
                <a:cubicBezTo>
                  <a:pt x="55" y="83"/>
                  <a:pt x="56" y="83"/>
                  <a:pt x="56" y="83"/>
                </a:cubicBezTo>
                <a:cubicBezTo>
                  <a:pt x="89" y="66"/>
                  <a:pt x="89" y="66"/>
                  <a:pt x="89" y="66"/>
                </a:cubicBezTo>
                <a:cubicBezTo>
                  <a:pt x="89" y="66"/>
                  <a:pt x="90" y="66"/>
                  <a:pt x="90" y="65"/>
                </a:cubicBezTo>
                <a:cubicBezTo>
                  <a:pt x="90" y="50"/>
                  <a:pt x="90" y="50"/>
                  <a:pt x="90" y="50"/>
                </a:cubicBezTo>
                <a:cubicBezTo>
                  <a:pt x="90" y="50"/>
                  <a:pt x="89" y="49"/>
                  <a:pt x="89" y="49"/>
                </a:cubicBezTo>
                <a:cubicBezTo>
                  <a:pt x="89" y="49"/>
                  <a:pt x="89" y="49"/>
                  <a:pt x="88" y="49"/>
                </a:cubicBezTo>
                <a:cubicBezTo>
                  <a:pt x="73" y="57"/>
                  <a:pt x="73" y="57"/>
                  <a:pt x="73" y="57"/>
                </a:cubicBezTo>
                <a:cubicBezTo>
                  <a:pt x="72" y="57"/>
                  <a:pt x="72" y="57"/>
                  <a:pt x="72" y="57"/>
                </a:cubicBezTo>
                <a:cubicBezTo>
                  <a:pt x="72" y="57"/>
                  <a:pt x="72" y="57"/>
                  <a:pt x="72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56" y="49"/>
                  <a:pt x="56" y="49"/>
                  <a:pt x="56" y="49"/>
                </a:cubicBezTo>
                <a:cubicBezTo>
                  <a:pt x="56" y="49"/>
                  <a:pt x="55" y="49"/>
                  <a:pt x="55" y="49"/>
                </a:cubicBezTo>
                <a:cubicBezTo>
                  <a:pt x="55" y="49"/>
                  <a:pt x="55" y="50"/>
                  <a:pt x="55" y="50"/>
                </a:cubicBezTo>
                <a:close/>
                <a:moveTo>
                  <a:pt x="16" y="50"/>
                </a:moveTo>
                <a:cubicBezTo>
                  <a:pt x="16" y="50"/>
                  <a:pt x="17" y="49"/>
                  <a:pt x="17" y="49"/>
                </a:cubicBezTo>
                <a:cubicBezTo>
                  <a:pt x="17" y="49"/>
                  <a:pt x="17" y="49"/>
                  <a:pt x="18" y="49"/>
                </a:cubicBezTo>
                <a:cubicBezTo>
                  <a:pt x="33" y="57"/>
                  <a:pt x="33" y="57"/>
                  <a:pt x="33" y="57"/>
                </a:cubicBezTo>
                <a:cubicBezTo>
                  <a:pt x="34" y="57"/>
                  <a:pt x="34" y="57"/>
                  <a:pt x="34" y="57"/>
                </a:cubicBezTo>
                <a:cubicBezTo>
                  <a:pt x="50" y="49"/>
                  <a:pt x="50" y="49"/>
                  <a:pt x="50" y="49"/>
                </a:cubicBezTo>
                <a:cubicBezTo>
                  <a:pt x="50" y="49"/>
                  <a:pt x="51" y="49"/>
                  <a:pt x="51" y="49"/>
                </a:cubicBezTo>
                <a:cubicBezTo>
                  <a:pt x="51" y="49"/>
                  <a:pt x="51" y="50"/>
                  <a:pt x="51" y="50"/>
                </a:cubicBezTo>
                <a:cubicBezTo>
                  <a:pt x="51" y="82"/>
                  <a:pt x="51" y="82"/>
                  <a:pt x="51" y="82"/>
                </a:cubicBezTo>
                <a:cubicBezTo>
                  <a:pt x="51" y="82"/>
                  <a:pt x="51" y="83"/>
                  <a:pt x="51" y="83"/>
                </a:cubicBezTo>
                <a:cubicBezTo>
                  <a:pt x="51" y="83"/>
                  <a:pt x="50" y="83"/>
                  <a:pt x="50" y="83"/>
                </a:cubicBezTo>
                <a:cubicBezTo>
                  <a:pt x="17" y="66"/>
                  <a:pt x="17" y="66"/>
                  <a:pt x="17" y="66"/>
                </a:cubicBezTo>
                <a:cubicBezTo>
                  <a:pt x="17" y="66"/>
                  <a:pt x="16" y="66"/>
                  <a:pt x="16" y="65"/>
                </a:cubicBezTo>
                <a:lnTo>
                  <a:pt x="16" y="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475952" y="2959322"/>
            <a:ext cx="380809" cy="537400"/>
          </a:xfrm>
          <a:custGeom>
            <a:rect l="l" t="t" r="r" b="b"/>
            <a:pathLst>
              <a:path w="21543" h="21574">
                <a:moveTo>
                  <a:pt x="13864" y="16422"/>
                </a:moveTo>
                <a:cubicBezTo>
                  <a:pt x="13295" y="16782"/>
                  <a:pt x="12583" y="17013"/>
                  <a:pt x="11740" y="17115"/>
                </a:cubicBezTo>
                <a:lnTo>
                  <a:pt x="11752" y="18333"/>
                </a:lnTo>
                <a:lnTo>
                  <a:pt x="9908" y="18336"/>
                </a:lnTo>
                <a:lnTo>
                  <a:pt x="9897" y="17119"/>
                </a:lnTo>
                <a:cubicBezTo>
                  <a:pt x="9066" y="17021"/>
                  <a:pt x="8316" y="16773"/>
                  <a:pt x="7666" y="16391"/>
                </a:cubicBezTo>
                <a:cubicBezTo>
                  <a:pt x="6892" y="15916"/>
                  <a:pt x="6492" y="15369"/>
                  <a:pt x="6466" y="14757"/>
                </a:cubicBezTo>
                <a:lnTo>
                  <a:pt x="6503" y="14424"/>
                </a:lnTo>
                <a:lnTo>
                  <a:pt x="8292" y="14419"/>
                </a:lnTo>
                <a:lnTo>
                  <a:pt x="8298" y="14543"/>
                </a:lnTo>
                <a:cubicBezTo>
                  <a:pt x="8309" y="15050"/>
                  <a:pt x="8528" y="15427"/>
                  <a:pt x="8960" y="15694"/>
                </a:cubicBezTo>
                <a:cubicBezTo>
                  <a:pt x="9384" y="15964"/>
                  <a:pt x="10003" y="16098"/>
                  <a:pt x="10790" y="16098"/>
                </a:cubicBezTo>
                <a:cubicBezTo>
                  <a:pt x="11584" y="16093"/>
                  <a:pt x="12202" y="15951"/>
                  <a:pt x="12633" y="15680"/>
                </a:cubicBezTo>
                <a:cubicBezTo>
                  <a:pt x="13064" y="15409"/>
                  <a:pt x="13270" y="15036"/>
                  <a:pt x="13270" y="14552"/>
                </a:cubicBezTo>
                <a:cubicBezTo>
                  <a:pt x="13270" y="14153"/>
                  <a:pt x="13070" y="13842"/>
                  <a:pt x="12652" y="13606"/>
                </a:cubicBezTo>
                <a:cubicBezTo>
                  <a:pt x="12221" y="13367"/>
                  <a:pt x="11477" y="13158"/>
                  <a:pt x="10433" y="12985"/>
                </a:cubicBezTo>
                <a:cubicBezTo>
                  <a:pt x="9278" y="12794"/>
                  <a:pt x="8385" y="12496"/>
                  <a:pt x="7803" y="12110"/>
                </a:cubicBezTo>
                <a:cubicBezTo>
                  <a:pt x="7210" y="11710"/>
                  <a:pt x="6897" y="11199"/>
                  <a:pt x="6892" y="10591"/>
                </a:cubicBezTo>
                <a:cubicBezTo>
                  <a:pt x="6886" y="9899"/>
                  <a:pt x="7266" y="9321"/>
                  <a:pt x="8023" y="8877"/>
                </a:cubicBezTo>
                <a:cubicBezTo>
                  <a:pt x="8534" y="8574"/>
                  <a:pt x="9147" y="8376"/>
                  <a:pt x="9833" y="8282"/>
                </a:cubicBezTo>
                <a:lnTo>
                  <a:pt x="9822" y="7225"/>
                </a:lnTo>
                <a:lnTo>
                  <a:pt x="11665" y="7216"/>
                </a:lnTo>
                <a:lnTo>
                  <a:pt x="11671" y="8242"/>
                </a:lnTo>
                <a:cubicBezTo>
                  <a:pt x="12496" y="8322"/>
                  <a:pt x="13183" y="8527"/>
                  <a:pt x="13727" y="8841"/>
                </a:cubicBezTo>
                <a:cubicBezTo>
                  <a:pt x="14451" y="9272"/>
                  <a:pt x="14851" y="9867"/>
                  <a:pt x="14907" y="10617"/>
                </a:cubicBezTo>
                <a:lnTo>
                  <a:pt x="14914" y="10748"/>
                </a:lnTo>
                <a:lnTo>
                  <a:pt x="13114" y="10754"/>
                </a:lnTo>
                <a:lnTo>
                  <a:pt x="13089" y="10650"/>
                </a:lnTo>
                <a:cubicBezTo>
                  <a:pt x="13002" y="10183"/>
                  <a:pt x="12783" y="9832"/>
                  <a:pt x="12427" y="9610"/>
                </a:cubicBezTo>
                <a:cubicBezTo>
                  <a:pt x="12077" y="9392"/>
                  <a:pt x="11565" y="9277"/>
                  <a:pt x="10895" y="9282"/>
                </a:cubicBezTo>
                <a:cubicBezTo>
                  <a:pt x="10196" y="9282"/>
                  <a:pt x="9640" y="9401"/>
                  <a:pt x="9259" y="9632"/>
                </a:cubicBezTo>
                <a:cubicBezTo>
                  <a:pt x="8878" y="9858"/>
                  <a:pt x="8698" y="10160"/>
                  <a:pt x="8702" y="10572"/>
                </a:cubicBezTo>
                <a:cubicBezTo>
                  <a:pt x="8702" y="10924"/>
                  <a:pt x="8878" y="11204"/>
                  <a:pt x="9229" y="11408"/>
                </a:cubicBezTo>
                <a:cubicBezTo>
                  <a:pt x="9584" y="11621"/>
                  <a:pt x="10216" y="11808"/>
                  <a:pt x="11115" y="11954"/>
                </a:cubicBezTo>
                <a:cubicBezTo>
                  <a:pt x="12421" y="12172"/>
                  <a:pt x="13414" y="12492"/>
                  <a:pt x="14076" y="12914"/>
                </a:cubicBezTo>
                <a:cubicBezTo>
                  <a:pt x="14732" y="13335"/>
                  <a:pt x="15076" y="13877"/>
                  <a:pt x="15076" y="14521"/>
                </a:cubicBezTo>
                <a:cubicBezTo>
                  <a:pt x="15082" y="15289"/>
                  <a:pt x="14676" y="15929"/>
                  <a:pt x="13864" y="16422"/>
                </a:cubicBezTo>
                <a:cubicBezTo>
                  <a:pt x="13864" y="16422"/>
                  <a:pt x="13864" y="16422"/>
                  <a:pt x="13864" y="16422"/>
                </a:cubicBezTo>
                <a:close/>
                <a:moveTo>
                  <a:pt x="13995" y="4271"/>
                </a:moveTo>
                <a:lnTo>
                  <a:pt x="13995" y="4298"/>
                </a:lnTo>
                <a:lnTo>
                  <a:pt x="7161" y="4325"/>
                </a:lnTo>
                <a:lnTo>
                  <a:pt x="7372" y="4045"/>
                </a:lnTo>
                <a:lnTo>
                  <a:pt x="7754" y="3756"/>
                </a:lnTo>
                <a:lnTo>
                  <a:pt x="13245" y="3739"/>
                </a:lnTo>
                <a:lnTo>
                  <a:pt x="14789" y="0"/>
                </a:lnTo>
                <a:lnTo>
                  <a:pt x="6535" y="31"/>
                </a:lnTo>
                <a:lnTo>
                  <a:pt x="7722" y="3668"/>
                </a:lnTo>
                <a:cubicBezTo>
                  <a:pt x="6866" y="2984"/>
                  <a:pt x="4761" y="1540"/>
                  <a:pt x="2855" y="2042"/>
                </a:cubicBezTo>
                <a:lnTo>
                  <a:pt x="3061" y="2446"/>
                </a:lnTo>
                <a:cubicBezTo>
                  <a:pt x="4687" y="2020"/>
                  <a:pt x="6673" y="3472"/>
                  <a:pt x="7372" y="4045"/>
                </a:cubicBezTo>
                <a:cubicBezTo>
                  <a:pt x="6210" y="4348"/>
                  <a:pt x="4699" y="4569"/>
                  <a:pt x="3805" y="4001"/>
                </a:cubicBezTo>
                <a:lnTo>
                  <a:pt x="3399" y="4329"/>
                </a:lnTo>
                <a:cubicBezTo>
                  <a:pt x="3930" y="4667"/>
                  <a:pt x="4605" y="4783"/>
                  <a:pt x="5310" y="4783"/>
                </a:cubicBezTo>
                <a:cubicBezTo>
                  <a:pt x="5729" y="4783"/>
                  <a:pt x="6155" y="4734"/>
                  <a:pt x="6566" y="4667"/>
                </a:cubicBezTo>
                <a:cubicBezTo>
                  <a:pt x="2687" y="6563"/>
                  <a:pt x="-26" y="10769"/>
                  <a:pt x="0" y="13957"/>
                </a:cubicBezTo>
                <a:cubicBezTo>
                  <a:pt x="32" y="18189"/>
                  <a:pt x="4886" y="21600"/>
                  <a:pt x="10828" y="21573"/>
                </a:cubicBezTo>
                <a:cubicBezTo>
                  <a:pt x="16782" y="21556"/>
                  <a:pt x="21574" y="18105"/>
                  <a:pt x="21543" y="13877"/>
                </a:cubicBezTo>
                <a:cubicBezTo>
                  <a:pt x="21518" y="10468"/>
                  <a:pt x="18344" y="5897"/>
                  <a:pt x="13995" y="4271"/>
                </a:cubicBezTo>
                <a:cubicBezTo>
                  <a:pt x="13995" y="4271"/>
                  <a:pt x="13995" y="4271"/>
                  <a:pt x="13995" y="427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297043" y="4240435"/>
            <a:ext cx="513778" cy="424625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312789" y="4402646"/>
            <a:ext cx="324707" cy="292608"/>
          </a:xfrm>
          <a:custGeom>
            <a:rect l="l" t="t" r="r" b="b"/>
            <a:pathLst>
              <a:path w="161" h="145">
                <a:moveTo>
                  <a:pt x="0" y="62"/>
                </a:moveTo>
                <a:lnTo>
                  <a:pt x="0" y="145"/>
                </a:lnTo>
                <a:lnTo>
                  <a:pt x="31" y="145"/>
                </a:lnTo>
                <a:lnTo>
                  <a:pt x="130" y="145"/>
                </a:lnTo>
                <a:lnTo>
                  <a:pt x="161" y="145"/>
                </a:lnTo>
                <a:lnTo>
                  <a:pt x="161" y="62"/>
                </a:lnTo>
                <a:lnTo>
                  <a:pt x="81" y="0"/>
                </a:lnTo>
                <a:lnTo>
                  <a:pt x="0" y="6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228112" y="4279582"/>
            <a:ext cx="496157" cy="248221"/>
          </a:xfrm>
          <a:custGeom>
            <a:rect l="l" t="t" r="r" b="b"/>
            <a:pathLst>
              <a:path w="246" h="123">
                <a:moveTo>
                  <a:pt x="225" y="80"/>
                </a:moveTo>
                <a:lnTo>
                  <a:pt x="225" y="21"/>
                </a:lnTo>
                <a:lnTo>
                  <a:pt x="182" y="21"/>
                </a:lnTo>
                <a:lnTo>
                  <a:pt x="182" y="47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0" y="97"/>
                </a:lnTo>
                <a:lnTo>
                  <a:pt x="21" y="123"/>
                </a:lnTo>
                <a:lnTo>
                  <a:pt x="123" y="42"/>
                </a:lnTo>
                <a:lnTo>
                  <a:pt x="225" y="123"/>
                </a:lnTo>
                <a:lnTo>
                  <a:pt x="246" y="97"/>
                </a:lnTo>
                <a:lnTo>
                  <a:pt x="225" y="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灵活性原则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培训原则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培训内容应紧密结合实际工作，注重实用性和可操作性，确保培训成果能够转化为实际生产力。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培训计划应全面考虑员工的职业发展需求和企业战略目标，制定系统的培训课程和计划。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针对不同岗位和员工层级，设计符合其需求的培训内容和方式，确保培训的有效性和针对性。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根据企业发展和市场变化，及时调整和更新培训内容，保持培训的时效性和灵活性。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员工技能水平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员工职业发展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员工满意度调查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评估员工的技能水平，确定需要提升的技能领域。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了解员工的职业发展规划，确定与其发展目标相关的培训需求。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通过满意度调查了解员工对现有培训的反馈，以便改进和优化培训计划。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995231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417731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5" name="Freeform 5"/>
          <p:cNvSpPr/>
          <p:nvPr/>
        </p:nvSpPr>
        <p:spPr>
          <a:xfrm>
            <a:off x="9172766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95360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8" name="Freeform 8"/>
          <p:cNvSpPr/>
          <p:nvPr/>
        </p:nvSpPr>
        <p:spPr>
          <a:xfrm rot="3243678">
            <a:off x="6003131" y="2277046"/>
            <a:ext cx="515112" cy="199454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258181" y="1559433"/>
            <a:ext cx="1600105" cy="1242060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岗位需求分析</a:t>
            </a:r>
          </a:p>
        </p:txBody>
      </p:sp>
      <p:sp>
        <p:nvSpPr>
          <p:cNvPr id="32" name="AutoShape 32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明确各岗位的职责要求，确定履行职责所需的技能和知识。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设定岗位晋升的标准，明确员工在晋升过程中需要达到的技能水平。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培养员工的跨部门协作能力，提高团队整体运作效率。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岗位职责要求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岗位晋升标准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跨部门协作能力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376988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102030" y="2315623"/>
            <a:ext cx="519970" cy="337947"/>
          </a:xfrm>
          <a:custGeom>
            <a:rect l="l" t="t" r="r" b="b"/>
            <a:pathLst>
              <a:path w="21600" h="21600">
                <a:moveTo>
                  <a:pt x="12281" y="13211"/>
                </a:moveTo>
                <a:cubicBezTo>
                  <a:pt x="11747" y="14381"/>
                  <a:pt x="9458" y="18011"/>
                  <a:pt x="9360" y="18165"/>
                </a:cubicBezTo>
                <a:cubicBezTo>
                  <a:pt x="9249" y="18377"/>
                  <a:pt x="8939" y="18735"/>
                  <a:pt x="8644" y="18441"/>
                </a:cubicBezTo>
                <a:cubicBezTo>
                  <a:pt x="8559" y="18357"/>
                  <a:pt x="8459" y="18187"/>
                  <a:pt x="8459" y="17853"/>
                </a:cubicBezTo>
                <a:cubicBezTo>
                  <a:pt x="8459" y="17530"/>
                  <a:pt x="8554" y="17204"/>
                  <a:pt x="8565" y="17168"/>
                </a:cubicBezTo>
                <a:lnTo>
                  <a:pt x="9680" y="13369"/>
                </a:lnTo>
                <a:cubicBezTo>
                  <a:pt x="9471" y="13239"/>
                  <a:pt x="9111" y="13015"/>
                  <a:pt x="8832" y="12829"/>
                </a:cubicBezTo>
                <a:lnTo>
                  <a:pt x="8758" y="12781"/>
                </a:lnTo>
                <a:cubicBezTo>
                  <a:pt x="8476" y="12597"/>
                  <a:pt x="8124" y="12367"/>
                  <a:pt x="8124" y="11770"/>
                </a:cubicBezTo>
                <a:cubicBezTo>
                  <a:pt x="8124" y="11484"/>
                  <a:pt x="8211" y="11152"/>
                  <a:pt x="8393" y="10758"/>
                </a:cubicBezTo>
                <a:cubicBezTo>
                  <a:pt x="8927" y="9588"/>
                  <a:pt x="11216" y="5958"/>
                  <a:pt x="11314" y="5804"/>
                </a:cubicBezTo>
                <a:cubicBezTo>
                  <a:pt x="11426" y="5592"/>
                  <a:pt x="11735" y="5234"/>
                  <a:pt x="12030" y="5528"/>
                </a:cubicBezTo>
                <a:cubicBezTo>
                  <a:pt x="12115" y="5612"/>
                  <a:pt x="12215" y="5782"/>
                  <a:pt x="12215" y="6116"/>
                </a:cubicBezTo>
                <a:cubicBezTo>
                  <a:pt x="12215" y="6438"/>
                  <a:pt x="12120" y="6765"/>
                  <a:pt x="12110" y="6801"/>
                </a:cubicBezTo>
                <a:lnTo>
                  <a:pt x="10992" y="10600"/>
                </a:lnTo>
                <a:cubicBezTo>
                  <a:pt x="11203" y="10730"/>
                  <a:pt x="11563" y="10954"/>
                  <a:pt x="11842" y="11140"/>
                </a:cubicBezTo>
                <a:lnTo>
                  <a:pt x="11916" y="11188"/>
                </a:lnTo>
                <a:cubicBezTo>
                  <a:pt x="12198" y="11372"/>
                  <a:pt x="12550" y="11602"/>
                  <a:pt x="12550" y="12201"/>
                </a:cubicBezTo>
                <a:cubicBezTo>
                  <a:pt x="12550" y="12485"/>
                  <a:pt x="12462" y="12817"/>
                  <a:pt x="12281" y="13211"/>
                </a:cubicBezTo>
                <a:close/>
                <a:moveTo>
                  <a:pt x="16430" y="6048"/>
                </a:moveTo>
                <a:cubicBezTo>
                  <a:pt x="16132" y="6048"/>
                  <a:pt x="15840" y="6088"/>
                  <a:pt x="15557" y="6162"/>
                </a:cubicBezTo>
                <a:cubicBezTo>
                  <a:pt x="14848" y="2597"/>
                  <a:pt x="12653" y="0"/>
                  <a:pt x="10054" y="0"/>
                </a:cubicBezTo>
                <a:cubicBezTo>
                  <a:pt x="6881" y="0"/>
                  <a:pt x="4310" y="3869"/>
                  <a:pt x="4310" y="8641"/>
                </a:cubicBezTo>
                <a:cubicBezTo>
                  <a:pt x="4310" y="9067"/>
                  <a:pt x="4330" y="9486"/>
                  <a:pt x="4369" y="9896"/>
                </a:cubicBezTo>
                <a:cubicBezTo>
                  <a:pt x="4217" y="9868"/>
                  <a:pt x="4064" y="9850"/>
                  <a:pt x="3906" y="9850"/>
                </a:cubicBezTo>
                <a:cubicBezTo>
                  <a:pt x="1749" y="9850"/>
                  <a:pt x="0" y="12481"/>
                  <a:pt x="0" y="15726"/>
                </a:cubicBezTo>
                <a:cubicBezTo>
                  <a:pt x="0" y="18969"/>
                  <a:pt x="1749" y="21600"/>
                  <a:pt x="3906" y="21600"/>
                </a:cubicBezTo>
                <a:lnTo>
                  <a:pt x="16430" y="21600"/>
                </a:lnTo>
                <a:cubicBezTo>
                  <a:pt x="19285" y="21600"/>
                  <a:pt x="21600" y="18119"/>
                  <a:pt x="21600" y="13823"/>
                </a:cubicBezTo>
                <a:cubicBezTo>
                  <a:pt x="21600" y="9530"/>
                  <a:pt x="19285" y="6048"/>
                  <a:pt x="16430" y="604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4412712" y="2961703"/>
            <a:ext cx="448017" cy="773517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672114" y="3744355"/>
            <a:ext cx="740598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4411797" y="2961703"/>
            <a:ext cx="448932" cy="773621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>
            <a:off x="3672114" y="3744355"/>
            <a:ext cx="739683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4411561" y="2961703"/>
            <a:ext cx="449168" cy="773517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H="1">
            <a:off x="3672114" y="3744355"/>
            <a:ext cx="739447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5631466" y="4068699"/>
            <a:ext cx="957358" cy="68789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110192" y="4068128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631466" y="4819840"/>
            <a:ext cx="957358" cy="687896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110192" y="4819555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631466" y="5567458"/>
            <a:ext cx="957358" cy="480727"/>
          </a:xfrm>
          <a:custGeom>
            <a:rect l="l" t="t" r="r" b="b"/>
            <a:pathLst>
              <a:path w="520" h="261">
                <a:moveTo>
                  <a:pt x="260" y="261"/>
                </a:moveTo>
                <a:lnTo>
                  <a:pt x="0" y="0"/>
                </a:lnTo>
                <a:lnTo>
                  <a:pt x="520" y="0"/>
                </a:lnTo>
                <a:lnTo>
                  <a:pt x="260" y="261"/>
                </a:lnTo>
                <a:close/>
              </a:path>
            </a:pathLst>
          </a:custGeom>
          <a:solidFill>
            <a:srgbClr val="ECAE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970270" y="5904452"/>
            <a:ext cx="279844" cy="143637"/>
          </a:xfrm>
          <a:custGeom>
            <a:rect l="l" t="t" r="r" b="b"/>
            <a:pathLst>
              <a:path w="152" h="78">
                <a:moveTo>
                  <a:pt x="76" y="78"/>
                </a:moveTo>
                <a:lnTo>
                  <a:pt x="152" y="0"/>
                </a:lnTo>
                <a:lnTo>
                  <a:pt x="0" y="0"/>
                </a:lnTo>
                <a:lnTo>
                  <a:pt x="76" y="78"/>
                </a:lnTo>
                <a:close/>
              </a:path>
            </a:pathLst>
          </a:custGeom>
          <a:solidFill>
            <a:srgbClr val="3333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110192" y="5567458"/>
            <a:ext cx="478631" cy="480727"/>
          </a:xfrm>
          <a:custGeom>
            <a:rect l="l" t="t" r="r" b="b"/>
            <a:pathLst>
              <a:path w="260" h="261">
                <a:moveTo>
                  <a:pt x="0" y="261"/>
                </a:moveTo>
                <a:lnTo>
                  <a:pt x="260" y="0"/>
                </a:lnTo>
                <a:lnTo>
                  <a:pt x="0" y="0"/>
                </a:lnTo>
                <a:lnTo>
                  <a:pt x="0" y="261"/>
                </a:lnTo>
                <a:close/>
              </a:path>
            </a:pathLst>
          </a:cu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631466" y="3308604"/>
            <a:ext cx="957358" cy="68941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10192" y="3308604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186047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582096" y="2292477"/>
            <a:ext cx="535496" cy="428339"/>
          </a:xfrm>
          <a:custGeom>
            <a:rect l="l" t="t" r="r" b="b"/>
            <a:pathLst>
              <a:path w="21600" h="21600">
                <a:moveTo>
                  <a:pt x="18143" y="10800"/>
                </a:moveTo>
                <a:cubicBezTo>
                  <a:pt x="17065" y="10800"/>
                  <a:pt x="16800" y="11898"/>
                  <a:pt x="16709" y="12419"/>
                </a:cubicBezTo>
                <a:cubicBezTo>
                  <a:pt x="16115" y="15817"/>
                  <a:pt x="13696" y="18359"/>
                  <a:pt x="10800" y="18359"/>
                </a:cubicBezTo>
                <a:cubicBezTo>
                  <a:pt x="9130" y="18359"/>
                  <a:pt x="7618" y="17514"/>
                  <a:pt x="6524" y="16146"/>
                </a:cubicBezTo>
                <a:cubicBezTo>
                  <a:pt x="6018" y="15513"/>
                  <a:pt x="5198" y="15513"/>
                  <a:pt x="4691" y="16146"/>
                </a:cubicBezTo>
                <a:cubicBezTo>
                  <a:pt x="4185" y="16779"/>
                  <a:pt x="4185" y="17804"/>
                  <a:pt x="4691" y="18437"/>
                </a:cubicBezTo>
                <a:cubicBezTo>
                  <a:pt x="6255" y="20391"/>
                  <a:pt x="8415" y="21600"/>
                  <a:pt x="10800" y="21600"/>
                </a:cubicBezTo>
                <a:cubicBezTo>
                  <a:pt x="14669" y="21600"/>
                  <a:pt x="17943" y="18421"/>
                  <a:pt x="19043" y="14039"/>
                </a:cubicBezTo>
                <a:lnTo>
                  <a:pt x="21600" y="14039"/>
                </a:lnTo>
                <a:lnTo>
                  <a:pt x="21600" y="10800"/>
                </a:lnTo>
                <a:cubicBezTo>
                  <a:pt x="21600" y="10800"/>
                  <a:pt x="18143" y="10800"/>
                  <a:pt x="18143" y="10800"/>
                </a:cubicBezTo>
                <a:close/>
                <a:moveTo>
                  <a:pt x="4891" y="9180"/>
                </a:moveTo>
                <a:cubicBezTo>
                  <a:pt x="5484" y="5783"/>
                  <a:pt x="7904" y="3240"/>
                  <a:pt x="10800" y="3240"/>
                </a:cubicBezTo>
                <a:cubicBezTo>
                  <a:pt x="12470" y="3240"/>
                  <a:pt x="13982" y="4086"/>
                  <a:pt x="15076" y="5454"/>
                </a:cubicBezTo>
                <a:cubicBezTo>
                  <a:pt x="15582" y="6086"/>
                  <a:pt x="16404" y="6086"/>
                  <a:pt x="16909" y="5454"/>
                </a:cubicBezTo>
                <a:cubicBezTo>
                  <a:pt x="17415" y="4821"/>
                  <a:pt x="17415" y="3796"/>
                  <a:pt x="16909" y="3163"/>
                </a:cubicBezTo>
                <a:cubicBezTo>
                  <a:pt x="15346" y="1209"/>
                  <a:pt x="13186" y="0"/>
                  <a:pt x="10800" y="0"/>
                </a:cubicBezTo>
                <a:cubicBezTo>
                  <a:pt x="6931" y="0"/>
                  <a:pt x="3658" y="3178"/>
                  <a:pt x="2557" y="7560"/>
                </a:cubicBezTo>
                <a:lnTo>
                  <a:pt x="0" y="7560"/>
                </a:lnTo>
                <a:lnTo>
                  <a:pt x="0" y="10800"/>
                </a:lnTo>
                <a:lnTo>
                  <a:pt x="3457" y="10800"/>
                </a:lnTo>
                <a:cubicBezTo>
                  <a:pt x="4535" y="10800"/>
                  <a:pt x="4800" y="9702"/>
                  <a:pt x="4891" y="9180"/>
                </a:cubicBezTo>
                <a:close/>
                <a:moveTo>
                  <a:pt x="7343" y="10800"/>
                </a:moveTo>
                <a:cubicBezTo>
                  <a:pt x="7343" y="13185"/>
                  <a:pt x="8891" y="15120"/>
                  <a:pt x="10800" y="15120"/>
                </a:cubicBezTo>
                <a:cubicBezTo>
                  <a:pt x="12709" y="15120"/>
                  <a:pt x="14255" y="13185"/>
                  <a:pt x="14255" y="10800"/>
                </a:cubicBezTo>
                <a:cubicBezTo>
                  <a:pt x="14255" y="8415"/>
                  <a:pt x="12709" y="6480"/>
                  <a:pt x="10800" y="6480"/>
                </a:cubicBezTo>
                <a:cubicBezTo>
                  <a:pt x="8891" y="6480"/>
                  <a:pt x="7343" y="8415"/>
                  <a:pt x="734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5278469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5861590" y="2325624"/>
            <a:ext cx="490728" cy="405384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3" name="Connector 23"/>
          <p:cNvCxnSpPr/>
          <p:nvPr/>
        </p:nvCxnSpPr>
        <p:spPr>
          <a:xfrm>
            <a:off x="6501829" y="3141178"/>
            <a:ext cx="772981" cy="856845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7235821" y="3990692"/>
            <a:ext cx="816015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>
            <a:off x="7817411" y="2488025"/>
            <a:ext cx="467443" cy="440204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8261968" y="2920898"/>
            <a:ext cx="593806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27" name="TextBox 27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企业发展规划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市场竞争态势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法律法规与政策要求</a:t>
            </a:r>
          </a:p>
        </p:txBody>
      </p:sp>
      <p:sp>
        <p:nvSpPr>
          <p:cNvPr id="30" name="AutoShape 3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企业战略需求分析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分析市场竞争态势，针对竞争对手的优势制定相应的培训计划。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确保培训内容符合国家法律法规和政策要求，避免企业面临法律风险。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根据企业的发展规划，确定与之匹配的培训需求。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培训内容与课程设计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提高员工的基本素质和技能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针对新入职员工和转岗员工，提供基础技能培训，包括建筑基础知识、安全操作规程、施工工艺流程等，确保员工具备基本的工作能力和安全意识。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基础技能培训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提升员工的专项技能水平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针对不同岗位的员工，提供专业技能培训，如建筑设计、工程造价、施工管理、质量检测等，提高员工在各自领域的专业能力，提升企业核心竞争力。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专业技能培训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管理能力培训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培养员工的管理素质和团队协调能力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针对中层和高层管理人员，提供管理能力培训，包括项目管理、团队建设、沟通协调、领导力培养等方面的课程，提升员工的管理能力和团队协作能力。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强化员工的安全意识和安全操作能力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针对全体员工，定期开展安全教育培训，包括施工现场安全、消防安全、环境保护等方面的知识和技能，提高员工的安全意识和安全操作能力，确保企业安全生产。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安全教育培训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培训方式与实施计划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总结词：内部培训是指企业自行组织培训活动，邀请内部专家或经验丰富的员工进行授课。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详细描述：内部培训通常针对性强，能够结合企业实际情况和员工需求进行培训内容的制定，有助于提高员工的业务能力和综合素质。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制定年度培训计划，明确培训目标、内容、时间和方式；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组建内部培训团队，负责培训活动的组织与实施；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定期开展内部培训课程，确保员工能够及时获取新知识、新技能。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内部培训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https://d.book118.com/936122040225010031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2024-08-30T16:16:23.792</cp:lastPrinted>
  <dcterms:created xsi:type="dcterms:W3CDTF">2024-08-30T08:16:23Z</dcterms:created>
  <dcterms:modified xsi:type="dcterms:W3CDTF">2024-08-30T08:16:26Z</dcterms:modified>
</cp:coreProperties>
</file>