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0693400" cy="756285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21083-02EA-409A-948C-4822DA00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EEF77-7A17-42A6-BB05-9FAAB0FC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0DA9-EC74-49B1-BEC8-8B4D9C99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A93B1-763C-4CD7-8C07-EC72BEF1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213E4-542F-4CFB-A751-968167812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30374-5D01-4F76-9686-9A6864F2A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4A382-E595-4792-82A5-E9FFAA68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3BDE2-EC89-49FA-B7CE-3E253E81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7D32D-8C2B-4ECC-813A-EB6BD6ABB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8DD18-E7A4-43A7-AF1F-4E29F9DC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DF668-E2F7-4828-9ADE-D9EDCAFF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2150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064051" y="2984201"/>
            <a:ext cx="2570479" cy="602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900" kern="0" spc="100">
                <a:solidFill>
                  <a:srgbClr val="F931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肠内外营养</a:t>
            </a:r>
            <a:endParaRPr lang="KaiTi" altLang="KaiTi" sz="3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40350" y="2146336"/>
            <a:ext cx="4565546" cy="3936993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917083" y="2389998"/>
            <a:ext cx="2865754" cy="2794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747"/>
              </a:lnSpc>
            </a:pPr>
            <a:r>
              <a:rPr sz="31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伤口愈合缓慢</a:t>
            </a:r>
            <a:endParaRPr lang="KaiTi" altLang="KaiTi" sz="3100"/>
          </a:p>
          <a:p>
            <a:pPr marL="44450" algn="l" rtl="0" eaLnBrk="0">
              <a:lnSpc>
                <a:spcPct val="88000"/>
              </a:lnSpc>
              <a:spcBef>
                <a:spcPts val="993"/>
              </a:spcBef>
            </a:pP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免疫力受到损伤</a:t>
            </a:r>
            <a:endParaRPr lang="KaiTi" altLang="KaiTi" sz="3100"/>
          </a:p>
          <a:p>
            <a:pPr marL="153035" algn="l" rtl="0" eaLnBrk="0">
              <a:lnSpc>
                <a:spcPts val="4540"/>
              </a:lnSpc>
            </a:pP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死亡率增加</a:t>
            </a:r>
            <a:endParaRPr lang="KaiTi" altLang="KaiTi" sz="3100"/>
          </a:p>
          <a:p>
            <a:pPr marL="44450" algn="l" rtl="0" eaLnBrk="0">
              <a:lnSpc>
                <a:spcPct val="88000"/>
              </a:lnSpc>
              <a:spcBef>
                <a:spcPts val="1302"/>
              </a:spcBef>
            </a:pP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住院时间延长</a:t>
            </a:r>
            <a:endParaRPr lang="KaiTi" altLang="KaiTi" sz="3100"/>
          </a:p>
          <a:p>
            <a:pPr marL="44450" algn="l" rtl="0" eaLnBrk="0">
              <a:lnSpc>
                <a:spcPts val="4674"/>
              </a:lnSpc>
            </a:pP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治疗费用增加</a:t>
            </a:r>
            <a:endParaRPr lang="KaiTi" altLang="KaiTi" sz="3100"/>
          </a:p>
        </p:txBody>
      </p:sp>
      <p:sp>
        <p:nvSpPr>
          <p:cNvPr id="12" name="textbox 12"/>
          <p:cNvSpPr/>
          <p:nvPr/>
        </p:nvSpPr>
        <p:spPr>
          <a:xfrm>
            <a:off x="3759182" y="1641943"/>
            <a:ext cx="3618229" cy="490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100" kern="0" spc="430">
                <a:solidFill>
                  <a:srgbClr val="F931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营养不良及其后果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543082" y="1311102"/>
            <a:ext cx="7332344" cy="4795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3"/>
              </a:lnSpc>
            </a:pPr>
            <a:endParaRPr lang="Arial" altLang="Arial" sz="100"/>
          </a:p>
          <a:p>
            <a:pPr marL="1332864" algn="l" rtl="0" eaLnBrk="0">
              <a:lnSpc>
                <a:spcPct val="97000"/>
              </a:lnSpc>
            </a:pPr>
            <a:r>
              <a:rPr sz="3500" kern="0" spc="5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营养支持治疗的发展趋势</a:t>
            </a:r>
            <a:endParaRPr lang="KaiTi" altLang="KaiTi" sz="3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938"/>
              </a:spcBef>
            </a:pP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6年国外研究证实</a:t>
            </a:r>
            <a:endParaRPr lang="KaiTi" altLang="KaiTi" sz="3100"/>
          </a:p>
          <a:p>
            <a:pPr marL="367665" indent="-56514" algn="l" rtl="0" eaLnBrk="0">
              <a:lnSpc>
                <a:spcPct val="103000"/>
              </a:lnSpc>
              <a:spcBef>
                <a:spcPts val="862"/>
              </a:spcBef>
            </a:pPr>
            <a:r>
              <a:rPr sz="3100" kern="0" spc="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为了维护肠黏膜的屏</a:t>
            </a:r>
            <a:r>
              <a:rPr sz="3100" kern="0" spc="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障功能，须坚持肠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内营养。</a:t>
            </a:r>
            <a:endParaRPr lang="KaiTi" altLang="KaiTi" sz="3100"/>
          </a:p>
          <a:p>
            <a:pPr marL="367665" indent="69214" algn="l" rtl="0" eaLnBrk="0">
              <a:lnSpc>
                <a:spcPct val="102000"/>
              </a:lnSpc>
              <a:spcBef>
                <a:spcPts val="714"/>
              </a:spcBef>
            </a:pP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维护肠黏膜功能并不需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要按机体预计的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全量给予，达到40%-60%即可。</a:t>
            </a:r>
            <a:endParaRPr lang="KaiTi" altLang="KaiTi" sz="31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marL="367665" indent="-330200" algn="l" rtl="0" eaLnBrk="0">
              <a:lnSpc>
                <a:spcPct val="97000"/>
              </a:lnSpc>
              <a:spcBef>
                <a:spcPts val="6"/>
              </a:spcBef>
            </a:pP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营养支持途径的</a:t>
            </a:r>
            <a:r>
              <a:rPr sz="3100" kern="0" spc="8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金标准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更改为</a:t>
            </a:r>
            <a:r>
              <a:rPr sz="3100" kern="0" spc="7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：全营养支</a:t>
            </a:r>
            <a:r>
              <a:rPr sz="3100" kern="0" spc="-1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持，首选</a:t>
            </a:r>
            <a:r>
              <a:rPr sz="3100" kern="0" spc="-10">
                <a:solidFill>
                  <a:srgbClr val="FE3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EN,  </a:t>
            </a:r>
            <a:r>
              <a:rPr sz="3100" kern="0" spc="-1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以及</a:t>
            </a:r>
            <a:r>
              <a:rPr sz="3100" kern="0" spc="-10">
                <a:solidFill>
                  <a:srgbClr val="FE3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EN </a:t>
            </a:r>
            <a:r>
              <a:rPr sz="3100" kern="0" spc="-1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与</a:t>
            </a:r>
            <a:r>
              <a:rPr sz="3100" kern="0" spc="-10">
                <a:solidFill>
                  <a:srgbClr val="FE3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</a:t>
            </a:r>
            <a:r>
              <a:rPr sz="3100" kern="0" spc="-20">
                <a:solidFill>
                  <a:srgbClr val="FE3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</a:t>
            </a:r>
            <a:r>
              <a:rPr sz="3100" kern="0" spc="-350">
                <a:solidFill>
                  <a:srgbClr val="FE32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3100" kern="0" spc="-2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联合应用。</a:t>
            </a:r>
            <a:endParaRPr lang="KaiTi" altLang="KaiTi" sz="3100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08163" y="3181313"/>
            <a:ext cx="146071" cy="1207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651768" y="3721073"/>
            <a:ext cx="2292343" cy="3124213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1523625" y="2417450"/>
            <a:ext cx="7347584" cy="103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1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360">
                <a:solidFill>
                  <a:srgbClr val="FD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</a:t>
            </a:r>
            <a:endParaRPr lang="KaiTi" altLang="KaiTi" sz="3300"/>
          </a:p>
          <a:p>
            <a:pPr algn="r" rtl="0" eaLnBrk="0">
              <a:lnSpc>
                <a:spcPct val="97000"/>
              </a:lnSpc>
              <a:spcBef>
                <a:spcPts val="256"/>
              </a:spcBef>
            </a:pPr>
            <a:r>
              <a:rPr sz="3300" kern="0" spc="-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是指经胃肠道提供营养素的营养支持方</a:t>
            </a:r>
            <a:endParaRPr lang="KaiTi" altLang="KaiTi" sz="3300"/>
          </a:p>
        </p:txBody>
      </p:sp>
      <p:sp>
        <p:nvSpPr>
          <p:cNvPr id="26" name="textbox 26"/>
          <p:cNvSpPr/>
          <p:nvPr/>
        </p:nvSpPr>
        <p:spPr>
          <a:xfrm>
            <a:off x="1904947" y="3377947"/>
            <a:ext cx="749934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896"/>
              </a:lnSpc>
            </a:pPr>
            <a:r>
              <a:rPr sz="2900" kern="0" spc="-2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式。</a:t>
            </a:r>
            <a:endParaRPr lang="KaiTi" altLang="KaiTi" sz="2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1047764" y="867851"/>
            <a:ext cx="7865109" cy="4242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23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300" kern="0" spc="290">
                <a:solidFill>
                  <a:srgbClr val="C62E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肠内营养的意义</a:t>
            </a:r>
            <a:endParaRPr lang="KaiTi" altLang="KaiTi" sz="33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209550" indent="399415" algn="l" rtl="0" eaLnBrk="0">
              <a:lnSpc>
                <a:spcPct val="96000"/>
              </a:lnSpc>
              <a:spcBef>
                <a:spcPts val="822"/>
              </a:spcBef>
              <a:tabLst>
                <a:tab pos="843914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消化道是维持机体营养的最符合生理的途径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是碳水化合物，脂肪，蛋白质，矿物质，维生素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及微量元素吸收与调节的重要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场所，并能分泌免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疫球蛋白及一些消化性激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素。</a:t>
            </a:r>
            <a:endParaRPr lang="KaiTi" altLang="KaiTi" sz="2700"/>
          </a:p>
          <a:p>
            <a:pPr marL="209550" indent="361950" algn="l" rtl="0" eaLnBrk="0">
              <a:lnSpc>
                <a:spcPct val="95000"/>
              </a:lnSpc>
              <a:spcBef>
                <a:spcPts val="339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经胃肠外途径并不能提供机体所需要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的全部营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养，长期的肠外营养会使</a:t>
            </a:r>
            <a:r>
              <a:rPr sz="2700" kern="0" spc="9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</a:t>
            </a:r>
            <a:r>
              <a:rPr sz="2700" kern="0" spc="8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粘膜血流量下降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</a:t>
            </a:r>
            <a:r>
              <a:rPr sz="2700" kern="0" spc="8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小</a:t>
            </a:r>
            <a:r>
              <a:rPr sz="2700" kern="0" spc="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8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肠绒毛萎缩，肠粘膜屏障功能受损，分泌性免疫</a:t>
            </a:r>
            <a:r>
              <a:rPr sz="2700" kern="0" spc="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1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球蛋白减少，容易发生细菌与内</a:t>
            </a:r>
            <a:r>
              <a:rPr sz="2700" kern="0" spc="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毒素易位，</a:t>
            </a:r>
            <a:r>
              <a:rPr sz="2700" kern="0" spc="490">
                <a:solidFill>
                  <a:srgbClr val="FA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使肠</a:t>
            </a:r>
            <a:endParaRPr lang="KaiTi" altLang="KaiTi" sz="27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44604" y="1835125"/>
            <a:ext cx="412765" cy="419132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1244630" y="5064691"/>
            <a:ext cx="6038850" cy="1310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7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7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源性感染的发病率增</a:t>
            </a: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加。</a:t>
            </a:r>
            <a:endParaRPr lang="KaiTi" altLang="KaiTi" sz="2700"/>
          </a:p>
          <a:p>
            <a:pPr marL="12700" indent="63500" algn="l" rtl="0" eaLnBrk="0">
              <a:lnSpc>
                <a:spcPct val="97000"/>
              </a:lnSpc>
              <a:spcBef>
                <a:spcPts val="620"/>
              </a:spcBef>
            </a:pPr>
            <a:r>
              <a:rPr sz="2700" kern="0" spc="50">
                <a:solidFill>
                  <a:srgbClr val="0065FF">
                    <a:alpha val="100000"/>
                  </a:srgbClr>
                </a:solidFill>
                <a:latin typeface="KaiTi"/>
                <a:ea typeface="KaiTi"/>
                <a:cs typeface="KaiTi"/>
              </a:rPr>
              <a:t>◆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机体缺乏食物对肠道的肠道刺激一周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肠粘膜发生萎缩。</a:t>
            </a:r>
            <a:endParaRPr lang="KaiTi" altLang="KaiTi" sz="27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327866" y="5467335"/>
            <a:ext cx="2622556" cy="173990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863624" y="886338"/>
            <a:ext cx="7164069" cy="4922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100" kern="0" spc="470">
                <a:solidFill>
                  <a:srgbClr val="C62E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肠内营养的适应症</a:t>
            </a:r>
            <a:endParaRPr lang="KaiTi" altLang="KaiTi" sz="31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932180" algn="l" rtl="0" eaLnBrk="0">
              <a:lnSpc>
                <a:spcPct val="98000"/>
              </a:lnSpc>
              <a:spcBef>
                <a:spcPts val="936"/>
              </a:spcBef>
            </a:pPr>
            <a:r>
              <a:rPr sz="3100" b="1" kern="0" spc="70">
                <a:solidFill>
                  <a:srgbClr val="FB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除下列情况外均可以给予肠内营养</a:t>
            </a:r>
            <a:endParaRPr lang="KaiTi" altLang="KaiTi" sz="3100"/>
          </a:p>
          <a:p>
            <a:pPr marL="1238250" algn="l" rtl="0" eaLnBrk="0">
              <a:lnSpc>
                <a:spcPct val="88000"/>
              </a:lnSpc>
              <a:spcBef>
                <a:spcPts val="379"/>
              </a:spcBef>
            </a:pPr>
            <a:r>
              <a:rPr sz="31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肠梗阻、肠痿、吻合</a:t>
            </a:r>
            <a:r>
              <a:rPr sz="31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口痿</a:t>
            </a:r>
            <a:endParaRPr lang="KaiTi" altLang="KaiTi" sz="3100"/>
          </a:p>
          <a:p>
            <a:pPr marL="1301114" algn="l" rtl="0" eaLnBrk="0">
              <a:lnSpc>
                <a:spcPts val="4387"/>
              </a:lnSpc>
            </a:pPr>
            <a:r>
              <a:rPr sz="31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食管胃先天畸形</a:t>
            </a:r>
            <a:endParaRPr lang="KaiTi" altLang="KaiTi" sz="3100"/>
          </a:p>
          <a:p>
            <a:pPr marL="1320800" algn="l" rtl="0" eaLnBrk="0">
              <a:lnSpc>
                <a:spcPct val="88000"/>
              </a:lnSpc>
              <a:spcBef>
                <a:spcPts val="889"/>
              </a:spcBef>
            </a:pP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胃肠道需要休息或吸收不良者</a:t>
            </a:r>
            <a:endParaRPr lang="KaiTi" altLang="KaiTi" sz="3100"/>
          </a:p>
          <a:p>
            <a:pPr marL="1320800" algn="l" rtl="0" eaLnBrk="0">
              <a:lnSpc>
                <a:spcPts val="4362"/>
              </a:lnSpc>
            </a:pP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急性重症胰腺炎的早期</a:t>
            </a:r>
            <a:endParaRPr lang="KaiTi" altLang="KaiTi" sz="3100"/>
          </a:p>
          <a:p>
            <a:pPr algn="r" rtl="0" eaLnBrk="0">
              <a:lnSpc>
                <a:spcPct val="88000"/>
              </a:lnSpc>
              <a:spcBef>
                <a:spcPts val="801"/>
              </a:spcBef>
            </a:pP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短肠综合征，</a:t>
            </a:r>
            <a:r>
              <a:rPr sz="3100" kern="0" spc="12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小肠&lt;正常人的10%</a:t>
            </a:r>
            <a:endParaRPr lang="KaiTi" altLang="KaiTi" sz="3100"/>
          </a:p>
          <a:p>
            <a:pPr marL="1320800" algn="l" rtl="0" eaLnBrk="0">
              <a:lnSpc>
                <a:spcPts val="4250"/>
              </a:lnSpc>
            </a:pP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处于严重应激状态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857208" y="843000"/>
            <a:ext cx="7950834" cy="269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kern="0" spc="70">
                <a:solidFill>
                  <a:srgbClr val="BF2C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肠内营养的输入途径</a:t>
            </a:r>
            <a:endParaRPr lang="KaiTi" altLang="KaiTi" sz="3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443865" algn="l" rtl="0" eaLnBrk="0">
              <a:lnSpc>
                <a:spcPct val="96000"/>
              </a:lnSpc>
              <a:spcBef>
                <a:spcPts val="816"/>
              </a:spcBef>
            </a:pPr>
            <a:r>
              <a:rPr sz="2700" kern="0" spc="20">
                <a:solidFill>
                  <a:srgbClr val="F528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包括口服和管饲</a:t>
            </a:r>
            <a:endParaRPr lang="KaiTi" altLang="KaiTi" sz="2700"/>
          </a:p>
          <a:p>
            <a:pPr marL="760094" algn="l" rtl="0" eaLnBrk="0">
              <a:lnSpc>
                <a:spcPct val="95000"/>
              </a:lnSpc>
              <a:spcBef>
                <a:spcPts val="537"/>
              </a:spcBef>
            </a:pPr>
            <a:r>
              <a:rPr sz="2700" b="1" kern="0" spc="-10">
                <a:solidFill>
                  <a:srgbClr val="F228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口服</a:t>
            </a:r>
            <a:r>
              <a:rPr sz="2700" kern="0" spc="-10">
                <a:solidFill>
                  <a:srgbClr val="F228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如果病人有吞咽功能，应首选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口服。</a:t>
            </a:r>
            <a:endParaRPr lang="KaiTi" altLang="KaiTi" sz="2700"/>
          </a:p>
          <a:p>
            <a:pPr marL="755650" indent="4444" algn="l" rtl="0" eaLnBrk="0">
              <a:lnSpc>
                <a:spcPct val="93000"/>
              </a:lnSpc>
              <a:spcBef>
                <a:spcPts val="767"/>
              </a:spcBef>
            </a:pPr>
            <a:r>
              <a:rPr sz="2700" b="1" kern="0" spc="50">
                <a:solidFill>
                  <a:srgbClr val="F228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管饲</a:t>
            </a:r>
            <a:r>
              <a:rPr sz="2700" kern="0" spc="50">
                <a:solidFill>
                  <a:srgbClr val="F228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病人昏迷或不具备吞咽功能，口服的摄入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量小于目标需要量的60%,且持续时间超</a:t>
            </a: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过10</a:t>
            </a:r>
            <a:endParaRPr lang="KaiTi" altLang="KaiTi" sz="27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108711" y="3606798"/>
            <a:ext cx="3790917" cy="3613151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1600185" y="3504711"/>
            <a:ext cx="3837304" cy="1838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8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天则应进行管饲喂养</a:t>
            </a:r>
            <a:r>
              <a:rPr sz="2700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2700"/>
          </a:p>
          <a:p>
            <a:pPr marL="139700" algn="l" rtl="0" eaLnBrk="0">
              <a:lnSpc>
                <a:spcPct val="100000"/>
              </a:lnSpc>
              <a:spcBef>
                <a:spcPts val="619"/>
              </a:spcBef>
            </a:pPr>
            <a:r>
              <a:rPr sz="2600" kern="0" spc="-130">
                <a:solidFill>
                  <a:srgbClr val="0000FE">
                    <a:alpha val="100000"/>
                  </a:srgbClr>
                </a:solidFill>
                <a:latin typeface="KaiTi"/>
                <a:ea typeface="KaiTi"/>
                <a:cs typeface="KaiTi"/>
              </a:rPr>
              <a:t>●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鼻 胃 (</a:t>
            </a:r>
            <a:r>
              <a:rPr sz="2600" kern="0" spc="-5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</a:t>
            </a:r>
            <a:r>
              <a:rPr sz="2600" kern="0" spc="-5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)</a:t>
            </a:r>
            <a:r>
              <a:rPr sz="2600" kern="0" spc="-3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6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</a:t>
            </a:r>
            <a:endParaRPr lang="KaiTi" altLang="KaiTi" sz="2600"/>
          </a:p>
          <a:p>
            <a:pPr marL="145414" algn="l" rtl="0" eaLnBrk="0">
              <a:lnSpc>
                <a:spcPct val="96000"/>
              </a:lnSpc>
              <a:spcBef>
                <a:spcPts val="651"/>
              </a:spcBef>
            </a:pPr>
            <a:r>
              <a:rPr sz="2700" kern="0" spc="50">
                <a:solidFill>
                  <a:srgbClr val="0000FE">
                    <a:alpha val="100000"/>
                  </a:srgbClr>
                </a:solidFill>
                <a:latin typeface="KaiTi"/>
                <a:ea typeface="KaiTi"/>
                <a:cs typeface="KaiTi"/>
              </a:rPr>
              <a:t>●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经皮胃空肠造口置管</a:t>
            </a:r>
            <a:endParaRPr lang="KaiTi" altLang="KaiTi" sz="2700"/>
          </a:p>
          <a:p>
            <a:pPr algn="r" rtl="0" eaLnBrk="0">
              <a:lnSpc>
                <a:spcPct val="96000"/>
              </a:lnSpc>
              <a:spcBef>
                <a:spcPts val="540"/>
              </a:spcBef>
            </a:pPr>
            <a:r>
              <a:rPr sz="2700" kern="0" spc="40">
                <a:solidFill>
                  <a:srgbClr val="0000FE">
                    <a:alpha val="100000"/>
                  </a:srgbClr>
                </a:solidFill>
                <a:latin typeface="KaiTi"/>
                <a:ea typeface="KaiTi"/>
                <a:cs typeface="KaiTi"/>
              </a:rPr>
              <a:t>●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手术胃空肠造口置管</a:t>
            </a:r>
            <a:endParaRPr lang="KaiTi" altLang="KaiTi" sz="2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7531066" y="954302"/>
            <a:ext cx="2348864" cy="1826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555750" algn="l" rtl="0" eaLnBrk="0">
              <a:lnSpc>
                <a:spcPts val="1022"/>
              </a:lnSpc>
            </a:pP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PEGgastal</a:t>
            </a:r>
            <a:endParaRPr lang="Arial" altLang="Arial" sz="700"/>
          </a:p>
          <a:p>
            <a:pPr marL="1555750" indent="298450" algn="l" rtl="0" eaLnBrk="0">
              <a:lnSpc>
                <a:spcPct val="189000"/>
              </a:lnSpc>
              <a:spcBef>
                <a:spcPts val="74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PEG</a:t>
            </a:r>
            <a:r>
              <a:rPr sz="600" kern="0" spc="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intestinsl</a:t>
            </a: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Button</a:t>
            </a:r>
            <a:endParaRPr lang="Times New Roman" altLang="Times New Roman" sz="700"/>
          </a:p>
          <a:p>
            <a:pPr marL="1656714" algn="l" rtl="0" eaLnBrk="0">
              <a:lnSpc>
                <a:spcPts val="862"/>
              </a:lnSpc>
              <a:spcBef>
                <a:spcPts val="1079"/>
              </a:spcBef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EPJ/PEJ</a:t>
            </a:r>
            <a:endParaRPr lang="Arial" altLang="Arial" sz="6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746250" algn="l" rtl="0" eaLnBrk="0">
              <a:lnSpc>
                <a:spcPct val="96000"/>
              </a:lnSpc>
              <a:spcBef>
                <a:spcPts val="192"/>
              </a:spcBef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FKJ</a:t>
            </a:r>
            <a:endParaRPr lang="Arial" altLang="Arial" sz="6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algn="l" rtl="0" eaLnBrk="0">
              <a:lnSpc>
                <a:spcPct val="97000"/>
              </a:lnSpc>
              <a:spcBef>
                <a:spcPts val="4"/>
              </a:spcBef>
            </a:pPr>
            <a:r>
              <a:rPr sz="2600" kern="0" spc="-10">
                <a:solidFill>
                  <a:srgbClr val="00005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</a:t>
            </a:r>
            <a:endParaRPr lang="SimHei" altLang="SimHei" sz="2600"/>
          </a:p>
        </p:txBody>
      </p:sp>
      <p:pic>
        <p:nvPicPr>
          <p:cNvPr id="54" name="picture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04271" y="1333481"/>
            <a:ext cx="69827" cy="190508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5270481" y="2381992"/>
            <a:ext cx="1722754" cy="1350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685"/>
              </a:lnSpc>
            </a:pPr>
            <a:endParaRPr lang="Arial" altLang="Arial" sz="100"/>
          </a:p>
          <a:p>
            <a:pPr marL="12700" indent="1129664" algn="l" rtl="0" eaLnBrk="0">
              <a:lnSpc>
                <a:spcPct val="100000"/>
              </a:lnSpc>
            </a:pPr>
            <a:r>
              <a:rPr sz="2600" kern="0" spc="-250">
                <a:solidFill>
                  <a:srgbClr val="00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长</a:t>
            </a:r>
            <a:r>
              <a:rPr sz="2600" kern="0" spc="0">
                <a:solidFill>
                  <a:srgbClr val="00006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600" kern="0" spc="-130">
                <a:solidFill>
                  <a:srgbClr val="0000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</a:t>
            </a:r>
            <a:r>
              <a:rPr sz="2600" kern="0" spc="-160">
                <a:solidFill>
                  <a:srgbClr val="0000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130">
                <a:solidFill>
                  <a:srgbClr val="0000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皮 置</a:t>
            </a:r>
            <a:r>
              <a:rPr sz="2600" kern="0" spc="-150">
                <a:solidFill>
                  <a:srgbClr val="0000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130">
                <a:solidFill>
                  <a:srgbClr val="0000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</a:t>
            </a:r>
            <a:endParaRPr lang="SimHei" altLang="SimHei" sz="26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algn="l" rtl="0" eaLnBrk="0">
              <a:lnSpc>
                <a:spcPct val="10696"/>
              </a:lnSpc>
            </a:pPr>
            <a:endParaRPr lang="Arial" altLang="Arial" sz="100"/>
          </a:p>
          <a:p>
            <a:pPr marL="533400" algn="l" rtl="0" eaLnBrk="0">
              <a:lnSpc>
                <a:spcPct val="99000"/>
              </a:lnSpc>
            </a:pPr>
            <a:r>
              <a:rPr sz="2100" kern="0" spc="-90">
                <a:solidFill>
                  <a:srgbClr val="110F5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2100" kern="0" spc="0">
                <a:solidFill>
                  <a:srgbClr val="110F5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100" kern="0" spc="-90">
                <a:solidFill>
                  <a:srgbClr val="19167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镜</a:t>
            </a:r>
            <a:endParaRPr lang="SimHei" altLang="SimHei" sz="2100"/>
          </a:p>
        </p:txBody>
      </p:sp>
      <p:sp>
        <p:nvSpPr>
          <p:cNvPr id="58" name="textbox 58"/>
          <p:cNvSpPr/>
          <p:nvPr/>
        </p:nvSpPr>
        <p:spPr>
          <a:xfrm>
            <a:off x="1511323" y="2268908"/>
            <a:ext cx="1224914" cy="946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843"/>
              </a:lnSpc>
            </a:pPr>
            <a:endParaRPr lang="Arial" altLang="Arial" sz="100"/>
          </a:p>
          <a:p>
            <a:pPr marL="12700" indent="272415" algn="l" rtl="0" eaLnBrk="0">
              <a:lnSpc>
                <a:spcPct val="101000"/>
              </a:lnSpc>
            </a:pPr>
            <a:r>
              <a:rPr sz="3400" kern="0" spc="240">
                <a:solidFill>
                  <a:srgbClr val="0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短期</a:t>
            </a:r>
            <a:r>
              <a:rPr sz="3400" kern="0" spc="-10">
                <a:solidFill>
                  <a:srgbClr val="0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100">
                <a:solidFill>
                  <a:srgbClr val="00006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经口鼻</a:t>
            </a:r>
            <a:endParaRPr lang="SimHei" altLang="SimHei" sz="2600"/>
          </a:p>
        </p:txBody>
      </p:sp>
      <p:sp>
        <p:nvSpPr>
          <p:cNvPr id="60" name="textbox 60"/>
          <p:cNvSpPr/>
          <p:nvPr/>
        </p:nvSpPr>
        <p:spPr>
          <a:xfrm>
            <a:off x="3224208" y="1667209"/>
            <a:ext cx="2202179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230">
                <a:solidFill>
                  <a:srgbClr val="00006C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肠内营养支持</a:t>
            </a:r>
            <a:endParaRPr lang="KaiTi" altLang="KaiTi" sz="2600"/>
          </a:p>
        </p:txBody>
      </p:sp>
      <p:sp>
        <p:nvSpPr>
          <p:cNvPr id="62" name="textbox 62"/>
          <p:cNvSpPr/>
          <p:nvPr/>
        </p:nvSpPr>
        <p:spPr>
          <a:xfrm>
            <a:off x="2362197" y="5489026"/>
            <a:ext cx="1022350" cy="680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844"/>
              </a:lnSpc>
            </a:pPr>
            <a:endParaRPr lang="Arial" altLang="Arial" sz="100"/>
          </a:p>
          <a:p>
            <a:pPr marL="158750" indent="-146050" algn="l" rtl="0" eaLnBrk="0">
              <a:lnSpc>
                <a:spcPct val="102000"/>
              </a:lnSpc>
            </a:pPr>
            <a:r>
              <a:rPr sz="2100" kern="0" spc="-150">
                <a:solidFill>
                  <a:srgbClr val="2B288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十二指肠</a:t>
            </a:r>
            <a:r>
              <a:rPr sz="2100" kern="0" spc="30">
                <a:solidFill>
                  <a:srgbClr val="2B288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60">
                <a:solidFill>
                  <a:srgbClr val="2B288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空肠管</a:t>
            </a:r>
            <a:endParaRPr lang="SimHei" altLang="SimHei" sz="2100"/>
          </a:p>
        </p:txBody>
      </p:sp>
      <p:sp>
        <p:nvSpPr>
          <p:cNvPr id="64" name="textbox 64"/>
          <p:cNvSpPr/>
          <p:nvPr/>
        </p:nvSpPr>
        <p:spPr>
          <a:xfrm>
            <a:off x="7484887" y="3287836"/>
            <a:ext cx="1306830" cy="470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501"/>
              </a:lnSpc>
            </a:pPr>
            <a:r>
              <a:rPr sz="2700" b="1" kern="0" spc="-230">
                <a:solidFill>
                  <a:srgbClr val="0000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外科</a:t>
            </a:r>
            <a:r>
              <a:rPr sz="2700" b="1" kern="0" spc="-220">
                <a:solidFill>
                  <a:srgbClr val="0000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</a:t>
            </a:r>
            <a:r>
              <a:rPr sz="2700" b="1" kern="0" spc="-120">
                <a:solidFill>
                  <a:srgbClr val="00005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endParaRPr lang="SimHei" altLang="SimHei" sz="2700"/>
          </a:p>
        </p:txBody>
      </p:sp>
      <p:sp>
        <p:nvSpPr>
          <p:cNvPr id="66" name="textbox 66"/>
          <p:cNvSpPr/>
          <p:nvPr/>
        </p:nvSpPr>
        <p:spPr>
          <a:xfrm>
            <a:off x="6483326" y="5473046"/>
            <a:ext cx="800734" cy="633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10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95000"/>
              </a:lnSpc>
            </a:pPr>
            <a:r>
              <a:rPr sz="2100" kern="0" spc="-100">
                <a:solidFill>
                  <a:srgbClr val="1C197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十二指</a:t>
            </a:r>
            <a:r>
              <a:rPr sz="2100" kern="0" spc="-10">
                <a:solidFill>
                  <a:srgbClr val="1C197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70">
                <a:solidFill>
                  <a:srgbClr val="1C197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肠空肠</a:t>
            </a:r>
            <a:endParaRPr lang="SimHei" altLang="SimHei" sz="2100"/>
          </a:p>
        </p:txBody>
      </p:sp>
      <p:sp>
        <p:nvSpPr>
          <p:cNvPr id="68" name="textbox 68"/>
          <p:cNvSpPr/>
          <p:nvPr/>
        </p:nvSpPr>
        <p:spPr>
          <a:xfrm>
            <a:off x="7886728" y="5470043"/>
            <a:ext cx="1029335" cy="337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32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100" kern="0" spc="-130">
                <a:solidFill>
                  <a:srgbClr val="030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空肠造口</a:t>
            </a:r>
            <a:endParaRPr lang="SimHei" altLang="SimHei" sz="2100"/>
          </a:p>
        </p:txBody>
      </p:sp>
      <p:sp>
        <p:nvSpPr>
          <p:cNvPr id="70" name="textbox 70"/>
          <p:cNvSpPr/>
          <p:nvPr/>
        </p:nvSpPr>
        <p:spPr>
          <a:xfrm>
            <a:off x="5200653" y="5484584"/>
            <a:ext cx="769619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2100" kern="0" spc="-160">
                <a:solidFill>
                  <a:srgbClr val="02026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胃造口</a:t>
            </a:r>
            <a:endParaRPr lang="SimHei" altLang="SimHei" sz="2100"/>
          </a:p>
        </p:txBody>
      </p:sp>
      <p:sp>
        <p:nvSpPr>
          <p:cNvPr id="72" name="textbox 72"/>
          <p:cNvSpPr/>
          <p:nvPr/>
        </p:nvSpPr>
        <p:spPr>
          <a:xfrm>
            <a:off x="1381881" y="5563266"/>
            <a:ext cx="536575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2100" b="1" kern="0" spc="-70">
                <a:solidFill>
                  <a:srgbClr val="27257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胃管</a:t>
            </a:r>
            <a:endParaRPr lang="SimHei" altLang="SimHei" sz="2100"/>
          </a:p>
        </p:txBody>
      </p:sp>
      <p:sp>
        <p:nvSpPr>
          <p:cNvPr id="74" name="textbox 74"/>
          <p:cNvSpPr/>
          <p:nvPr/>
        </p:nvSpPr>
        <p:spPr>
          <a:xfrm>
            <a:off x="8648740" y="375998"/>
            <a:ext cx="325754" cy="115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sogastral</a:t>
            </a:r>
            <a:endParaRPr lang="Times New Roman" altLang="Times New Roman" sz="7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1581151" y="1346665"/>
            <a:ext cx="5353050" cy="3255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03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3100" kern="0" spc="430">
                <a:solidFill>
                  <a:srgbClr val="FB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管饲的输注方式</a:t>
            </a:r>
            <a:endParaRPr lang="KaiTi" altLang="KaiTi" sz="31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931"/>
              </a:spcBef>
            </a:pPr>
            <a:r>
              <a:rPr sz="3100" kern="0" spc="10">
                <a:solidFill>
                  <a:srgbClr val="0000F7">
                    <a:alpha val="100000"/>
                  </a:srgbClr>
                </a:solidFill>
                <a:latin typeface="KaiTi"/>
                <a:ea typeface="KaiTi"/>
                <a:cs typeface="KaiTi"/>
              </a:rPr>
              <a:t>重力滴注管饲</a:t>
            </a:r>
            <a:endParaRPr lang="KaiTi" altLang="KaiTi" sz="3100"/>
          </a:p>
          <a:p>
            <a:pPr marL="393700" algn="l" rtl="0" eaLnBrk="0">
              <a:lnSpc>
                <a:spcPct val="98000"/>
              </a:lnSpc>
              <a:spcBef>
                <a:spcPts val="1004"/>
              </a:spcBef>
            </a:pP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不使用输液泵</a:t>
            </a:r>
            <a:endParaRPr lang="KaiTi" altLang="KaiTi" sz="3100"/>
          </a:p>
          <a:p>
            <a:pPr marL="374650" algn="l" rtl="0" eaLnBrk="0">
              <a:lnSpc>
                <a:spcPct val="88000"/>
              </a:lnSpc>
              <a:spcBef>
                <a:spcPts val="1034"/>
              </a:spcBef>
            </a:pP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适用于病情稳定的患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者</a:t>
            </a:r>
            <a:endParaRPr lang="KaiTi" altLang="KaiTi" sz="3100"/>
          </a:p>
          <a:p>
            <a:pPr marL="399415" algn="l" rtl="0" eaLnBrk="0">
              <a:lnSpc>
                <a:spcPts val="4636"/>
              </a:lnSpc>
            </a:pPr>
            <a:r>
              <a:rPr sz="31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可用作间歇性管饲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549391" y="1303525"/>
            <a:ext cx="6390640" cy="4168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445"/>
              </a:lnSpc>
            </a:pPr>
            <a:endParaRPr lang="Arial" altLang="Arial" sz="100"/>
          </a:p>
          <a:p>
            <a:pPr marL="2063750" algn="l" rtl="0" eaLnBrk="0">
              <a:lnSpc>
                <a:spcPct val="98000"/>
              </a:lnSpc>
            </a:pPr>
            <a:r>
              <a:rPr sz="3700" kern="0" spc="23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管饲的输注方式</a:t>
            </a:r>
            <a:endParaRPr lang="KaiTi" altLang="KaiTi" sz="37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818"/>
              </a:spcBef>
            </a:pPr>
            <a:r>
              <a:rPr sz="2700" kern="0" spc="490">
                <a:solidFill>
                  <a:srgbClr val="0000F5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肠内营养泵输注</a:t>
            </a:r>
            <a:endParaRPr lang="KaiTi" altLang="KaiTi" sz="2700"/>
          </a:p>
          <a:p>
            <a:pPr marL="438150" algn="l" rtl="0" eaLnBrk="0">
              <a:lnSpc>
                <a:spcPct val="88000"/>
              </a:lnSpc>
              <a:spcBef>
                <a:spcPts val="981"/>
              </a:spcBef>
            </a:pP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小肠输注所必须</a:t>
            </a:r>
            <a:endParaRPr lang="KaiTi" altLang="KaiTi" sz="2700"/>
          </a:p>
          <a:p>
            <a:pPr marL="380365" algn="l" rtl="0" eaLnBrk="0">
              <a:lnSpc>
                <a:spcPts val="3860"/>
              </a:lnSpc>
            </a:pP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限制液体摄入</a:t>
            </a:r>
            <a:endParaRPr lang="KaiTi" altLang="KaiTi" sz="2700"/>
          </a:p>
          <a:p>
            <a:pPr marL="336550" algn="l" rtl="0" eaLnBrk="0">
              <a:lnSpc>
                <a:spcPct val="99000"/>
              </a:lnSpc>
              <a:spcBef>
                <a:spcPts val="1200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调节肠内配方的输注速率</a:t>
            </a:r>
            <a:endParaRPr lang="KaiTi" altLang="KaiTi" sz="2700"/>
          </a:p>
          <a:p>
            <a:pPr marL="336550" algn="l" rtl="0" eaLnBrk="0">
              <a:lnSpc>
                <a:spcPct val="99000"/>
              </a:lnSpc>
              <a:spcBef>
                <a:spcPts val="843"/>
              </a:spcBef>
            </a:pPr>
            <a:r>
              <a:rPr sz="2700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有助于减少胃储留和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肺部误吸的风险</a:t>
            </a:r>
            <a:endParaRPr lang="KaiTi" altLang="KaiTi" sz="27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algn="l" rtl="0" eaLnBrk="0">
              <a:lnSpc>
                <a:spcPct val="6276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通过预防输注被意外中断而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改善依从性</a:t>
            </a:r>
            <a:endParaRPr lang="KaiTi" altLang="KaiTi" sz="2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536713" y="845722"/>
            <a:ext cx="7591425" cy="4462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176"/>
              </a:lnSpc>
            </a:pPr>
            <a:endParaRPr lang="Arial" altLang="Arial" sz="100"/>
          </a:p>
          <a:p>
            <a:pPr marL="1434464" algn="l" rtl="0" eaLnBrk="0">
              <a:lnSpc>
                <a:spcPct val="96000"/>
              </a:lnSpc>
            </a:pPr>
            <a:r>
              <a:rPr sz="3500" kern="0" spc="50">
                <a:solidFill>
                  <a:srgbClr val="F228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管饲的输注方式</a:t>
            </a:r>
            <a:endParaRPr lang="KaiTi" altLang="KaiTi" sz="35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1053"/>
              </a:spcBef>
            </a:pPr>
            <a:r>
              <a:rPr sz="3500" b="1" kern="0" spc="50">
                <a:solidFill>
                  <a:srgbClr val="0000F4">
                    <a:alpha val="100000"/>
                  </a:srgbClr>
                </a:solidFill>
                <a:latin typeface="KaiTi"/>
                <a:ea typeface="KaiTi"/>
                <a:cs typeface="KaiTi"/>
              </a:rPr>
              <a:t>持续滴注</a:t>
            </a:r>
            <a:endParaRPr lang="KaiTi" altLang="KaiTi" sz="3500"/>
          </a:p>
          <a:p>
            <a:pPr marL="349250" algn="l" rtl="0" eaLnBrk="0">
              <a:lnSpc>
                <a:spcPct val="95000"/>
              </a:lnSpc>
              <a:spcBef>
                <a:spcPts val="335"/>
              </a:spcBef>
            </a:pPr>
            <a:r>
              <a:rPr sz="2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通过重力或肠内营养泵匀速滴</a:t>
            </a:r>
            <a:r>
              <a:rPr sz="2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注。开始时滴注 </a:t>
            </a:r>
            <a:r>
              <a:rPr sz="28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速度应较慢。第一天为30～40</a:t>
            </a:r>
            <a:r>
              <a:rPr sz="28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ml/h</a:t>
            </a:r>
            <a:r>
              <a:rPr sz="2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28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如果病人没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8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有不适，以后可以</a:t>
            </a:r>
            <a:r>
              <a:rPr sz="2800" kern="0" spc="13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逐天增</a:t>
            </a:r>
            <a:r>
              <a:rPr sz="2800" kern="0" spc="12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加输入量</a:t>
            </a:r>
            <a:r>
              <a:rPr sz="28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，增加速 </a:t>
            </a:r>
            <a:r>
              <a:rPr sz="2800" kern="0" spc="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度为20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ml</a:t>
            </a:r>
            <a:r>
              <a:rPr sz="28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/(h.d),</a:t>
            </a:r>
            <a:r>
              <a:rPr sz="2800" kern="0" spc="14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最大输入速度为100</a:t>
            </a:r>
            <a:r>
              <a:rPr sz="2800" kern="0" spc="1290">
                <a:solidFill>
                  <a:srgbClr val="FE3200">
                    <a:alpha val="100000"/>
                  </a:srgbClr>
                </a:solidFill>
                <a:latin typeface="LiSu"/>
                <a:ea typeface="LiSu"/>
                <a:cs typeface="LiSu"/>
              </a:rPr>
              <a:t>~</a:t>
            </a:r>
            <a:endParaRPr lang="LiSu" altLang="LiSu" sz="2800"/>
          </a:p>
          <a:p>
            <a:pPr marL="349250" algn="l" rtl="0" eaLnBrk="0">
              <a:lnSpc>
                <a:spcPct val="94000"/>
              </a:lnSpc>
              <a:spcBef>
                <a:spcPts val="459"/>
              </a:spcBef>
            </a:pPr>
            <a:r>
              <a:rPr sz="2800" kern="0" spc="-40">
                <a:solidFill>
                  <a:srgbClr val="FA31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125ml/h</a:t>
            </a:r>
            <a:r>
              <a:rPr sz="2800" kern="0" spc="220">
                <a:solidFill>
                  <a:srgbClr val="FA31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800" kern="0" spc="-40">
                <a:solidFill>
                  <a:srgbClr val="FA31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r>
              <a:rPr sz="2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营养液可以24</a:t>
            </a:r>
            <a:r>
              <a:rPr sz="28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</a:t>
            </a:r>
            <a:r>
              <a:rPr sz="28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连续输入</a:t>
            </a:r>
            <a:r>
              <a:rPr sz="28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，也可以输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8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入18～20</a:t>
            </a:r>
            <a:r>
              <a:rPr sz="28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</a:t>
            </a:r>
            <a:r>
              <a:rPr sz="28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后，停4～</a:t>
            </a:r>
            <a:r>
              <a:rPr sz="2800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r>
              <a:rPr sz="28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h。</a:t>
            </a:r>
            <a:endParaRPr lang="SimSun" altLang="SimSun" sz="2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561630" y="1001260"/>
            <a:ext cx="6851650" cy="3105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236"/>
              </a:lnSpc>
            </a:pPr>
            <a:endParaRPr lang="Arial" altLang="Arial" sz="100"/>
          </a:p>
          <a:p>
            <a:pPr marL="558800" algn="l" rtl="0" eaLnBrk="0">
              <a:lnSpc>
                <a:spcPct val="98000"/>
              </a:lnSpc>
            </a:pPr>
            <a:r>
              <a:rPr sz="3300" kern="0" spc="270">
                <a:solidFill>
                  <a:srgbClr val="BD2C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肠内营养的输入方法</a:t>
            </a:r>
            <a:endParaRPr lang="KaiTi" altLang="KaiTi" sz="33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2700" algn="l" rtl="0" eaLnBrk="0">
              <a:lnSpc>
                <a:spcPts val="3986"/>
              </a:lnSpc>
              <a:spcBef>
                <a:spcPts val="993"/>
              </a:spcBef>
            </a:pPr>
            <a:r>
              <a:rPr sz="3300" b="1" kern="0" spc="-140">
                <a:solidFill>
                  <a:srgbClr val="0000EE">
                    <a:alpha val="100000"/>
                  </a:srgbClr>
                </a:solidFill>
                <a:latin typeface="KaiTi"/>
                <a:ea typeface="KaiTi"/>
                <a:cs typeface="KaiTi"/>
              </a:rPr>
              <a:t>间歇输注</a:t>
            </a:r>
            <a:endParaRPr lang="KaiTi" altLang="KaiTi" sz="3300"/>
          </a:p>
          <a:p>
            <a:pPr marL="342900" algn="l" rtl="0" eaLnBrk="0">
              <a:lnSpc>
                <a:spcPct val="103000"/>
              </a:lnSpc>
              <a:spcBef>
                <a:spcPts val="626"/>
              </a:spcBef>
            </a:pP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在1～2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左右的时间内将一瓶(通常500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ml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营养液输注给病人，4次/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d,  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可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按通常的  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用餐时间进行。</a:t>
            </a:r>
            <a:r>
              <a:rPr sz="2700" kern="0" spc="4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-20">
                <a:solidFill>
                  <a:srgbClr val="0000F2">
                    <a:alpha val="100000"/>
                  </a:srgbClr>
                </a:solidFill>
                <a:latin typeface="KaiTi"/>
                <a:ea typeface="KaiTi"/>
                <a:cs typeface="KaiTi"/>
              </a:rPr>
              <a:t>与持续滴注相比，发生腹 </a:t>
            </a:r>
            <a:r>
              <a:rPr sz="2700" kern="0" spc="50">
                <a:solidFill>
                  <a:srgbClr val="0000F2">
                    <a:alpha val="100000"/>
                  </a:srgbClr>
                </a:solidFill>
                <a:latin typeface="KaiTi"/>
                <a:ea typeface="KaiTi"/>
                <a:cs typeface="KaiTi"/>
              </a:rPr>
              <a:t>泻，恶心呕吐，胃潴留的风险要大。</a:t>
            </a:r>
            <a:endParaRPr lang="KaiTi" altLang="KaiTi" sz="2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623063" y="2000222"/>
            <a:ext cx="3314633" cy="2501942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924088" y="2380351"/>
            <a:ext cx="2435860" cy="2262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71"/>
              </a:lnSpc>
            </a:pPr>
            <a:endParaRPr lang="Arial" altLang="Arial" sz="100"/>
          </a:p>
          <a:p>
            <a:pPr marL="56514" algn="l" rtl="0" eaLnBrk="0">
              <a:lnSpc>
                <a:spcPct val="87000"/>
              </a:lnSpc>
            </a:pPr>
            <a:r>
              <a:rPr sz="32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非要素制剂</a:t>
            </a:r>
            <a:endParaRPr lang="KaiTi" altLang="KaiTi" sz="3200"/>
          </a:p>
          <a:p>
            <a:pPr marL="12700" algn="l" rtl="0" eaLnBrk="0">
              <a:lnSpc>
                <a:spcPts val="4649"/>
              </a:lnSpc>
            </a:pPr>
            <a:r>
              <a:rPr sz="32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要素制剂</a:t>
            </a:r>
            <a:endParaRPr lang="KaiTi" altLang="KaiTi" sz="3200"/>
          </a:p>
          <a:p>
            <a:pPr marL="12700" algn="l" rtl="0" eaLnBrk="0">
              <a:lnSpc>
                <a:spcPct val="98000"/>
              </a:lnSpc>
              <a:spcBef>
                <a:spcPts val="1366"/>
              </a:spcBef>
            </a:pPr>
            <a:r>
              <a:rPr sz="32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组件制剂</a:t>
            </a:r>
            <a:endParaRPr lang="KaiTi" altLang="KaiTi" sz="3200"/>
          </a:p>
          <a:p>
            <a:pPr marL="12700" algn="l" rtl="0" eaLnBrk="0">
              <a:lnSpc>
                <a:spcPct val="96000"/>
              </a:lnSpc>
              <a:spcBef>
                <a:spcPts val="815"/>
              </a:spcBef>
            </a:pPr>
            <a:r>
              <a:rPr sz="32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特殊需要制剂</a:t>
            </a:r>
            <a:endParaRPr lang="KaiTi" altLang="KaiTi" sz="3200"/>
          </a:p>
        </p:txBody>
      </p:sp>
      <p:sp>
        <p:nvSpPr>
          <p:cNvPr id="98" name="textbox 98"/>
          <p:cNvSpPr/>
          <p:nvPr/>
        </p:nvSpPr>
        <p:spPr>
          <a:xfrm>
            <a:off x="1663703" y="4737506"/>
            <a:ext cx="7292975" cy="489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200" kern="0" spc="-20">
                <a:solidFill>
                  <a:srgbClr val="0000FB">
                    <a:alpha val="100000"/>
                  </a:srgbClr>
                </a:solidFill>
                <a:latin typeface="KaiTi"/>
                <a:ea typeface="KaiTi"/>
                <a:cs typeface="KaiTi"/>
              </a:rPr>
              <a:t>均是流质状态的饮食，可经口喂养和管</a:t>
            </a:r>
            <a:r>
              <a:rPr sz="3200" kern="0" spc="-30">
                <a:solidFill>
                  <a:srgbClr val="0000FB">
                    <a:alpha val="100000"/>
                  </a:srgbClr>
                </a:solidFill>
                <a:latin typeface="KaiTi"/>
                <a:ea typeface="KaiTi"/>
                <a:cs typeface="KaiTi"/>
              </a:rPr>
              <a:t>饲</a:t>
            </a:r>
            <a:endParaRPr lang="KaiTi" altLang="KaiTi" sz="3200"/>
          </a:p>
        </p:txBody>
      </p:sp>
      <p:sp>
        <p:nvSpPr>
          <p:cNvPr id="100" name="textbox 100"/>
          <p:cNvSpPr/>
          <p:nvPr/>
        </p:nvSpPr>
        <p:spPr>
          <a:xfrm>
            <a:off x="3962357" y="1343674"/>
            <a:ext cx="2747010" cy="499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kern="0" spc="360">
                <a:solidFill>
                  <a:srgbClr val="FC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肠内营养制剂</a:t>
            </a:r>
            <a:endParaRPr lang="KaiTi" altLang="KaiTi" sz="32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1682738" y="1307460"/>
            <a:ext cx="7634605" cy="397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07"/>
              </a:lnSpc>
            </a:pPr>
            <a:endParaRPr lang="Arial" altLang="Arial" sz="100"/>
          </a:p>
          <a:p>
            <a:pPr marL="1847850" algn="l" rtl="0" eaLnBrk="0">
              <a:lnSpc>
                <a:spcPct val="97000"/>
              </a:lnSpc>
            </a:pPr>
            <a:r>
              <a:rPr sz="3400" kern="0" spc="170">
                <a:solidFill>
                  <a:srgbClr val="FE2A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肠内营养的并发症</a:t>
            </a:r>
            <a:endParaRPr lang="KaiTi" altLang="KaiTi" sz="3400"/>
          </a:p>
          <a:p>
            <a:pPr marL="551815" indent="-287654" algn="l" rtl="0" eaLnBrk="0">
              <a:lnSpc>
                <a:spcPct val="91000"/>
              </a:lnSpc>
              <a:spcBef>
                <a:spcPts val="1239"/>
              </a:spcBef>
            </a:pP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</a:t>
            </a:r>
            <a:r>
              <a:rPr sz="2300" b="1" kern="0" spc="3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胃肠道并发症：</a:t>
            </a:r>
            <a:r>
              <a:rPr sz="2300" kern="0" spc="3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恶心、呕吐、胃排空延迟、腹胀、肠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痉挛、便秘和腹泻等，其中以腹泻最为常见。</a:t>
            </a:r>
            <a:endParaRPr lang="KaiTi" altLang="KaiTi" sz="2300"/>
          </a:p>
          <a:p>
            <a:pPr marL="158114" indent="-141604" algn="l" rtl="0" eaLnBrk="0">
              <a:lnSpc>
                <a:spcPct val="91000"/>
              </a:lnSpc>
              <a:spcBef>
                <a:spcPts val="251"/>
              </a:spcBef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</a:t>
            </a:r>
            <a:r>
              <a:rPr sz="2300" b="1" kern="0" spc="-1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与喂养管相关的并发症：</a:t>
            </a:r>
            <a:r>
              <a:rPr sz="2300" kern="0" spc="44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鼻咽部和食道粘膜损伤、导   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管阻塞喂养管移位。</a:t>
            </a:r>
            <a:endParaRPr lang="KaiTi" altLang="KaiTi" sz="2300"/>
          </a:p>
          <a:p>
            <a:pPr marL="158114" indent="-141604" algn="l" rtl="0" eaLnBrk="0">
              <a:lnSpc>
                <a:spcPct val="91000"/>
              </a:lnSpc>
              <a:spcBef>
                <a:spcPts val="182"/>
              </a:spcBef>
            </a:pP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</a:t>
            </a:r>
            <a:r>
              <a:rPr sz="2300" b="1" kern="0" spc="2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代谢性并发症：</a:t>
            </a:r>
            <a:r>
              <a:rPr sz="2300" kern="0" spc="53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高血糖、高碳酸血症、水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、电解质与微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量元素失衡。</a:t>
            </a:r>
            <a:endParaRPr lang="KaiTi" altLang="KaiTi" sz="2300"/>
          </a:p>
          <a:p>
            <a:pPr marL="12700" algn="l" rtl="0" eaLnBrk="0">
              <a:lnSpc>
                <a:spcPct val="99000"/>
              </a:lnSpc>
              <a:spcBef>
                <a:spcPts val="134"/>
              </a:spcBef>
            </a:pPr>
            <a:r>
              <a:rPr sz="23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4.</a:t>
            </a:r>
            <a:r>
              <a:rPr sz="2300" b="1" kern="0" spc="-4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感染：</a:t>
            </a:r>
            <a:r>
              <a:rPr sz="2300" kern="0" spc="-4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吸入性肺炎</a:t>
            </a:r>
            <a:endParaRPr lang="KaiTi" altLang="KaiTi" sz="2300"/>
          </a:p>
          <a:p>
            <a:pPr marL="158750" indent="-146050" algn="l" rtl="0" eaLnBrk="0">
              <a:lnSpc>
                <a:spcPct val="88000"/>
              </a:lnSpc>
              <a:spcBef>
                <a:spcPts val="206"/>
              </a:spcBef>
            </a:pPr>
            <a:r>
              <a:rPr sz="2300" kern="0" spc="-2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r>
              <a:rPr sz="2300" b="1" kern="0" spc="-2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</a:t>
            </a:r>
            <a:r>
              <a:rPr sz="2300" b="1" kern="0" spc="-27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精神方面：</a:t>
            </a:r>
            <a:r>
              <a:rPr sz="2300" kern="0" spc="64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不能咀嚼吞咽食物，部分病人不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能接受鼻胃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管。有些病人感到口渴、味觉异常。由于鼻胃管的存</a:t>
            </a:r>
            <a:r>
              <a:rPr sz="2300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在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,病人经口呼吸引起口干、流鼻涕。</a:t>
            </a:r>
            <a:endParaRPr lang="KaiTi" altLang="KaiTi" sz="23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536666" y="1833919"/>
            <a:ext cx="7439025" cy="3711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1"/>
              </a:lnSpc>
            </a:pPr>
            <a:endParaRPr lang="Arial" altLang="Arial" sz="100"/>
          </a:p>
          <a:p>
            <a:pPr marL="19050" algn="l" rtl="0" eaLnBrk="0">
              <a:lnSpc>
                <a:spcPct val="96000"/>
              </a:lnSpc>
            </a:pPr>
            <a:r>
              <a:rPr sz="3100" kern="0" spc="90">
                <a:solidFill>
                  <a:srgbClr val="F831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肠内营养并发症防治—腹泻</a:t>
            </a:r>
            <a:endParaRPr lang="KaiTi" altLang="KaiTi" sz="3100"/>
          </a:p>
          <a:p>
            <a:pPr marL="12700" algn="l" rtl="0" eaLnBrk="0">
              <a:lnSpc>
                <a:spcPts val="3756"/>
              </a:lnSpc>
              <a:spcBef>
                <a:spcPts val="1059"/>
              </a:spcBef>
            </a:pPr>
            <a:r>
              <a:rPr sz="3100" kern="0" spc="-2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腹泻类型：</a:t>
            </a:r>
            <a:endParaRPr lang="KaiTi" altLang="KaiTi" sz="3100"/>
          </a:p>
          <a:p>
            <a:pPr marL="342900" algn="l" rtl="0" eaLnBrk="0">
              <a:lnSpc>
                <a:spcPct val="100000"/>
              </a:lnSpc>
              <a:spcBef>
                <a:spcPts val="944"/>
              </a:spcBef>
            </a:pPr>
            <a:r>
              <a:rPr sz="3100" kern="0" spc="80">
                <a:solidFill>
                  <a:srgbClr val="0000E5">
                    <a:alpha val="100000"/>
                  </a:srgbClr>
                </a:solidFill>
                <a:latin typeface="KaiTi"/>
                <a:ea typeface="KaiTi"/>
                <a:cs typeface="KaiTi"/>
              </a:rPr>
              <a:t>感染性腹泻 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与肠道感染和菌群失调等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因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素有关。</a:t>
            </a:r>
            <a:endParaRPr lang="KaiTi" altLang="KaiTi" sz="31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342900" algn="l" rtl="0" eaLnBrk="0">
              <a:lnSpc>
                <a:spcPct val="100000"/>
              </a:lnSpc>
            </a:pPr>
            <a:r>
              <a:rPr sz="3100" kern="0" spc="80">
                <a:solidFill>
                  <a:srgbClr val="0000DD">
                    <a:alpha val="100000"/>
                  </a:srgbClr>
                </a:solidFill>
                <a:latin typeface="KaiTi"/>
                <a:ea typeface="KaiTi"/>
                <a:cs typeface="KaiTi"/>
              </a:rPr>
              <a:t>非感染性腹泻 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与营养液输注的速度、温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度、营养液的高渗状态及消化液的分泌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等因素有关。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1168386" y="2456018"/>
            <a:ext cx="7519669" cy="3978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91"/>
              </a:lnSpc>
            </a:pPr>
            <a:endParaRPr lang="Arial" altLang="Arial" sz="100"/>
          </a:p>
          <a:p>
            <a:pPr marL="38100" algn="l" rtl="0" eaLnBrk="0">
              <a:lnSpc>
                <a:spcPct val="96000"/>
              </a:lnSpc>
            </a:pPr>
            <a:r>
              <a:rPr sz="3000" kern="0" spc="17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肠内营养并发症防治—腹泻</a:t>
            </a:r>
            <a:endParaRPr lang="KaiTi" altLang="KaiTi" sz="3000"/>
          </a:p>
          <a:p>
            <a:pPr marL="44450" algn="l" rtl="0" eaLnBrk="0">
              <a:lnSpc>
                <a:spcPct val="98000"/>
              </a:lnSpc>
              <a:spcBef>
                <a:spcPts val="785"/>
              </a:spcBef>
            </a:pPr>
            <a:r>
              <a:rPr sz="3000" kern="0" spc="-130">
                <a:solidFill>
                  <a:srgbClr val="0000F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处理常用方法：</a:t>
            </a:r>
            <a:endParaRPr lang="KaiTi" altLang="KaiTi" sz="3000"/>
          </a:p>
          <a:p>
            <a:pPr marL="406400" indent="24765" algn="l" rtl="0" eaLnBrk="0">
              <a:lnSpc>
                <a:spcPct val="102000"/>
              </a:lnSpc>
              <a:spcBef>
                <a:spcPts val="960"/>
              </a:spcBef>
            </a:pPr>
            <a:r>
              <a:rPr sz="2700" kern="0" spc="2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减慢速度和(或)减少总量，予等渗营</a:t>
            </a:r>
            <a:r>
              <a:rPr sz="2700" kern="0" spc="2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养配方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1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,严格无菌操作。</a:t>
            </a:r>
            <a:endParaRPr lang="KaiTi" altLang="KaiTi" sz="2700"/>
          </a:p>
          <a:p>
            <a:pPr marL="431165" algn="l" rtl="0" eaLnBrk="0">
              <a:lnSpc>
                <a:spcPct val="99000"/>
              </a:lnSpc>
              <a:spcBef>
                <a:spcPts val="1100"/>
              </a:spcBef>
            </a:pPr>
            <a:r>
              <a:rPr sz="27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服用抗生素患者应监测腹泻</a:t>
            </a:r>
            <a:r>
              <a:rPr sz="27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症状。</a:t>
            </a:r>
            <a:endParaRPr lang="KaiTi" altLang="KaiTi" sz="2700"/>
          </a:p>
          <a:p>
            <a:pPr marL="380365" indent="50165" algn="l" rtl="0" eaLnBrk="0">
              <a:lnSpc>
                <a:spcPct val="95000"/>
              </a:lnSpc>
              <a:spcBef>
                <a:spcPts val="1073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不能稀释标准营养液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，可换成含可溶性膳食纤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维的营养剂。</a:t>
            </a:r>
            <a:endParaRPr lang="KaiTi" altLang="KaiTi" sz="27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431165" algn="l" rtl="0" eaLnBrk="0">
              <a:lnSpc>
                <a:spcPct val="99000"/>
              </a:lnSpc>
              <a:spcBef>
                <a:spcPts val="6"/>
              </a:spcBef>
            </a:pPr>
            <a:r>
              <a:rPr sz="27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推荐使用含益生菌的肠内营</a:t>
            </a:r>
            <a:r>
              <a:rPr sz="27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养剂。</a:t>
            </a:r>
            <a:endParaRPr lang="KaiTi" altLang="KaiTi" sz="27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81086" y="5949920"/>
            <a:ext cx="400040" cy="4000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1562117" y="2387418"/>
            <a:ext cx="7554594" cy="4001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0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700" kern="0" spc="30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肠内营养并发症防治—</a:t>
            </a:r>
            <a:r>
              <a:rPr sz="3700" kern="0" spc="290">
                <a:solidFill>
                  <a:srgbClr val="FE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误吸预防</a:t>
            </a:r>
            <a:endParaRPr lang="KaiTi" altLang="KaiTi" sz="3700"/>
          </a:p>
          <a:p>
            <a:pPr marL="120014" algn="l" rtl="0" eaLnBrk="0">
              <a:lnSpc>
                <a:spcPct val="96000"/>
              </a:lnSpc>
              <a:spcBef>
                <a:spcPts val="653"/>
              </a:spcBef>
            </a:pPr>
            <a:r>
              <a:rPr sz="3000" kern="0" spc="110" baseline="15626">
                <a:solidFill>
                  <a:srgbClr val="3CABF6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</a:t>
            </a:r>
            <a:r>
              <a:rPr sz="3000" kern="0" spc="110" baseline="1562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_</a:t>
            </a:r>
            <a:r>
              <a:rPr sz="3400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鼻饲前翻身，吸</a:t>
            </a:r>
            <a:r>
              <a:rPr sz="34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痰</a:t>
            </a:r>
            <a:endParaRPr lang="KaiTi" altLang="KaiTi" sz="3400"/>
          </a:p>
          <a:p>
            <a:pPr marL="354965" indent="88900" algn="l" rtl="0" eaLnBrk="0">
              <a:lnSpc>
                <a:spcPct val="96000"/>
              </a:lnSpc>
              <a:spcBef>
                <a:spcPts val="1034"/>
              </a:spcBef>
            </a:pPr>
            <a:r>
              <a:rPr sz="34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鼻饲前或鼻饲后30-60分钟无</a:t>
            </a:r>
            <a:r>
              <a:rPr sz="34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禁忌症 </a:t>
            </a:r>
            <a:r>
              <a:rPr sz="34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床头抬高30度或更高</a:t>
            </a:r>
            <a:endParaRPr lang="KaiTi" altLang="KaiTi" sz="3400"/>
          </a:p>
          <a:p>
            <a:pPr marL="443865" algn="l" rtl="0" eaLnBrk="0">
              <a:lnSpc>
                <a:spcPct val="88000"/>
              </a:lnSpc>
              <a:spcBef>
                <a:spcPts val="788"/>
              </a:spcBef>
            </a:pPr>
            <a:r>
              <a:rPr sz="3400" kern="0" spc="1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采用低流速、匀速、恒</a:t>
            </a:r>
            <a:r>
              <a:rPr sz="3400" kern="0" spc="1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温喂养方式</a:t>
            </a:r>
            <a:endParaRPr lang="KaiTi" altLang="KaiTi" sz="3400"/>
          </a:p>
          <a:p>
            <a:pPr marL="335915" indent="107950" algn="l" rtl="0" eaLnBrk="0">
              <a:lnSpc>
                <a:spcPct val="107000"/>
              </a:lnSpc>
              <a:spcBef>
                <a:spcPts val="53"/>
              </a:spcBef>
            </a:pPr>
            <a:r>
              <a:rPr sz="3400" kern="0" spc="1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每4小时测定胃残留量，</a:t>
            </a:r>
            <a:r>
              <a:rPr sz="3400" kern="0" spc="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如&gt;150 </a:t>
            </a:r>
            <a:r>
              <a:rPr sz="3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ml</a:t>
            </a:r>
            <a:r>
              <a:rPr sz="34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3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700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应缓慢使用。</a:t>
            </a:r>
            <a:endParaRPr lang="KaiTi" altLang="KaiTi" sz="37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1835119" y="1296618"/>
            <a:ext cx="7115175" cy="4777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178"/>
              </a:lnSpc>
            </a:pPr>
            <a:endParaRPr lang="Arial" altLang="Arial" sz="100"/>
          </a:p>
          <a:p>
            <a:pPr marL="57150" algn="l" rtl="0" eaLnBrk="0">
              <a:lnSpc>
                <a:spcPct val="96000"/>
              </a:lnSpc>
            </a:pPr>
            <a:r>
              <a:rPr sz="3500" kern="0" spc="9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护理在规范实施肠内</a:t>
            </a:r>
            <a:r>
              <a:rPr sz="3500" kern="0" spc="8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营养中的作用</a:t>
            </a:r>
            <a:endParaRPr lang="KaiTi" altLang="KaiTi" sz="35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50800" algn="l" rtl="0" eaLnBrk="0">
              <a:lnSpc>
                <a:spcPct val="95000"/>
              </a:lnSpc>
              <a:spcBef>
                <a:spcPts val="813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护士不能只关注每天给病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人灌了几瓶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EN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27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更</a:t>
            </a:r>
            <a:endParaRPr lang="KaiTi" altLang="KaiTi" sz="2700"/>
          </a:p>
          <a:p>
            <a:pPr marL="57150" algn="l" rtl="0" eaLnBrk="0">
              <a:lnSpc>
                <a:spcPct val="88000"/>
              </a:lnSpc>
              <a:spcBef>
                <a:spcPts val="438"/>
              </a:spcBef>
            </a:pP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要了解病人消化、吸收了多少营养物质。</a:t>
            </a:r>
            <a:endParaRPr lang="KaiTi" altLang="KaiTi" sz="2700"/>
          </a:p>
          <a:p>
            <a:pPr marL="57150" indent="-44450" algn="l" rtl="0" eaLnBrk="0">
              <a:lnSpc>
                <a:spcPct val="127000"/>
              </a:lnSpc>
              <a:spcBef>
                <a:spcPts val="39"/>
              </a:spcBef>
            </a:pP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初始阶段实施连续性监测营养吸收情况。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营养吸收不满意需原因分析并进行干预。</a:t>
            </a:r>
            <a:endParaRPr lang="KaiTi" altLang="KaiTi" sz="27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57150" algn="l" rtl="0" eaLnBrk="0">
              <a:lnSpc>
                <a:spcPct val="102000"/>
              </a:lnSpc>
              <a:spcBef>
                <a:spcPts val="5"/>
              </a:spcBef>
            </a:pP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营养液不是泻药，假如只重视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EN</a:t>
            </a:r>
            <a:r>
              <a:rPr sz="27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50">
                <a:solidFill>
                  <a:srgbClr val="F02F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输</a:t>
            </a:r>
            <a:r>
              <a:rPr sz="2700" kern="0" spc="40">
                <a:solidFill>
                  <a:srgbClr val="F02F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注量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，不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关注</a:t>
            </a:r>
            <a:r>
              <a:rPr sz="2700" kern="0" spc="70">
                <a:solidFill>
                  <a:srgbClr val="F02F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营养吸收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，对于肠道吸收功能不良的病人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来说，其效果无异于泻药，摄入不足和过度喂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养后果同样可怕。</a:t>
            </a:r>
            <a:endParaRPr lang="KaiTi" altLang="KaiTi" sz="27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1873294" y="1343513"/>
            <a:ext cx="7127875" cy="4772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100" kern="0" spc="410">
                <a:solidFill>
                  <a:srgbClr val="F23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规范实施肠内营养</a:t>
            </a:r>
            <a:r>
              <a:rPr sz="3100" kern="0" spc="-1060">
                <a:solidFill>
                  <a:srgbClr val="F23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410">
                <a:solidFill>
                  <a:srgbClr val="F23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</a:t>
            </a:r>
            <a:r>
              <a:rPr sz="3100" kern="0" spc="-940">
                <a:solidFill>
                  <a:srgbClr val="F23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410">
                <a:solidFill>
                  <a:srgbClr val="F23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监测胃残留量</a:t>
            </a:r>
            <a:endParaRPr lang="KaiTi" altLang="KaiTi" sz="31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815"/>
              </a:spcBef>
            </a:pP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每4小时或间断喂养之</a:t>
            </a:r>
            <a:r>
              <a:rPr sz="27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前需抽吸胃残留液1次， 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观察性状，疑为消化道出血即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刻送检。</a:t>
            </a:r>
            <a:endParaRPr lang="KaiTi" altLang="KaiTi" sz="2700"/>
          </a:p>
          <a:p>
            <a:pPr marL="12700" algn="l" rtl="0" eaLnBrk="0">
              <a:lnSpc>
                <a:spcPct val="100000"/>
              </a:lnSpc>
              <a:spcBef>
                <a:spcPts val="970"/>
              </a:spcBef>
            </a:pP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胃残留量&gt;200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ml</a:t>
            </a:r>
            <a:r>
              <a:rPr sz="27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时应进行床边评估，</a:t>
            </a:r>
            <a:r>
              <a:rPr sz="2700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调整鼻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饲量，选择合适的喂养方法。</a:t>
            </a:r>
            <a:endParaRPr lang="KaiTi" altLang="KaiTi" sz="2700"/>
          </a:p>
          <a:p>
            <a:pPr marL="12700" indent="50165" algn="l" rtl="0" eaLnBrk="0">
              <a:lnSpc>
                <a:spcPct val="103000"/>
              </a:lnSpc>
              <a:spcBef>
                <a:spcPts val="1020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胃残留量评估应结合体检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有无</a:t>
            </a:r>
            <a:r>
              <a:rPr sz="2700" kern="0" spc="7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恶心、呕吐、腹</a:t>
            </a:r>
            <a:r>
              <a:rPr sz="2700" kern="0" spc="-1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20">
                <a:solidFill>
                  <a:srgbClr val="F929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胀、肠鸣音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情况。</a:t>
            </a:r>
            <a:endParaRPr lang="KaiTi" altLang="KaiTi" sz="2700"/>
          </a:p>
          <a:p>
            <a:pPr marL="12700" algn="l" rtl="0" eaLnBrk="0">
              <a:lnSpc>
                <a:spcPct val="99000"/>
              </a:lnSpc>
              <a:spcBef>
                <a:spcPts val="636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丢弃或回输胃残留量对病人影响无差异统计学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2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意义。</a:t>
            </a:r>
            <a:endParaRPr lang="KaiTi" altLang="KaiTi" sz="31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1555700" y="1296618"/>
            <a:ext cx="7388225" cy="3411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178"/>
              </a:lnSpc>
            </a:pPr>
            <a:endParaRPr lang="Arial" altLang="Arial" sz="100"/>
          </a:p>
          <a:p>
            <a:pPr marL="355600" algn="l" rtl="0" eaLnBrk="0">
              <a:lnSpc>
                <a:spcPct val="96000"/>
              </a:lnSpc>
            </a:pPr>
            <a:r>
              <a:rPr sz="3500" kern="0" spc="80">
                <a:solidFill>
                  <a:srgbClr val="FC32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护理在肠内营养安全管理中的作用</a:t>
            </a:r>
            <a:endParaRPr lang="KaiTi" altLang="KaiTi" sz="35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821"/>
              </a:spcBef>
            </a:pPr>
            <a:r>
              <a:rPr sz="2700" kern="0" spc="60">
                <a:solidFill>
                  <a:srgbClr val="F731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营养管错位</a:t>
            </a:r>
            <a:endParaRPr lang="KaiTi" altLang="KaiTi" sz="2700"/>
          </a:p>
          <a:p>
            <a:pPr marL="355600" indent="-342900" algn="l" rtl="0" eaLnBrk="0">
              <a:lnSpc>
                <a:spcPct val="101000"/>
              </a:lnSpc>
              <a:spcBef>
                <a:spcPts val="819"/>
              </a:spcBef>
            </a:pPr>
            <a:r>
              <a:rPr sz="2700" kern="0" spc="6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◆误将</a:t>
            </a:r>
            <a:r>
              <a:rPr sz="2700" kern="0" spc="0">
                <a:solidFill>
                  <a:srgbClr val="0000E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EN</a:t>
            </a:r>
            <a:r>
              <a:rPr sz="2700" kern="0" spc="-290">
                <a:solidFill>
                  <a:srgbClr val="0000E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kern="0" spc="6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输注管路与静脉导管相接</a:t>
            </a:r>
            <a:r>
              <a:rPr sz="2700" kern="0" spc="5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，导致</a:t>
            </a:r>
            <a:r>
              <a:rPr sz="2700" kern="0" spc="0">
                <a:solidFill>
                  <a:srgbClr val="0000E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EN</a:t>
            </a:r>
            <a:r>
              <a:rPr sz="2700" kern="0" spc="50">
                <a:solidFill>
                  <a:srgbClr val="0000E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700" kern="0" spc="5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输</a:t>
            </a:r>
            <a:r>
              <a:rPr sz="2700" kern="0" spc="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5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入静脉，病人出现高热休克死</a:t>
            </a:r>
            <a:r>
              <a:rPr sz="2700" kern="0" spc="4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亡。</a:t>
            </a:r>
            <a:endParaRPr lang="KaiTi" altLang="KaiTi" sz="27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354965" indent="-221615" algn="l" rtl="0" eaLnBrk="0">
              <a:lnSpc>
                <a:spcPct val="102000"/>
              </a:lnSpc>
              <a:spcBef>
                <a:spcPts val="5"/>
              </a:spcBef>
            </a:pPr>
            <a:r>
              <a:rPr sz="2700" kern="0" spc="1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◆误将营养管置入支气管输注800</a:t>
            </a:r>
            <a:r>
              <a:rPr sz="2700" kern="0" spc="0">
                <a:solidFill>
                  <a:srgbClr val="0000E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mlEN</a:t>
            </a:r>
            <a:r>
              <a:rPr sz="2700" kern="0" spc="10">
                <a:solidFill>
                  <a:srgbClr val="0000E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kern="0" spc="1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液造成窒</a:t>
            </a:r>
            <a:r>
              <a:rPr sz="2700" kern="0" spc="30">
                <a:solidFill>
                  <a:srgbClr val="0000E4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-150">
                <a:solidFill>
                  <a:srgbClr val="0000E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息。</a:t>
            </a:r>
            <a:endParaRPr lang="SimSun" altLang="SimSun" sz="27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https://d.book118.com/936212150101010031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KaiTi</vt:lpstr>
      <vt:lpstr>Times New Roman</vt:lpstr>
      <vt:lpstr>SimHei</vt:lpstr>
      <vt:lpstr>SimSun</vt:lpstr>
      <vt:lpstr>LiSu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2024-08-29T20:32:49.982</cp:lastPrinted>
  <dcterms:created xsi:type="dcterms:W3CDTF">2024-08-29T12:32:50Z</dcterms:created>
  <dcterms:modified xsi:type="dcterms:W3CDTF">2024-08-29T12:32:51Z</dcterms:modified>
</cp:coreProperties>
</file>