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A0B0823-9187-4FD0-AF20-8BD57E6D2C9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8" name="PlaceHolder 1"/>
          <p:cNvSpPr>
            <a:spLocks noGrp="1"/>
          </p:cNvSpPr>
          <p:nvPr>
            <p:ph type="sldImg"/>
          </p:nvPr>
        </p:nvSpPr>
        <p:spPr>
          <a:xfrm>
            <a:off x="685800" y="1143000"/>
            <a:ext cx="5486040" cy="3085920"/>
          </a:xfrm>
          <a:prstGeom prst="rect">
            <a:avLst/>
          </a:prstGeom>
          <a:ln w="0">
            <a:noFill/>
          </a:ln>
        </p:spPr>
      </p:sp>
      <p:sp>
        <p:nvSpPr>
          <p:cNvPr id="39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1" name="PlaceHolder 1"/>
          <p:cNvSpPr>
            <a:spLocks noGrp="1"/>
          </p:cNvSpPr>
          <p:nvPr>
            <p:ph type="sldImg"/>
          </p:nvPr>
        </p:nvSpPr>
        <p:spPr>
          <a:xfrm>
            <a:off x="685800" y="1143000"/>
            <a:ext cx="5486040" cy="3085920"/>
          </a:xfrm>
          <a:prstGeom prst="rect">
            <a:avLst/>
          </a:prstGeom>
          <a:ln w="0">
            <a:noFill/>
          </a:ln>
        </p:spPr>
      </p:sp>
      <p:sp>
        <p:nvSpPr>
          <p:cNvPr id="40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7B6E94-9D85-4567-BA66-AD248054F3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9FBA67-6D06-4367-A58E-700B7F785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BCDA97-43B4-4C8D-8F78-6EAEAD311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D94DEA-BBCE-44E8-83A2-F18F31852E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19FA2D-9BA7-44E0-87B5-48CB92B0EC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1FF56C-E338-4180-B26F-9EE94B29D8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8AB133-BCD6-4840-BEDF-AE4CAE8718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DFA02D-B45B-49C0-A914-C5210880B2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1C8D52-5A28-4543-842D-2935273B5A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565D20-6187-4E5D-8AAB-891D94B09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8F4022-1B3F-4857-9702-83DAA8EBB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3BA4DB6-AAAF-4C46-B907-DA4157DD6E5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6EB0BD1-8EA0-4BC6-9BBA-59DC7294C1B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224114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环保行业安全生产规章制度培训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环保行业安全生产规章制度培训简介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安全生产法律法规宣传</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安全管理制度培训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安全操作规程演示</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突发事件处置演练</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环保行业安全生产规章制度培训简介</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环保行业的发展趋势</a:t>
            </a:r>
            <a:endParaRPr lang="en-US" sz="1800" b="0" strike="noStrike" spc="-1">
              <a:solidFill>
                <a:srgbClr val="000000"/>
              </a:solidFill>
              <a:latin typeface="Arial"/>
            </a:endParaRPr>
          </a:p>
        </p:txBody>
      </p:sp>
      <p:sp>
        <p:nvSpPr>
          <p:cNvPr id="86"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政策支持力度逐渐增加</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技术创新推动行业发展</a:t>
            </a:r>
            <a:endParaRPr lang="en-US" sz="1400" b="0" strike="noStrike" spc="-1">
              <a:solidFill>
                <a:srgbClr val="000000"/>
              </a:solidFill>
              <a:latin typeface="Arial"/>
            </a:endParaRPr>
          </a:p>
        </p:txBody>
      </p:sp>
      <p:sp>
        <p:nvSpPr>
          <p:cNvPr id="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安全生产的重要性</a:t>
            </a:r>
            <a:endParaRPr lang="en-US" sz="1800" b="0" strike="noStrike" spc="-1">
              <a:solidFill>
                <a:srgbClr val="000000"/>
              </a:solidFill>
              <a:latin typeface="Arial"/>
            </a:endParaRPr>
          </a:p>
        </p:txBody>
      </p:sp>
      <p:sp>
        <p:nvSpPr>
          <p:cNvPr id="89"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保障员工生命安全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维护企业稳定运营</a:t>
            </a:r>
            <a:endParaRPr lang="en-US" sz="1400" b="0" strike="noStrike" spc="-1">
              <a:solidFill>
                <a:srgbClr val="000000"/>
              </a:solidFill>
              <a:latin typeface="Arial"/>
            </a:endParaRPr>
          </a:p>
        </p:txBody>
      </p:sp>
      <p:sp>
        <p:nvSpPr>
          <p:cNvPr id="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92"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9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环保行业概况</a:t>
            </a:r>
            <a:endParaRPr lang="en-US" sz="3600" b="0" strike="noStrike" spc="-1">
              <a:solidFill>
                <a:schemeClr val="dk1"/>
              </a:solidFill>
              <a:latin typeface="Arial"/>
            </a:endParaRPr>
          </a:p>
        </p:txBody>
      </p:sp>
      <p:sp>
        <p:nvSpPr>
          <p:cNvPr id="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环保行业的重要性</a:t>
            </a:r>
            <a:endParaRPr lang="en-US" sz="1800" b="0" strike="noStrike" spc="-1">
              <a:solidFill>
                <a:srgbClr val="000000"/>
              </a:solidFill>
              <a:latin typeface="Arial"/>
            </a:endParaRPr>
          </a:p>
        </p:txBody>
      </p:sp>
      <p:sp>
        <p:nvSpPr>
          <p:cNvPr id="96"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保护环境，维护生态平衡</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减少污染，改善人类生活质量</a:t>
            </a:r>
            <a:endParaRPr lang="en-US" sz="14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安全生产规章制度的概念</a:t>
            </a:r>
            <a:endParaRPr lang="en-US" sz="3600" b="0" strike="noStrike" spc="-1">
              <a:solidFill>
                <a:schemeClr val="dk1"/>
              </a:solidFill>
              <a:latin typeface="Arial"/>
            </a:endParaRPr>
          </a:p>
        </p:txBody>
      </p:sp>
      <p:sp>
        <p:nvSpPr>
          <p:cNvPr id="9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明确安全生产管理要求</a:t>
            </a:r>
            <a:endParaRPr lang="en-US" sz="1600" b="0" strike="noStrike" spc="-1">
              <a:solidFill>
                <a:srgbClr val="000000"/>
              </a:solidFill>
              <a:latin typeface="Arial"/>
            </a:endParaRPr>
          </a:p>
        </p:txBody>
      </p:sp>
      <p:sp>
        <p:nvSpPr>
          <p:cNvPr id="10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安全生产规章制度的定义</a:t>
            </a:r>
            <a:endParaRPr lang="en-US" sz="2000" b="0" strike="noStrike" spc="-1">
              <a:solidFill>
                <a:srgbClr val="000000"/>
              </a:solidFill>
              <a:latin typeface="Arial"/>
            </a:endParaRPr>
          </a:p>
        </p:txBody>
      </p:sp>
      <p:sp>
        <p:nvSpPr>
          <p:cNvPr id="10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涵盖安全生产各个环节</a:t>
            </a:r>
            <a:endParaRPr lang="en-US" sz="1600" b="0" strike="noStrike" spc="-1">
              <a:solidFill>
                <a:srgbClr val="000000"/>
              </a:solidFill>
              <a:latin typeface="Arial"/>
            </a:endParaRPr>
          </a:p>
        </p:txBody>
      </p:sp>
      <p:sp>
        <p:nvSpPr>
          <p:cNvPr id="10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安全生产规章制度的内容和范围</a:t>
            </a:r>
            <a:endParaRPr lang="en-US" sz="2000" b="0" strike="noStrike" spc="-1">
              <a:solidFill>
                <a:srgbClr val="000000"/>
              </a:solidFill>
              <a:latin typeface="Arial"/>
            </a:endParaRPr>
          </a:p>
        </p:txBody>
      </p:sp>
      <p:sp>
        <p:nvSpPr>
          <p:cNvPr id="10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确保安全生产规范执行</a:t>
            </a:r>
            <a:endParaRPr lang="en-US" sz="1600" b="0" strike="noStrike" spc="-1">
              <a:solidFill>
                <a:srgbClr val="000000"/>
              </a:solidFill>
              <a:latin typeface="Arial"/>
            </a:endParaRPr>
          </a:p>
        </p:txBody>
      </p:sp>
      <p:sp>
        <p:nvSpPr>
          <p:cNvPr id="10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安全生产规章制度的实施意义</a:t>
            </a:r>
            <a:endParaRPr lang="en-US" sz="2000" b="0" strike="noStrike" spc="-1">
              <a:solidFill>
                <a:srgbClr val="000000"/>
              </a:solidFill>
              <a:latin typeface="Arial"/>
            </a:endParaRPr>
          </a:p>
        </p:txBody>
      </p:sp>
      <p:sp>
        <p:nvSpPr>
          <p:cNvPr id="10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7"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安全生产规章制度培训的意义</a:t>
            </a:r>
            <a:endParaRPr lang="en-US" sz="3600" b="0" strike="noStrike" spc="-1">
              <a:solidFill>
                <a:schemeClr val="dk1"/>
              </a:solidFill>
              <a:latin typeface="Arial"/>
            </a:endParaRPr>
          </a:p>
        </p:txBody>
      </p:sp>
      <p:sp>
        <p:nvSpPr>
          <p:cNvPr id="10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提升员工安全意识</a:t>
            </a:r>
            <a:endParaRPr lang="en-US" sz="1600" b="0" strike="noStrike" spc="-1">
              <a:solidFill>
                <a:srgbClr val="000000"/>
              </a:solidFill>
              <a:latin typeface="Arial"/>
            </a:endParaRPr>
          </a:p>
        </p:txBody>
      </p:sp>
      <p:sp>
        <p:nvSpPr>
          <p:cNvPr id="11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培训的目标和作用</a:t>
            </a:r>
            <a:endParaRPr lang="en-US" sz="2000" b="0" strike="noStrike" spc="-1">
              <a:solidFill>
                <a:srgbClr val="000000"/>
              </a:solidFill>
              <a:latin typeface="Arial"/>
            </a:endParaRPr>
          </a:p>
        </p:txBody>
      </p:sp>
      <p:sp>
        <p:nvSpPr>
          <p:cNvPr id="11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1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评估培训效果，持续改进</a:t>
            </a:r>
            <a:endParaRPr lang="en-US" sz="1600" b="0" strike="noStrike" spc="-1">
              <a:solidFill>
                <a:srgbClr val="000000"/>
              </a:solidFill>
              <a:latin typeface="Arial"/>
            </a:endParaRPr>
          </a:p>
        </p:txBody>
      </p:sp>
      <p:sp>
        <p:nvSpPr>
          <p:cNvPr id="11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培训的效果评估</a:t>
            </a:r>
            <a:endParaRPr lang="en-US" sz="2000" b="0" strike="noStrike" spc="-1">
              <a:solidFill>
                <a:srgbClr val="000000"/>
              </a:solidFill>
              <a:latin typeface="Arial"/>
            </a:endParaRPr>
          </a:p>
        </p:txBody>
      </p:sp>
      <p:sp>
        <p:nvSpPr>
          <p:cNvPr id="1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1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多样化培训形式</a:t>
            </a:r>
            <a:endParaRPr lang="en-US" sz="1600" b="0" strike="noStrike" spc="-1">
              <a:solidFill>
                <a:srgbClr val="000000"/>
              </a:solidFill>
              <a:latin typeface="Arial"/>
            </a:endParaRPr>
          </a:p>
        </p:txBody>
      </p:sp>
      <p:sp>
        <p:nvSpPr>
          <p:cNvPr id="11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培训的方法和手段</a:t>
            </a:r>
            <a:endParaRPr lang="en-US" sz="2000" b="0" strike="noStrike" spc="-1">
              <a:solidFill>
                <a:srgbClr val="000000"/>
              </a:solidFill>
              <a:latin typeface="Arial"/>
            </a:endParaRPr>
          </a:p>
        </p:txBody>
      </p:sp>
      <p:sp>
        <p:nvSpPr>
          <p:cNvPr id="117"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安全管理制度培训</a:t>
            </a:r>
            <a:endParaRPr lang="en-US" sz="1800" b="0" strike="noStrike" spc="-1">
              <a:solidFill>
                <a:srgbClr val="000000"/>
              </a:solidFill>
              <a:latin typeface="Arial"/>
            </a:endParaRPr>
          </a:p>
        </p:txBody>
      </p:sp>
      <p:sp>
        <p:nvSpPr>
          <p:cNvPr id="120"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管理制度介绍</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制度执行演练</a:t>
            </a:r>
            <a:endParaRPr lang="en-US" sz="1400" b="0" strike="noStrike" spc="-1">
              <a:solidFill>
                <a:srgbClr val="000000"/>
              </a:solidFill>
              <a:latin typeface="Arial"/>
            </a:endParaRPr>
          </a:p>
        </p:txBody>
      </p:sp>
      <p:sp>
        <p:nvSpPr>
          <p:cNvPr id="12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安全操作规程演示</a:t>
            </a:r>
            <a:endParaRPr lang="en-US" sz="1800" b="0" strike="noStrike" spc="-1">
              <a:solidFill>
                <a:srgbClr val="000000"/>
              </a:solidFill>
              <a:latin typeface="Arial"/>
            </a:endParaRPr>
          </a:p>
        </p:txBody>
      </p:sp>
      <p:sp>
        <p:nvSpPr>
          <p:cNvPr id="123"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操作规程示范</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操作风险分析</a:t>
            </a:r>
            <a:endParaRPr lang="en-US" sz="1400" b="0" strike="noStrike" spc="-1">
              <a:solidFill>
                <a:srgbClr val="000000"/>
              </a:solidFill>
              <a:latin typeface="Arial"/>
            </a:endParaRPr>
          </a:p>
        </p:txBody>
      </p:sp>
      <p:sp>
        <p:nvSpPr>
          <p:cNvPr id="12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突发事件处置演练</a:t>
            </a:r>
            <a:endParaRPr lang="en-US" sz="1800" b="0" strike="noStrike" spc="-1">
              <a:solidFill>
                <a:srgbClr val="000000"/>
              </a:solidFill>
              <a:latin typeface="Arial"/>
            </a:endParaRPr>
          </a:p>
        </p:txBody>
      </p:sp>
      <p:sp>
        <p:nvSpPr>
          <p:cNvPr id="126"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紧急情况处理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演练实战训练</a:t>
            </a:r>
            <a:endParaRPr lang="en-US" sz="1400" b="0" strike="noStrike" spc="-1">
              <a:solidFill>
                <a:srgbClr val="000000"/>
              </a:solidFill>
              <a:latin typeface="Arial"/>
            </a:endParaRPr>
          </a:p>
        </p:txBody>
      </p:sp>
      <p:sp>
        <p:nvSpPr>
          <p:cNvPr id="12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培训内容概览</a:t>
            </a:r>
            <a:endParaRPr lang="en-US" sz="3600" b="0" strike="noStrike" spc="-1">
              <a:solidFill>
                <a:schemeClr val="dk1"/>
              </a:solidFill>
              <a:latin typeface="Arial"/>
            </a:endParaRPr>
          </a:p>
        </p:txBody>
      </p:sp>
      <p:sp>
        <p:nvSpPr>
          <p:cNvPr id="12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安全生产法律法规宣传</a:t>
            </a:r>
            <a:endParaRPr lang="en-US" sz="1800" b="0" strike="noStrike" spc="-1">
              <a:solidFill>
                <a:srgbClr val="000000"/>
              </a:solidFill>
              <a:latin typeface="Arial"/>
            </a:endParaRPr>
          </a:p>
        </p:txBody>
      </p:sp>
      <p:sp>
        <p:nvSpPr>
          <p:cNvPr id="130"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法规内容宣讲</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案例分析讨论</a:t>
            </a:r>
            <a:endParaRPr lang="en-US" sz="14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2"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安全生产规章制度培训简介</a:t>
            </a:r>
            <a:endParaRPr lang="en-US" sz="2800" b="0" strike="noStrike" spc="-1">
              <a:solidFill>
                <a:srgbClr val="000000"/>
              </a:solidFill>
              <a:latin typeface="Arial"/>
            </a:endParaRPr>
          </a:p>
        </p:txBody>
      </p:sp>
      <p:sp>
        <p:nvSpPr>
          <p:cNvPr id="133"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安全生产规章制度培训是加强安全生产管理、提升员工安全意识的关键环节。通过系统的培训课程，员工可以深入了解安全生产规章制度的内容和要求，掌握安全操作技能，从而有效预防事故风险，保障生产安全。</a:t>
            </a:r>
            <a:endParaRPr lang="en-US" sz="1800" b="0" strike="noStrike" spc="-1">
              <a:solidFill>
                <a:srgbClr val="000000"/>
              </a:solidFill>
              <a:latin typeface="Arial"/>
            </a:endParaRPr>
          </a:p>
        </p:txBody>
      </p:sp>
      <p:sp>
        <p:nvSpPr>
          <p:cNvPr id="1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35"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8"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安全生产规章制度培训的作用</a:t>
            </a:r>
            <a:endParaRPr lang="en-US" sz="3600" b="0" strike="noStrike" spc="-1">
              <a:solidFill>
                <a:schemeClr val="dk1"/>
              </a:solidFill>
              <a:latin typeface="Arial"/>
            </a:endParaRPr>
          </a:p>
        </p:txBody>
      </p:sp>
      <p:sp>
        <p:nvSpPr>
          <p:cNvPr id="140"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让员工充分认识到安全的重要性，积极遵守规章制度</a:t>
            </a:r>
            <a:endParaRPr lang="en-US" sz="1600" b="0" strike="noStrike" spc="-1">
              <a:solidFill>
                <a:srgbClr val="000000"/>
              </a:solidFill>
              <a:latin typeface="Arial"/>
            </a:endParaRPr>
          </a:p>
        </p:txBody>
      </p:sp>
      <p:sp>
        <p:nvSpPr>
          <p:cNvPr id="141"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提升员工安全意识</a:t>
            </a:r>
            <a:endParaRPr lang="en-US" sz="2000" b="0" strike="noStrike" spc="-1">
              <a:solidFill>
                <a:srgbClr val="000000"/>
              </a:solidFill>
              <a:latin typeface="Arial"/>
            </a:endParaRPr>
          </a:p>
        </p:txBody>
      </p:sp>
      <p:sp>
        <p:nvSpPr>
          <p:cNvPr id="142"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规范操作流程，减少安全生产隐患</a:t>
            </a:r>
            <a:endParaRPr lang="en-US" sz="1600" b="0" strike="noStrike" spc="-1">
              <a:solidFill>
                <a:srgbClr val="000000"/>
              </a:solidFill>
              <a:latin typeface="Arial"/>
            </a:endParaRPr>
          </a:p>
        </p:txBody>
      </p:sp>
      <p:sp>
        <p:nvSpPr>
          <p:cNvPr id="143"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降低事故发生率</a:t>
            </a:r>
            <a:endParaRPr lang="en-US" sz="2000" b="0" strike="noStrike" spc="-1">
              <a:solidFill>
                <a:srgbClr val="000000"/>
              </a:solidFill>
              <a:latin typeface="Arial"/>
            </a:endParaRPr>
          </a:p>
        </p:txBody>
      </p:sp>
      <p:sp>
        <p:nvSpPr>
          <p:cNvPr id="144"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促进企业安全管理体系的健全发展</a:t>
            </a:r>
            <a:endParaRPr lang="en-US" sz="1600" b="0" strike="noStrike" spc="-1">
              <a:solidFill>
                <a:srgbClr val="000000"/>
              </a:solidFill>
              <a:latin typeface="Arial"/>
            </a:endParaRPr>
          </a:p>
        </p:txBody>
      </p:sp>
      <p:sp>
        <p:nvSpPr>
          <p:cNvPr id="145"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建立安全生产文化</a:t>
            </a:r>
            <a:endParaRPr lang="en-US" sz="2000" b="0" strike="noStrike" spc="-1">
              <a:solidFill>
                <a:srgbClr val="000000"/>
              </a:solidFill>
              <a:latin typeface="Arial"/>
            </a:endParaRPr>
          </a:p>
        </p:txBody>
      </p:sp>
      <p:sp>
        <p:nvSpPr>
          <p:cNvPr id="146"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7"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8"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5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安全生产法律法规宣传</a:t>
            </a:r>
            <a:endParaRPr lang="en-US" sz="3600" b="0" strike="noStrike" spc="-1">
              <a:solidFill>
                <a:schemeClr val="dk1"/>
              </a:solidFill>
              <a:latin typeface="Arial"/>
            </a:endParaRPr>
          </a:p>
        </p:txBody>
      </p:sp>
      <p:sp>
        <p:nvSpPr>
          <p:cNvPr id="15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3"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环保行业安全生产法规概述</a:t>
            </a:r>
            <a:endParaRPr lang="en-US" sz="2800" b="0" strike="noStrike" spc="-1">
              <a:solidFill>
                <a:srgbClr val="000000"/>
              </a:solidFill>
              <a:latin typeface="Arial"/>
            </a:endParaRPr>
          </a:p>
        </p:txBody>
      </p:sp>
      <p:sp>
        <p:nvSpPr>
          <p:cNvPr id="154"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环保行业安全生产法规是指针对环保行业制定的安全生产相关法律法规，包括《中华人民共和国安全生产法》、《环保法》和《危险化学品管理条例》等，这些法规旨在保障环保行业的安全生产，维护员工和公众的生命财产安全。</a:t>
            </a:r>
            <a:endParaRPr lang="en-US" sz="18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56"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安全生产责任</a:t>
            </a:r>
            <a:endParaRPr lang="en-US" sz="1800" b="0" strike="noStrike" spc="-1">
              <a:solidFill>
                <a:srgbClr val="000000"/>
              </a:solidFill>
              <a:latin typeface="Arial"/>
            </a:endParaRPr>
          </a:p>
        </p:txBody>
      </p:sp>
      <p:sp>
        <p:nvSpPr>
          <p:cNvPr id="161"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生产经营单位要承担安全生产的责任，确保员工安全</a:t>
            </a:r>
            <a:endParaRPr lang="en-US" sz="1400" b="0" strike="noStrike" spc="-1">
              <a:solidFill>
                <a:srgbClr val="000000"/>
              </a:solidFill>
              <a:latin typeface="Arial"/>
            </a:endParaRPr>
          </a:p>
        </p:txBody>
      </p:sp>
      <p:sp>
        <p:nvSpPr>
          <p:cNvPr id="16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事故处理与责任</a:t>
            </a:r>
            <a:endParaRPr lang="en-US" sz="1800" b="0" strike="noStrike" spc="-1">
              <a:solidFill>
                <a:srgbClr val="000000"/>
              </a:solidFill>
              <a:latin typeface="Arial"/>
            </a:endParaRPr>
          </a:p>
        </p:txBody>
      </p:sp>
      <p:sp>
        <p:nvSpPr>
          <p:cNvPr id="164"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安全生产事故发生后，要及时处理并追究责任</a:t>
            </a:r>
            <a:endParaRPr lang="en-US" sz="1400" b="0" strike="noStrike" spc="-1">
              <a:solidFill>
                <a:srgbClr val="000000"/>
              </a:solidFill>
              <a:latin typeface="Arial"/>
            </a:endParaRPr>
          </a:p>
        </p:txBody>
      </p:sp>
      <p:sp>
        <p:nvSpPr>
          <p:cNvPr id="16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7"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企业安全生产法律法规遵守要点</a:t>
            </a:r>
            <a:endParaRPr lang="en-US" sz="3600" b="0" strike="noStrike" spc="-1">
              <a:solidFill>
                <a:schemeClr val="dk1"/>
              </a:solidFill>
              <a:latin typeface="Arial"/>
            </a:endParaRPr>
          </a:p>
        </p:txBody>
      </p:sp>
      <p:sp>
        <p:nvSpPr>
          <p:cNvPr id="16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安全生产许可证</a:t>
            </a:r>
            <a:endParaRPr lang="en-US" sz="1800" b="0" strike="noStrike" spc="-1">
              <a:solidFill>
                <a:srgbClr val="000000"/>
              </a:solidFill>
              <a:latin typeface="Arial"/>
            </a:endParaRPr>
          </a:p>
        </p:txBody>
      </p:sp>
      <p:sp>
        <p:nvSpPr>
          <p:cNvPr id="171"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企业必须取得安全生产许可证，才能正常经营生产</a:t>
            </a:r>
            <a:endParaRPr lang="en-US" sz="14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2"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安全生产法律法规宣传的形式</a:t>
            </a:r>
            <a:endParaRPr lang="en-US" sz="3600" b="0" strike="noStrike" spc="-1">
              <a:solidFill>
                <a:schemeClr val="dk1"/>
              </a:solidFill>
              <a:latin typeface="Arial"/>
            </a:endParaRPr>
          </a:p>
        </p:txBody>
      </p:sp>
      <p:sp>
        <p:nvSpPr>
          <p:cNvPr id="17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详细解读安全生产法规</a:t>
            </a:r>
            <a:endParaRPr lang="en-US" sz="1600" b="0" strike="noStrike" spc="-1">
              <a:solidFill>
                <a:srgbClr val="000000"/>
              </a:solidFill>
              <a:latin typeface="Arial"/>
            </a:endParaRPr>
          </a:p>
        </p:txBody>
      </p:sp>
      <p:sp>
        <p:nvSpPr>
          <p:cNvPr id="17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专题讲座</a:t>
            </a:r>
            <a:endParaRPr lang="en-US" sz="2000" b="0" strike="noStrike" spc="-1">
              <a:solidFill>
                <a:srgbClr val="000000"/>
              </a:solidFill>
              <a:latin typeface="Arial"/>
            </a:endParaRPr>
          </a:p>
        </p:txBody>
      </p:sp>
      <p:sp>
        <p:nvSpPr>
          <p:cNvPr id="17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检验员工掌握的安全知识水平</a:t>
            </a:r>
            <a:endParaRPr lang="en-US" sz="1600" b="0" strike="noStrike" spc="-1">
              <a:solidFill>
                <a:srgbClr val="000000"/>
              </a:solidFill>
              <a:latin typeface="Arial"/>
            </a:endParaRPr>
          </a:p>
        </p:txBody>
      </p:sp>
      <p:sp>
        <p:nvSpPr>
          <p:cNvPr id="17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安全知识测试</a:t>
            </a:r>
            <a:endParaRPr lang="en-US" sz="2000" b="0" strike="noStrike" spc="-1">
              <a:solidFill>
                <a:srgbClr val="000000"/>
              </a:solidFill>
              <a:latin typeface="Arial"/>
            </a:endParaRPr>
          </a:p>
        </p:txBody>
      </p:sp>
      <p:sp>
        <p:nvSpPr>
          <p:cNvPr id="17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模拟安全生产事故的处理过程</a:t>
            </a:r>
            <a:endParaRPr lang="en-US" sz="1600" b="0" strike="noStrike" spc="-1">
              <a:solidFill>
                <a:srgbClr val="000000"/>
              </a:solidFill>
              <a:latin typeface="Arial"/>
            </a:endParaRPr>
          </a:p>
        </p:txBody>
      </p:sp>
      <p:sp>
        <p:nvSpPr>
          <p:cNvPr id="17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安全生产演练活动</a:t>
            </a:r>
            <a:endParaRPr lang="en-US" sz="2000" b="0" strike="noStrike" spc="-1">
              <a:solidFill>
                <a:srgbClr val="000000"/>
              </a:solidFill>
              <a:latin typeface="Arial"/>
            </a:endParaRPr>
          </a:p>
        </p:txBody>
      </p:sp>
      <p:sp>
        <p:nvSpPr>
          <p:cNvPr id="18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2"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法律法规宣传效果评估</a:t>
            </a:r>
            <a:endParaRPr lang="en-US" sz="3600" b="0" strike="noStrike" spc="-1">
              <a:solidFill>
                <a:schemeClr val="dk1"/>
              </a:solidFill>
              <a:latin typeface="Arial"/>
            </a:endParaRPr>
          </a:p>
        </p:txBody>
      </p:sp>
      <p:sp>
        <p:nvSpPr>
          <p:cNvPr id="18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员工对安全生产的认识程度</a:t>
            </a:r>
            <a:endParaRPr lang="en-US" sz="1600" b="0" strike="noStrike" spc="-1">
              <a:solidFill>
                <a:srgbClr val="000000"/>
              </a:solidFill>
              <a:latin typeface="Arial"/>
            </a:endParaRPr>
          </a:p>
        </p:txBody>
      </p:sp>
      <p:sp>
        <p:nvSpPr>
          <p:cNvPr id="18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安全生产意识提高情况</a:t>
            </a:r>
            <a:endParaRPr lang="en-US" sz="2000" b="0" strike="noStrike" spc="-1">
              <a:solidFill>
                <a:srgbClr val="000000"/>
              </a:solidFill>
              <a:latin typeface="Arial"/>
            </a:endParaRPr>
          </a:p>
        </p:txBody>
      </p:sp>
      <p:sp>
        <p:nvSpPr>
          <p:cNvPr id="18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8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安全生产事故发生率的变化趋势</a:t>
            </a:r>
            <a:endParaRPr lang="en-US" sz="1600" b="0" strike="noStrike" spc="-1">
              <a:solidFill>
                <a:srgbClr val="000000"/>
              </a:solidFill>
              <a:latin typeface="Arial"/>
            </a:endParaRPr>
          </a:p>
        </p:txBody>
      </p:sp>
      <p:sp>
        <p:nvSpPr>
          <p:cNvPr id="18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事故发生率变化情况</a:t>
            </a:r>
            <a:endParaRPr lang="en-US" sz="2000" b="0" strike="noStrike" spc="-1">
              <a:solidFill>
                <a:srgbClr val="000000"/>
              </a:solidFill>
              <a:latin typeface="Arial"/>
            </a:endParaRPr>
          </a:p>
        </p:txBody>
      </p:sp>
      <p:sp>
        <p:nvSpPr>
          <p:cNvPr id="18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9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企业内部安全生产规章制度的执行情况</a:t>
            </a:r>
            <a:endParaRPr lang="en-US" sz="1600" b="0" strike="noStrike" spc="-1">
              <a:solidFill>
                <a:srgbClr val="000000"/>
              </a:solidFill>
              <a:latin typeface="Arial"/>
            </a:endParaRPr>
          </a:p>
        </p:txBody>
      </p:sp>
      <p:sp>
        <p:nvSpPr>
          <p:cNvPr id="19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规章制度遵守情况</a:t>
            </a:r>
            <a:endParaRPr lang="en-US" sz="2000" b="0" strike="noStrike" spc="-1">
              <a:solidFill>
                <a:srgbClr val="000000"/>
              </a:solidFill>
              <a:latin typeface="Arial"/>
            </a:endParaRPr>
          </a:p>
        </p:txBody>
      </p:sp>
      <p:sp>
        <p:nvSpPr>
          <p:cNvPr id="192"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3"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企业应遵守的安全生产法规</a:t>
            </a:r>
            <a:endParaRPr lang="en-US" sz="3600" b="0" strike="noStrike" spc="-1">
              <a:solidFill>
                <a:schemeClr val="dk1"/>
              </a:solidFill>
              <a:latin typeface="Arial"/>
            </a:endParaRPr>
          </a:p>
        </p:txBody>
      </p:sp>
      <p:sp>
        <p:nvSpPr>
          <p:cNvPr id="19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保证企业安全生产资质</a:t>
            </a:r>
            <a:endParaRPr lang="en-US" sz="1600" b="0" strike="noStrike" spc="-1">
              <a:solidFill>
                <a:srgbClr val="000000"/>
              </a:solidFill>
              <a:latin typeface="Arial"/>
            </a:endParaRPr>
          </a:p>
        </p:txBody>
      </p:sp>
      <p:sp>
        <p:nvSpPr>
          <p:cNvPr id="19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安全生产许可证管理</a:t>
            </a:r>
            <a:endParaRPr lang="en-US" sz="2000" b="0" strike="noStrike" spc="-1">
              <a:solidFill>
                <a:srgbClr val="000000"/>
              </a:solidFill>
              <a:latin typeface="Arial"/>
            </a:endParaRPr>
          </a:p>
        </p:txBody>
      </p:sp>
      <p:sp>
        <p:nvSpPr>
          <p:cNvPr id="19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安全生产事故发生后的应急处理</a:t>
            </a:r>
            <a:endParaRPr lang="en-US" sz="1600" b="0" strike="noStrike" spc="-1">
              <a:solidFill>
                <a:srgbClr val="000000"/>
              </a:solidFill>
              <a:latin typeface="Arial"/>
            </a:endParaRPr>
          </a:p>
        </p:txBody>
      </p:sp>
      <p:sp>
        <p:nvSpPr>
          <p:cNvPr id="19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事故应急预案执行</a:t>
            </a:r>
            <a:endParaRPr lang="en-US" sz="2000" b="0" strike="noStrike" spc="-1">
              <a:solidFill>
                <a:srgbClr val="000000"/>
              </a:solidFill>
              <a:latin typeface="Arial"/>
            </a:endParaRPr>
          </a:p>
        </p:txBody>
      </p:sp>
      <p:sp>
        <p:nvSpPr>
          <p:cNvPr id="19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确保生产过程中员工安全</a:t>
            </a:r>
            <a:endParaRPr lang="en-US" sz="1600" b="0" strike="noStrike" spc="-1">
              <a:solidFill>
                <a:srgbClr val="000000"/>
              </a:solidFill>
              <a:latin typeface="Arial"/>
            </a:endParaRPr>
          </a:p>
        </p:txBody>
      </p:sp>
      <p:sp>
        <p:nvSpPr>
          <p:cNvPr id="20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安全防护设施维护</a:t>
            </a:r>
            <a:endParaRPr lang="en-US" sz="2000" b="0" strike="noStrike" spc="-1">
              <a:solidFill>
                <a:srgbClr val="000000"/>
              </a:solidFill>
              <a:latin typeface="Arial"/>
            </a:endParaRPr>
          </a:p>
        </p:txBody>
      </p:sp>
      <p:sp>
        <p:nvSpPr>
          <p:cNvPr id="20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03"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安全生产法规关键点</a:t>
            </a:r>
            <a:endParaRPr lang="en-US" sz="3600" b="0" strike="noStrike" spc="-1">
              <a:solidFill>
                <a:schemeClr val="dk1"/>
              </a:solidFill>
              <a:latin typeface="Arial"/>
            </a:endParaRPr>
          </a:p>
        </p:txBody>
      </p:sp>
      <p:sp>
        <p:nvSpPr>
          <p:cNvPr id="204"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安全生产法规是企业安全生产的重要基础，企业应当严格遵守相关法规要求，加强安全生产管理，提高员工安全意识，确保生产过程安全稳定。只有全面遵守法规，企业才能有效预防安全事故的发生，保障员工和企业财产的安全。</a:t>
            </a:r>
            <a:endParaRPr lang="en-US" sz="2000" b="0" strike="noStrike" spc="-1">
              <a:solidFill>
                <a:srgbClr val="000000"/>
              </a:solidFill>
              <a:latin typeface="Arial"/>
            </a:endParaRPr>
          </a:p>
        </p:txBody>
      </p:sp>
      <p:sp>
        <p:nvSpPr>
          <p:cNvPr id="205"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1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安全管理制度培训</a:t>
            </a:r>
            <a:endParaRPr lang="en-US" sz="3600" b="0" strike="noStrike" spc="-1">
              <a:solidFill>
                <a:schemeClr val="dk1"/>
              </a:solidFill>
              <a:latin typeface="Arial"/>
            </a:endParaRPr>
          </a:p>
        </p:txBody>
      </p:sp>
      <p:sp>
        <p:nvSpPr>
          <p:cNvPr id="21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1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3"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安全管理制度的重要性和内容</a:t>
            </a:r>
            <a:endParaRPr lang="en-US" sz="2800" b="0" strike="noStrike" spc="-1">
              <a:solidFill>
                <a:srgbClr val="000000"/>
              </a:solidFill>
              <a:latin typeface="Arial"/>
            </a:endParaRPr>
          </a:p>
        </p:txBody>
      </p:sp>
      <p:sp>
        <p:nvSpPr>
          <p:cNvPr id="214"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安全管理制度是保证环保行业安全生产的基础，其中包括安全生产责任制、安全管理制度的建立以及安全管理制度的执行。只有严格执行安全管理制度，才能有效预防事故的发生。</a:t>
            </a:r>
            <a:endParaRPr lang="en-US" sz="1800" b="0" strike="noStrike" spc="-1">
              <a:solidFill>
                <a:srgbClr val="000000"/>
              </a:solidFill>
              <a:latin typeface="Arial"/>
            </a:endParaRPr>
          </a:p>
        </p:txBody>
      </p:sp>
      <p:sp>
        <p:nvSpPr>
          <p:cNvPr id="2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216"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8"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安全管理制度培训的方法</a:t>
            </a:r>
            <a:endParaRPr lang="en-US" sz="3600" b="0" strike="noStrike" spc="-1">
              <a:solidFill>
                <a:schemeClr val="dk1"/>
              </a:solidFill>
              <a:latin typeface="Arial"/>
            </a:endParaRPr>
          </a:p>
        </p:txBody>
      </p:sp>
      <p:sp>
        <p:nvSpPr>
          <p:cNvPr id="22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深入理解安全管理制度</a:t>
            </a:r>
            <a:endParaRPr lang="en-US" sz="1600" b="0" strike="noStrike" spc="-1">
              <a:solidFill>
                <a:srgbClr val="000000"/>
              </a:solidFill>
              <a:latin typeface="Arial"/>
            </a:endParaRPr>
          </a:p>
        </p:txBody>
      </p:sp>
      <p:sp>
        <p:nvSpPr>
          <p:cNvPr id="22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理论讲解</a:t>
            </a:r>
            <a:endParaRPr lang="en-US" sz="2000" b="0" strike="noStrike" spc="-1">
              <a:solidFill>
                <a:srgbClr val="000000"/>
              </a:solidFill>
              <a:latin typeface="Arial"/>
            </a:endParaRPr>
          </a:p>
        </p:txBody>
      </p:sp>
      <p:sp>
        <p:nvSpPr>
          <p:cNvPr id="22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2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通过实践加深理解</a:t>
            </a:r>
            <a:endParaRPr lang="en-US" sz="1600" b="0" strike="noStrike" spc="-1">
              <a:solidFill>
                <a:srgbClr val="000000"/>
              </a:solidFill>
              <a:latin typeface="Arial"/>
            </a:endParaRPr>
          </a:p>
        </p:txBody>
      </p:sp>
      <p:sp>
        <p:nvSpPr>
          <p:cNvPr id="22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角色扮演</a:t>
            </a:r>
            <a:endParaRPr lang="en-US" sz="2000" b="0" strike="noStrike" spc="-1">
              <a:solidFill>
                <a:srgbClr val="000000"/>
              </a:solidFill>
              <a:latin typeface="Arial"/>
            </a:endParaRPr>
          </a:p>
        </p:txBody>
      </p:sp>
      <p:sp>
        <p:nvSpPr>
          <p:cNvPr id="2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2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学习案例中的教训</a:t>
            </a:r>
            <a:endParaRPr lang="en-US" sz="1600" b="0" strike="noStrike" spc="-1">
              <a:solidFill>
                <a:srgbClr val="000000"/>
              </a:solidFill>
              <a:latin typeface="Arial"/>
            </a:endParaRPr>
          </a:p>
        </p:txBody>
      </p:sp>
      <p:sp>
        <p:nvSpPr>
          <p:cNvPr id="22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案例分析</a:t>
            </a:r>
            <a:endParaRPr lang="en-US" sz="2000" b="0" strike="noStrike" spc="-1">
              <a:solidFill>
                <a:srgbClr val="000000"/>
              </a:solidFill>
              <a:latin typeface="Arial"/>
            </a:endParaRPr>
          </a:p>
        </p:txBody>
      </p:sp>
      <p:sp>
        <p:nvSpPr>
          <p:cNvPr id="229"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https://d.book118.com/936224114012010104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环保行业安全生产规章制度培训</vt:lpstr>
      <vt:lpstr>目录</vt:lpstr>
      <vt:lpstr>第1章 环保行业安全生产规章制度培训简介</vt:lpstr>
      <vt:lpstr>环保行业概况</vt:lpstr>
      <vt:lpstr>安全生产规章制度的概念</vt:lpstr>
      <vt:lpstr>安全生产规章制度培训的意义</vt:lpstr>
      <vt:lpstr>培训内容概览</vt:lpstr>
      <vt:lpstr> </vt:lpstr>
      <vt:lpstr>安全生产规章制度培训的作用</vt:lpstr>
      <vt:lpstr>第2章 安全生产法律法规宣传</vt:lpstr>
      <vt:lpstr> </vt:lpstr>
      <vt:lpstr>企业安全生产法律法规遵守要点</vt:lpstr>
      <vt:lpstr>安全生产法律法规宣传的形式</vt:lpstr>
      <vt:lpstr>法律法规宣传效果评估</vt:lpstr>
      <vt:lpstr>企业应遵守的安全生产法规</vt:lpstr>
      <vt:lpstr>安全生产法规关键点</vt:lpstr>
      <vt:lpstr>第3章 安全管理制度培训</vt:lpstr>
      <vt:lpstr> </vt:lpstr>
      <vt:lpstr>安全管理制度培训的方法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2024-09-29T14:36:12.091</cp:lastPrinted>
  <dcterms:created xsi:type="dcterms:W3CDTF">2024-09-29T06:36:12Z</dcterms:created>
  <dcterms:modified xsi:type="dcterms:W3CDTF">2024-09-29T06:36:14Z</dcterms:modified>
</cp:coreProperties>
</file>