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1" r:id="rId14"/>
  </p:sldIdLst>
  <p:sldSz cx="12192000" cy="6858000"/>
  <p:notesSz cx="6858000" cy="9144000"/>
  <p:custDataLst>
    <p:tags r:id="rId15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tags" Target="tags/tag1.xml" /><Relationship Id="rId16" Type="http://schemas.openxmlformats.org/officeDocument/2006/relationships/presProps" Target="presProps.xml" /><Relationship Id="rId17" Type="http://schemas.openxmlformats.org/officeDocument/2006/relationships/viewProps" Target="viewProps.xml" /><Relationship Id="rId18" Type="http://schemas.openxmlformats.org/officeDocument/2006/relationships/theme" Target="theme/theme1.xml" /><Relationship Id="rId19" Type="http://schemas.openxmlformats.org/officeDocument/2006/relationships/tableStyles" Target="tableStyles.xml" /><Relationship Id="rId2" Type="http://schemas.openxmlformats.org/officeDocument/2006/relationships/slideMaster" Target="slideMasters/slideMaster2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A44EAD17-F503-4116-B4B1-F5AE5BBC67E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67369E15-3B83-40E1-A642-56EB97A3B40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C9E06DAC-9894-4418-9C52-7A71706AB32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918A7764-194A-4A6A-8569-1B96FFA039D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AFAE297C-8DC7-4CF4-903E-6638F71F8AA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25B7C8D5-A4B8-4544-B89D-DB56530E991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5E2B7E91-153D-4CF3-AC3C-55A63836A29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85BDCF2D-E259-4595-8498-FC623680889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D7FA5097-37B3-4584-8E54-E4087717574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DA602248-BA6B-48CF-AFC5-CA49466704A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67E72670-5907-4547-BA6B-C2C879852C6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Relationship Id="rId3" Type="http://schemas.openxmlformats.org/officeDocument/2006/relationships/image" Target="../media/image3.pn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5.jpeg" /><Relationship Id="rId3" Type="http://schemas.openxmlformats.org/officeDocument/2006/relationships/image" Target="../media/image3.pn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6.jpeg" /><Relationship Id="rId3" Type="http://schemas.openxmlformats.org/officeDocument/2006/relationships/image" Target="../media/image7.jpeg" /><Relationship Id="rId4" Type="http://schemas.openxmlformats.org/officeDocument/2006/relationships/image" Target="../media/image8.jpeg" /><Relationship Id="rId5" Type="http://schemas.openxmlformats.org/officeDocument/2006/relationships/image" Target="../media/image3.pn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9.jpeg" /><Relationship Id="rId3" Type="http://schemas.openxmlformats.org/officeDocument/2006/relationships/image" Target="../media/image10.jpeg" /><Relationship Id="rId4" Type="http://schemas.openxmlformats.org/officeDocument/2006/relationships/image" Target="../media/image11.jpeg" /><Relationship Id="rId5" Type="http://schemas.openxmlformats.org/officeDocument/2006/relationships/image" Target="../media/image3.pn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2.jpeg" /><Relationship Id="rId3" Type="http://schemas.openxmlformats.org/officeDocument/2006/relationships/image" Target="../media/image3.pn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3.jpeg" /><Relationship Id="rId3" Type="http://schemas.openxmlformats.org/officeDocument/2006/relationships/image" Target="../media/image14.jpeg" /><Relationship Id="rId4" Type="http://schemas.openxmlformats.org/officeDocument/2006/relationships/image" Target="../media/image15.jpeg" /><Relationship Id="rId5" Type="http://schemas.openxmlformats.org/officeDocument/2006/relationships/image" Target="../media/image3.pn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937000031166006031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589475" y="1934330"/>
            <a:ext cx="5943600" cy="20002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4950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《教厕所》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3" name="TextBox 3"/>
          <p:cNvSpPr txBox="1"/>
          <p:nvPr/>
        </p:nvSpPr>
        <p:spPr>
          <a:xfrm>
            <a:off x="5878292" y="1373505"/>
            <a:ext cx="4792980" cy="4110990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dk2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引言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dk2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厕所的重要性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dk2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教厕所的方法与技巧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dk2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案例分享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dk2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总结与建议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2297146" y="2519470"/>
            <a:ext cx="2792730" cy="1301115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72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目录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2635283" y="3598652"/>
            <a:ext cx="2116455" cy="501015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2400" b="1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CONTENTS</a:t>
            </a: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1365248" y="1093216"/>
            <a:ext cx="7405389" cy="1138956"/>
            <a:chOff x="1365248" y="1093216"/>
            <a:chExt cx="7405389" cy="1138956"/>
          </a:xfrm>
        </p:grpSpPr>
        <p:sp>
          <p:nvSpPr>
            <p:cNvPr id="3" name="TextBox 3"/>
            <p:cNvSpPr txBox="1"/>
            <p:nvPr/>
          </p:nvSpPr>
          <p:spPr>
            <a:xfrm>
              <a:off x="1365248" y="1093216"/>
              <a:ext cx="7405389" cy="1138956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80000"/>
                </a:lnSpc>
              </a:pPr>
              <a:r>
                <a:rPr lang="en-US" sz="84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01</a:t>
              </a:r>
            </a:p>
          </p:txBody>
        </p:sp>
      </p:grpSp>
      <p:sp>
        <p:nvSpPr>
          <p:cNvPr id="4" name="TextBox 4"/>
          <p:cNvSpPr txBox="1"/>
          <p:nvPr/>
        </p:nvSpPr>
        <p:spPr>
          <a:xfrm>
            <a:off x="997301" y="2213122"/>
            <a:ext cx="5863918" cy="21488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375"/>
              </a:spcBef>
            </a:pPr>
            <a:r>
              <a:rPr lang="en-US" sz="5400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引言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866575" y="1250443"/>
            <a:ext cx="10458850" cy="2438400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1300074" y="2175786"/>
            <a:ext cx="9582906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厕所是生活中不可或缺的设施，但如何正确使用和维护厕所却常常被忽视。《教厕所》这本书旨在向读者传授关于厕所的正确知识和技能，帮助读者更好地理解和使用厕所。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1300074" y="1380567"/>
            <a:ext cx="9417017" cy="8532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2014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主题</a:t>
            </a:r>
          </a:p>
        </p:txBody>
      </p:sp>
      <p:sp>
        <p:nvSpPr>
          <p:cNvPr id="5" name="AutoShape 5"/>
          <p:cNvSpPr/>
          <p:nvPr/>
        </p:nvSpPr>
        <p:spPr>
          <a:xfrm>
            <a:off x="866575" y="3952506"/>
            <a:ext cx="10458850" cy="2438400"/>
          </a:xfrm>
          <a:prstGeom prst="roundRect">
            <a:avLst/>
          </a:prstGeom>
          <a:solidFill>
            <a:schemeClr val="accent1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1287882" y="4870218"/>
            <a:ext cx="9582150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accent1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随着社会的发展和人们生活水平的提高，厕所的卫生和舒适度越来越受到关注。正确的厕所使用和维护知识不仅关系到个人的卫生和健康，也关系到公共环境的整洁和卫生。因此，《教厕所》这本书对于提高人们的卫生意识和文明素质具有重要意义。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1287882" y="4099383"/>
            <a:ext cx="9677400" cy="7239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2014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主题重要性</a:t>
            </a:r>
          </a:p>
        </p:txBody>
      </p:sp>
      <p:cxnSp>
        <p:nvCxnSpPr>
          <p:cNvPr id="8" name="Connector 8"/>
          <p:cNvCxnSpPr/>
          <p:nvPr/>
        </p:nvCxnSpPr>
        <p:spPr>
          <a:xfrm>
            <a:off x="1473659" y="4829453"/>
            <a:ext cx="9220298" cy="0"/>
          </a:xfrm>
          <a:prstGeom prst="line">
            <a:avLst/>
          </a:prstGeom>
          <a:ln w="9525">
            <a:solidFill>
              <a:schemeClr val="accent1"/>
            </a:solidFill>
            <a:prstDash val="solid"/>
            <a:headEnd type="oval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9" name="Connector 9"/>
          <p:cNvCxnSpPr/>
          <p:nvPr/>
        </p:nvCxnSpPr>
        <p:spPr>
          <a:xfrm>
            <a:off x="1481378" y="2175786"/>
            <a:ext cx="9220298" cy="0"/>
          </a:xfrm>
          <a:prstGeom prst="line">
            <a:avLst/>
          </a:prstGeom>
          <a:ln w="9525">
            <a:solidFill>
              <a:schemeClr val="accent1">
                <a:lumMod val="20000"/>
                <a:lumOff val="80000"/>
              </a:schemeClr>
            </a:solidFill>
            <a:prstDash val="solid"/>
            <a:headEnd type="oval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grpSp>
        <p:nvGrpSpPr>
          <p:cNvPr id="10" name="Group 10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1" name="AutoShape 11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TextBox 31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主题简介</a:t>
              </a:r>
            </a:p>
          </p:txBody>
        </p:sp>
      </p:grp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Freeform 2"/>
          <p:cNvSpPr/>
          <p:nvPr/>
        </p:nvSpPr>
        <p:spPr>
          <a:xfrm>
            <a:off x="4073227" y="1168478"/>
            <a:ext cx="455409" cy="2069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428750" y="0"/>
                </a:lnTo>
                <a:lnTo>
                  <a:pt x="1905000" y="1905000"/>
                </a:lnTo>
                <a:lnTo>
                  <a:pt x="476250" y="19050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lumMod val="75000"/>
              <a:alpha val="5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472404" y="1375400"/>
            <a:ext cx="11247191" cy="4699510"/>
          </a:xfrm>
          <a:prstGeom prst="rect">
            <a:avLst/>
          </a:prstGeom>
          <a:solidFill>
            <a:schemeClr val="accent2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4" name="Picture 4"/>
          <p:cNvPicPr>
            <a:picLocks noChangeAspect="1"/>
          </p:cNvPicPr>
          <p:nvPr/>
        </p:nvPicPr>
        <p:blipFill>
          <a:blip r:embed="rId2">
            <a:alphaModFix/>
          </a:blip>
          <a:srcRect l="22688" r="22688"/>
          <a:stretch>
            <a:fillRect/>
          </a:stretch>
        </p:blipFill>
        <p:spPr>
          <a:xfrm>
            <a:off x="740688" y="1168478"/>
            <a:ext cx="3679824" cy="4906431"/>
          </a:xfrm>
          <a:prstGeom prst="parallelogram">
            <a:avLst/>
          </a:prstGeom>
        </p:spPr>
      </p:pic>
      <p:sp>
        <p:nvSpPr>
          <p:cNvPr id="5" name="AutoShape 5"/>
          <p:cNvSpPr/>
          <p:nvPr/>
        </p:nvSpPr>
        <p:spPr>
          <a:xfrm>
            <a:off x="2499430" y="6236295"/>
            <a:ext cx="9220165" cy="67345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483810" y="6236295"/>
            <a:ext cx="740059" cy="67345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1375876" y="6200641"/>
            <a:ext cx="158719" cy="158719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607200" y="6207253"/>
            <a:ext cx="147382" cy="147382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1827186" y="6213864"/>
            <a:ext cx="136045" cy="136045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2027323" y="6220476"/>
            <a:ext cx="124708" cy="12470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2224635" y="6214895"/>
            <a:ext cx="113371" cy="113371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TextBox 12"/>
          <p:cNvSpPr txBox="1"/>
          <p:nvPr/>
        </p:nvSpPr>
        <p:spPr>
          <a:xfrm>
            <a:off x="4754880" y="1727606"/>
            <a:ext cx="6467541" cy="75590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目的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4754880" y="2304006"/>
            <a:ext cx="6240618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通过阅读《教厕所》这本书，读者可以了解关于厕所的正确知识和技能，包括如何正确使用厕所、如何进行厕所清洁和消毒、如何预防厕所传播疾病等。同时，这本书也旨在提高人们的卫生意识和文明素质，推动社会的进步和发展。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4754880" y="3783405"/>
            <a:ext cx="6240618" cy="75590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目标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4754880" y="4436820"/>
            <a:ext cx="6240618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让读者掌握正确的厕所使用和维护技能，培养良好的卫生习惯和文明素质，同时提高公众对于厕所卫生和环境卫生的重视程度。通过这些目标的实现，可以进一步推动社会的文明进步和发展。</a:t>
            </a:r>
          </a:p>
        </p:txBody>
      </p:sp>
      <p:grpSp>
        <p:nvGrpSpPr>
          <p:cNvPr id="16" name="Group 1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7" name="AutoShape 1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TextBox 3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目的和目标</a:t>
              </a:r>
            </a:p>
          </p:txBody>
        </p:sp>
      </p:grp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1365248" y="1093216"/>
            <a:ext cx="7405389" cy="1138956"/>
            <a:chOff x="1365248" y="1093216"/>
            <a:chExt cx="7405389" cy="1138956"/>
          </a:xfrm>
        </p:grpSpPr>
        <p:sp>
          <p:nvSpPr>
            <p:cNvPr id="3" name="TextBox 3"/>
            <p:cNvSpPr txBox="1"/>
            <p:nvPr/>
          </p:nvSpPr>
          <p:spPr>
            <a:xfrm>
              <a:off x="1365248" y="1093216"/>
              <a:ext cx="7405389" cy="1138956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80000"/>
                </a:lnSpc>
              </a:pPr>
              <a:r>
                <a:rPr lang="en-US" sz="84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02</a:t>
              </a:r>
            </a:p>
          </p:txBody>
        </p:sp>
      </p:grpSp>
      <p:sp>
        <p:nvSpPr>
          <p:cNvPr id="4" name="TextBox 4"/>
          <p:cNvSpPr txBox="1"/>
          <p:nvPr/>
        </p:nvSpPr>
        <p:spPr>
          <a:xfrm>
            <a:off x="997301" y="2213122"/>
            <a:ext cx="5863918" cy="21488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375"/>
              </a:spcBef>
            </a:pPr>
            <a:r>
              <a:rPr lang="en-US" sz="5400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厕所的重要性</a:t>
            </a:r>
          </a:p>
        </p:txBody>
      </p: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990089" y="1514981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990089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干净的厕所能有效减少细菌和病毒的传播，降低腹泻、痢疾等疾病的发生率。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990089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预防疾病传播</a:t>
            </a:r>
          </a:p>
        </p:txBody>
      </p:sp>
      <p:cxnSp>
        <p:nvCxnSpPr>
          <p:cNvPr id="5" name="Connector 5"/>
          <p:cNvCxnSpPr/>
          <p:nvPr/>
        </p:nvCxnSpPr>
        <p:spPr>
          <a:xfrm>
            <a:off x="1095003" y="4507169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6" name="Connector 6"/>
          <p:cNvCxnSpPr/>
          <p:nvPr/>
        </p:nvCxnSpPr>
        <p:spPr>
          <a:xfrm>
            <a:off x="3569918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7" name="Freeform 7"/>
          <p:cNvSpPr/>
          <p:nvPr/>
        </p:nvSpPr>
        <p:spPr>
          <a:xfrm>
            <a:off x="3687773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4671297" y="1454147"/>
            <a:ext cx="932011" cy="932011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9" name="Picture 9"/>
          <p:cNvPicPr>
            <a:picLocks noChangeAspect="1"/>
          </p:cNvPicPr>
          <p:nvPr/>
        </p:nvPicPr>
        <p:blipFill>
          <a:blip r:embed="rId2"/>
          <a:srcRect t="5151" b="5151"/>
          <a:stretch>
            <a:fillRect/>
          </a:stretch>
        </p:blipFill>
        <p:spPr>
          <a:xfrm>
            <a:off x="5039938" y="1393187"/>
            <a:ext cx="2231507" cy="2231507"/>
          </a:xfrm>
          <a:prstGeom prst="ellipse">
            <a:avLst/>
          </a:prstGeom>
        </p:spPr>
      </p:pic>
      <p:sp>
        <p:nvSpPr>
          <p:cNvPr id="10" name="TextBox 10"/>
          <p:cNvSpPr txBox="1"/>
          <p:nvPr/>
        </p:nvSpPr>
        <p:spPr>
          <a:xfrm>
            <a:off x="4671297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提高个人卫生习惯</a:t>
            </a:r>
          </a:p>
        </p:txBody>
      </p:sp>
      <p:cxnSp>
        <p:nvCxnSpPr>
          <p:cNvPr id="11" name="Connector 11"/>
          <p:cNvCxnSpPr/>
          <p:nvPr/>
        </p:nvCxnSpPr>
        <p:spPr>
          <a:xfrm>
            <a:off x="4776211" y="4446335"/>
            <a:ext cx="2676821" cy="0"/>
          </a:xfrm>
          <a:prstGeom prst="line">
            <a:avLst/>
          </a:prstGeom>
          <a:ln w="9525">
            <a:solidFill>
              <a:schemeClr val="accent2">
                <a:lumMod val="75000"/>
              </a:schemeClr>
            </a:solidFill>
            <a:prstDash val="solid"/>
            <a:headEnd type="none"/>
            <a:tailEnd type="none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cxnSp>
        <p:nvCxnSpPr>
          <p:cNvPr id="12" name="Connector 12"/>
          <p:cNvCxnSpPr/>
          <p:nvPr/>
        </p:nvCxnSpPr>
        <p:spPr>
          <a:xfrm>
            <a:off x="7251125" y="4041523"/>
            <a:ext cx="207264" cy="0"/>
          </a:xfrm>
          <a:prstGeom prst="line">
            <a:avLst/>
          </a:prstGeom>
          <a:ln w="38100">
            <a:solidFill>
              <a:schemeClr val="accent2"/>
            </a:solidFill>
            <a:prstDash val="solid"/>
            <a:headEnd type="none"/>
            <a:tailEnd type="none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13" name="Freeform 13"/>
          <p:cNvSpPr/>
          <p:nvPr/>
        </p:nvSpPr>
        <p:spPr>
          <a:xfrm>
            <a:off x="7368981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8373015" y="1454147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15" name="Picture 15"/>
          <p:cNvPicPr>
            <a:picLocks noChangeAspect="1"/>
          </p:cNvPicPr>
          <p:nvPr/>
        </p:nvPicPr>
        <p:blipFill>
          <a:blip r:embed="rId3"/>
          <a:srcRect l="16667" r="16667"/>
          <a:stretch>
            <a:fillRect/>
          </a:stretch>
        </p:blipFill>
        <p:spPr>
          <a:xfrm>
            <a:off x="8741656" y="1393187"/>
            <a:ext cx="2231507" cy="2231507"/>
          </a:xfrm>
          <a:prstGeom prst="ellipse">
            <a:avLst/>
          </a:prstGeom>
        </p:spPr>
      </p:pic>
      <p:sp>
        <p:nvSpPr>
          <p:cNvPr id="16" name="TextBox 16"/>
          <p:cNvSpPr txBox="1"/>
          <p:nvPr/>
        </p:nvSpPr>
        <p:spPr>
          <a:xfrm>
            <a:off x="8373015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保障儿童健康</a:t>
            </a:r>
          </a:p>
        </p:txBody>
      </p:sp>
      <p:cxnSp>
        <p:nvCxnSpPr>
          <p:cNvPr id="17" name="Connector 17"/>
          <p:cNvCxnSpPr/>
          <p:nvPr/>
        </p:nvCxnSpPr>
        <p:spPr>
          <a:xfrm>
            <a:off x="8477928" y="4446335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18" name="Connector 18"/>
          <p:cNvCxnSpPr/>
          <p:nvPr/>
        </p:nvCxnSpPr>
        <p:spPr>
          <a:xfrm>
            <a:off x="10952843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9" name="Freeform 19"/>
          <p:cNvSpPr/>
          <p:nvPr/>
        </p:nvSpPr>
        <p:spPr>
          <a:xfrm>
            <a:off x="11070699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20" name="Picture 20"/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1358558" y="1454147"/>
            <a:ext cx="2231507" cy="2231507"/>
          </a:xfrm>
          <a:prstGeom prst="ellipse">
            <a:avLst/>
          </a:prstGeom>
        </p:spPr>
      </p:pic>
      <p:sp>
        <p:nvSpPr>
          <p:cNvPr id="21" name="TextBox 21"/>
          <p:cNvSpPr txBox="1"/>
          <p:nvPr/>
        </p:nvSpPr>
        <p:spPr>
          <a:xfrm>
            <a:off x="4671297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通过教育，培养人们养成使用厕所后洗手的好习惯，有助于个人卫生水平的提高。</a:t>
            </a:r>
          </a:p>
        </p:txBody>
      </p:sp>
      <p:sp>
        <p:nvSpPr>
          <p:cNvPr id="22" name="TextBox 22"/>
          <p:cNvSpPr txBox="1"/>
          <p:nvPr/>
        </p:nvSpPr>
        <p:spPr>
          <a:xfrm>
            <a:off x="8373015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儿童免疫系统较弱，良好的卫生习惯对他们的健康成长至关重要。</a:t>
            </a:r>
          </a:p>
        </p:txBody>
      </p:sp>
      <p:sp>
        <p:nvSpPr>
          <p:cNvPr id="23" name="TextBox 23"/>
          <p:cNvSpPr txBox="1"/>
          <p:nvPr/>
        </p:nvSpPr>
        <p:spPr>
          <a:xfrm>
            <a:off x="8392065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24" name="TextBox 24"/>
          <p:cNvSpPr txBox="1"/>
          <p:nvPr/>
        </p:nvSpPr>
        <p:spPr>
          <a:xfrm>
            <a:off x="4690347" y="1604894"/>
            <a:ext cx="578298" cy="437007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25" name="TextBox 25"/>
          <p:cNvSpPr txBox="1"/>
          <p:nvPr/>
        </p:nvSpPr>
        <p:spPr>
          <a:xfrm>
            <a:off x="980564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grpSp>
        <p:nvGrpSpPr>
          <p:cNvPr id="26" name="Group 2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7" name="AutoShape 2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AutoShape 4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AutoShape 4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TextBox 4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卫生与健康</a:t>
              </a:r>
            </a:p>
          </p:txBody>
        </p:sp>
      </p:grp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cxnSp>
        <p:nvCxnSpPr>
          <p:cNvPr id="2" name="Connector 2"/>
          <p:cNvCxnSpPr/>
          <p:nvPr/>
        </p:nvCxnSpPr>
        <p:spPr>
          <a:xfrm flipV="1">
            <a:off x="1296416" y="4399620"/>
            <a:ext cx="2492359" cy="4740"/>
          </a:xfrm>
          <a:prstGeom prst="line">
            <a:avLst/>
          </a:prstGeom>
          <a:ln w="9525">
            <a:solidFill>
              <a:schemeClr val="accent1"/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3" name="AutoShape 3"/>
          <p:cNvSpPr/>
          <p:nvPr/>
        </p:nvSpPr>
        <p:spPr>
          <a:xfrm rot="-3859086" flipV="1">
            <a:off x="1527125" y="1469413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1338084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合理处理粪便，降低对水源和土壤的污染，保护生态环境。</a:t>
            </a:r>
          </a:p>
        </p:txBody>
      </p:sp>
      <p:pic>
        <p:nvPicPr>
          <p:cNvPr id="5" name="Picture 5"/>
          <p:cNvPicPr>
            <a:picLocks noChangeAspect="1"/>
          </p:cNvPicPr>
          <p:nvPr/>
        </p:nvPicPr>
        <p:blipFill>
          <a:blip r:embed="rId2"/>
          <a:srcRect l="7500" r="7500"/>
          <a:stretch>
            <a:fillRect/>
          </a:stretch>
        </p:blipFill>
        <p:spPr>
          <a:xfrm>
            <a:off x="1632387" y="1536628"/>
            <a:ext cx="1898907" cy="1898907"/>
          </a:xfrm>
          <a:prstGeom prst="ellipse">
            <a:avLst/>
          </a:prstGeom>
        </p:spPr>
      </p:pic>
      <p:sp>
        <p:nvSpPr>
          <p:cNvPr id="6" name="AutoShape 6"/>
          <p:cNvSpPr/>
          <p:nvPr/>
        </p:nvSpPr>
        <p:spPr>
          <a:xfrm rot="-3859086" flipV="1">
            <a:off x="5041284" y="1457221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7" name="Picture 7"/>
          <p:cNvPicPr>
            <a:picLocks noChangeAspect="1"/>
          </p:cNvPicPr>
          <p:nvPr/>
        </p:nvPicPr>
        <p:blipFill>
          <a:blip r:embed="rId3"/>
          <a:srcRect l="15750" r="15750"/>
          <a:stretch>
            <a:fillRect/>
          </a:stretch>
        </p:blipFill>
        <p:spPr>
          <a:xfrm>
            <a:off x="5146546" y="1536628"/>
            <a:ext cx="1898907" cy="1898907"/>
          </a:xfrm>
          <a:prstGeom prst="ellipse">
            <a:avLst/>
          </a:prstGeom>
        </p:spPr>
      </p:pic>
      <p:sp>
        <p:nvSpPr>
          <p:cNvPr id="8" name="AutoShape 8"/>
          <p:cNvSpPr/>
          <p:nvPr/>
        </p:nvSpPr>
        <p:spPr>
          <a:xfrm rot="-3859086" flipV="1">
            <a:off x="8711366" y="1419290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9" name="Picture 9"/>
          <p:cNvPicPr>
            <a:picLocks noChangeAspect="1"/>
          </p:cNvPicPr>
          <p:nvPr/>
        </p:nvPicPr>
        <p:blipFill>
          <a:blip r:embed="rId4"/>
          <a:srcRect l="8917" r="8917"/>
          <a:stretch>
            <a:fillRect/>
          </a:stretch>
        </p:blipFill>
        <p:spPr>
          <a:xfrm>
            <a:off x="8816628" y="1536628"/>
            <a:ext cx="1898907" cy="1898907"/>
          </a:xfrm>
          <a:prstGeom prst="ellipse">
            <a:avLst/>
          </a:prstGeom>
        </p:spPr>
      </p:pic>
      <p:sp>
        <p:nvSpPr>
          <p:cNvPr id="10" name="TextBox 10"/>
          <p:cNvSpPr txBox="1"/>
          <p:nvPr/>
        </p:nvSpPr>
        <p:spPr>
          <a:xfrm>
            <a:off x="1238761" y="3746205"/>
            <a:ext cx="2971800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减少污染</a:t>
            </a:r>
          </a:p>
        </p:txBody>
      </p:sp>
      <p:sp>
        <p:nvSpPr>
          <p:cNvPr id="11" name="AutoShape 11"/>
          <p:cNvSpPr/>
          <p:nvPr/>
        </p:nvSpPr>
        <p:spPr>
          <a:xfrm>
            <a:off x="1235229" y="4350852"/>
            <a:ext cx="97536" cy="975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3788775" y="4350852"/>
            <a:ext cx="97536" cy="975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3" name="Connector 13"/>
          <p:cNvCxnSpPr/>
          <p:nvPr/>
        </p:nvCxnSpPr>
        <p:spPr>
          <a:xfrm flipV="1">
            <a:off x="4700847" y="4399620"/>
            <a:ext cx="2492359" cy="4740"/>
          </a:xfrm>
          <a:prstGeom prst="line">
            <a:avLst/>
          </a:prstGeom>
          <a:ln w="9525">
            <a:solidFill>
              <a:schemeClr val="accent2"/>
            </a:solidFill>
            <a:prstDash val="solid"/>
            <a:headEnd type="none"/>
            <a:tailEnd type="none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14" name="TextBox 14"/>
          <p:cNvSpPr txBox="1"/>
          <p:nvPr/>
        </p:nvSpPr>
        <p:spPr>
          <a:xfrm>
            <a:off x="4742516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合理的粪便处理能减少化肥的使用，节约资源，促进可持续发展。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4643192" y="3746205"/>
            <a:ext cx="2952750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节约资源</a:t>
            </a:r>
          </a:p>
        </p:txBody>
      </p:sp>
      <p:sp>
        <p:nvSpPr>
          <p:cNvPr id="16" name="AutoShape 16"/>
          <p:cNvSpPr/>
          <p:nvPr/>
        </p:nvSpPr>
        <p:spPr>
          <a:xfrm>
            <a:off x="4639660" y="4350852"/>
            <a:ext cx="97536" cy="9753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7193207" y="4350852"/>
            <a:ext cx="97536" cy="9753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8" name="Connector 18"/>
          <p:cNvCxnSpPr/>
          <p:nvPr/>
        </p:nvCxnSpPr>
        <p:spPr>
          <a:xfrm flipV="1">
            <a:off x="8370929" y="4399620"/>
            <a:ext cx="2492359" cy="4740"/>
          </a:xfrm>
          <a:prstGeom prst="line">
            <a:avLst/>
          </a:prstGeom>
          <a:ln w="9525">
            <a:solidFill>
              <a:schemeClr val="accent1"/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9" name="TextBox 19"/>
          <p:cNvSpPr txBox="1"/>
          <p:nvPr/>
        </p:nvSpPr>
        <p:spPr>
          <a:xfrm>
            <a:off x="8412597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干净的公共厕所能提升城市形象，为市民提供更好的生活环境。</a:t>
            </a:r>
          </a:p>
        </p:txBody>
      </p:sp>
      <p:sp>
        <p:nvSpPr>
          <p:cNvPr id="20" name="TextBox 20"/>
          <p:cNvSpPr txBox="1"/>
          <p:nvPr/>
        </p:nvSpPr>
        <p:spPr>
          <a:xfrm>
            <a:off x="8313274" y="3746205"/>
            <a:ext cx="3019425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改善城市环境</a:t>
            </a:r>
          </a:p>
        </p:txBody>
      </p:sp>
      <p:sp>
        <p:nvSpPr>
          <p:cNvPr id="21" name="AutoShape 21"/>
          <p:cNvSpPr/>
          <p:nvPr/>
        </p:nvSpPr>
        <p:spPr>
          <a:xfrm>
            <a:off x="8309741" y="4350852"/>
            <a:ext cx="97536" cy="975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AutoShape 22"/>
          <p:cNvSpPr/>
          <p:nvPr/>
        </p:nvSpPr>
        <p:spPr>
          <a:xfrm>
            <a:off x="10863288" y="4350852"/>
            <a:ext cx="97536" cy="975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23" name="Group 23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4" name="AutoShape 24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TextBox 44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环境与生态</a:t>
              </a:r>
            </a:p>
          </p:txBody>
        </p:sp>
      </p:grp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-749579" y="1319127"/>
            <a:ext cx="5106411" cy="51064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3" name="Picture 3"/>
          <p:cNvPicPr>
            <a:picLocks noChangeAspect="1"/>
          </p:cNvPicPr>
          <p:nvPr/>
        </p:nvPicPr>
        <p:blipFill>
          <a:blip r:embed="rId2">
            <a:alphaModFix/>
          </a:blip>
          <a:srcRect l="12500" r="12500"/>
          <a:stretch>
            <a:fillRect/>
          </a:stretch>
        </p:blipFill>
        <p:spPr>
          <a:xfrm>
            <a:off x="-484350" y="1584357"/>
            <a:ext cx="4575952" cy="4575952"/>
          </a:xfrm>
          <a:prstGeom prst="ellipse">
            <a:avLst/>
          </a:prstGeom>
        </p:spPr>
      </p:pic>
      <p:sp>
        <p:nvSpPr>
          <p:cNvPr id="4" name="AutoShape 4"/>
          <p:cNvSpPr/>
          <p:nvPr/>
        </p:nvSpPr>
        <p:spPr>
          <a:xfrm>
            <a:off x="4935912" y="5095961"/>
            <a:ext cx="993758" cy="9937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4935912" y="5251464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6074571" y="4851539"/>
            <a:ext cx="5683179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传承文化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6074571" y="5341007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厕所的清洁和美观也是文化传承的一部分，反映了不同国家和地区的文化特色。</a:t>
            </a:r>
          </a:p>
        </p:txBody>
      </p:sp>
      <p:sp>
        <p:nvSpPr>
          <p:cNvPr id="8" name="AutoShape 8"/>
          <p:cNvSpPr/>
          <p:nvPr/>
        </p:nvSpPr>
        <p:spPr>
          <a:xfrm>
            <a:off x="4935912" y="1819581"/>
            <a:ext cx="993758" cy="9937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TextBox 9"/>
          <p:cNvSpPr txBox="1"/>
          <p:nvPr/>
        </p:nvSpPr>
        <p:spPr>
          <a:xfrm>
            <a:off x="4935912" y="1975084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6074571" y="1538583"/>
            <a:ext cx="5683179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促进社会文明进步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6074571" y="2003667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良好的卫生习惯是社会文明进步的体现，厕所的清洁程度反映了一个国家和地区的文明程度。</a:t>
            </a:r>
          </a:p>
        </p:txBody>
      </p:sp>
      <p:sp>
        <p:nvSpPr>
          <p:cNvPr id="12" name="AutoShape 12"/>
          <p:cNvSpPr/>
          <p:nvPr/>
        </p:nvSpPr>
        <p:spPr>
          <a:xfrm>
            <a:off x="4935912" y="3457771"/>
            <a:ext cx="993758" cy="9937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TextBox 13"/>
          <p:cNvSpPr txBox="1"/>
          <p:nvPr/>
        </p:nvSpPr>
        <p:spPr>
          <a:xfrm>
            <a:off x="4935912" y="3613274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6074571" y="3188965"/>
            <a:ext cx="5683179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提高生活质量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6074571" y="3666241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干净的厕所能提升人们的生活质量，使人们更加舒适、愉悦地生活。</a:t>
            </a:r>
          </a:p>
        </p:txBody>
      </p:sp>
      <p:grpSp>
        <p:nvGrpSpPr>
          <p:cNvPr id="16" name="Group 1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7" name="AutoShape 1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TextBox 3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社会与文化</a:t>
              </a:r>
            </a:p>
          </p:txBody>
        </p: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1365248" y="1093216"/>
            <a:ext cx="7405389" cy="1138956"/>
            <a:chOff x="1365248" y="1093216"/>
            <a:chExt cx="7405389" cy="1138956"/>
          </a:xfrm>
        </p:grpSpPr>
        <p:sp>
          <p:nvSpPr>
            <p:cNvPr id="3" name="TextBox 3"/>
            <p:cNvSpPr txBox="1"/>
            <p:nvPr/>
          </p:nvSpPr>
          <p:spPr>
            <a:xfrm>
              <a:off x="1365248" y="1093216"/>
              <a:ext cx="7405389" cy="1138956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80000"/>
                </a:lnSpc>
              </a:pPr>
              <a:r>
                <a:rPr lang="en-US" sz="84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03</a:t>
              </a:r>
            </a:p>
          </p:txBody>
        </p:sp>
      </p:grpSp>
      <p:sp>
        <p:nvSpPr>
          <p:cNvPr id="4" name="TextBox 4"/>
          <p:cNvSpPr txBox="1"/>
          <p:nvPr/>
        </p:nvSpPr>
        <p:spPr>
          <a:xfrm>
            <a:off x="997301" y="2213122"/>
            <a:ext cx="5863918" cy="21488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375"/>
              </a:spcBef>
            </a:pPr>
            <a:r>
              <a:rPr lang="en-US" sz="5400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教厕所的方法与技巧</a:t>
            </a:r>
          </a:p>
        </p:txBody>
      </p: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981837" y="1604867"/>
            <a:ext cx="3394996" cy="2116741"/>
            <a:chOff x="981837" y="1604867"/>
            <a:chExt cx="3394996" cy="2116741"/>
          </a:xfrm>
        </p:grpSpPr>
        <p:sp>
          <p:nvSpPr>
            <p:cNvPr id="3" name="AutoShape 3"/>
            <p:cNvSpPr/>
            <p:nvPr/>
          </p:nvSpPr>
          <p:spPr>
            <a:xfrm>
              <a:off x="981837" y="1604867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 vert="horz" wrap="square" lIns="91440" tIns="45720" rIns="91440" bIns="45720" rtlCol="0" anchor="ctr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defRPr/>
              </a:pPr>
              <a:r>
                <a:rPr lang="en-US" sz="2940">
                  <a:solidFill>
                    <a:srgbClr val="FFFFFF">
                      <a:alpha val="100000"/>
                    </a:srgbClr>
                  </a:solidFill>
                  <a:latin typeface="Calibri"/>
                  <a:ea typeface="Calibri"/>
                  <a:cs typeface="Calibri"/>
                </a:rPr>
                <a:t>    </a:t>
              </a:r>
              <a:endParaRPr lang="en-US" sz="1100"/>
            </a:p>
          </p:txBody>
        </p:sp>
      </p:grpSp>
      <p:grpSp>
        <p:nvGrpSpPr>
          <p:cNvPr id="4" name="Group 4"/>
          <p:cNvGrpSpPr/>
          <p:nvPr/>
        </p:nvGrpSpPr>
        <p:grpSpPr>
          <a:xfrm>
            <a:off x="4376738" y="3721608"/>
            <a:ext cx="3394996" cy="2116741"/>
            <a:chOff x="4376738" y="3721608"/>
            <a:chExt cx="3394996" cy="2116741"/>
          </a:xfrm>
        </p:grpSpPr>
        <p:sp>
          <p:nvSpPr>
            <p:cNvPr id="5" name="AutoShape 5"/>
            <p:cNvSpPr/>
            <p:nvPr/>
          </p:nvSpPr>
          <p:spPr>
            <a:xfrm>
              <a:off x="4376738" y="3721608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6" name="Group 6"/>
          <p:cNvGrpSpPr/>
          <p:nvPr/>
        </p:nvGrpSpPr>
        <p:grpSpPr>
          <a:xfrm>
            <a:off x="7771733" y="1604867"/>
            <a:ext cx="3394996" cy="2116741"/>
            <a:chOff x="7771733" y="1604867"/>
            <a:chExt cx="3394996" cy="2116741"/>
          </a:xfrm>
        </p:grpSpPr>
        <p:sp>
          <p:nvSpPr>
            <p:cNvPr id="7" name="AutoShape 7"/>
            <p:cNvSpPr/>
            <p:nvPr/>
          </p:nvSpPr>
          <p:spPr>
            <a:xfrm>
              <a:off x="7771733" y="1604867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pic>
        <p:nvPicPr>
          <p:cNvPr id="8" name="Picture 8"/>
          <p:cNvPicPr>
            <a:picLocks noChangeAspect="1"/>
          </p:cNvPicPr>
          <p:nvPr/>
        </p:nvPicPr>
        <p:blipFill>
          <a:blip r:embed="rId2"/>
          <a:srcRect t="22425" b="22425"/>
          <a:stretch>
            <a:fillRect/>
          </a:stretch>
        </p:blipFill>
        <p:spPr>
          <a:xfrm>
            <a:off x="981837" y="3694465"/>
            <a:ext cx="3394942" cy="2143864"/>
          </a:xfrm>
          <a:prstGeom prst="rect">
            <a:avLst/>
          </a:prstGeom>
        </p:spPr>
      </p:pic>
      <p:pic>
        <p:nvPicPr>
          <p:cNvPr id="9" name="Picture 9"/>
          <p:cNvPicPr>
            <a:picLocks noChangeAspect="1"/>
          </p:cNvPicPr>
          <p:nvPr/>
        </p:nvPicPr>
        <p:blipFill>
          <a:blip r:embed="rId3"/>
          <a:srcRect t="7901" b="7901"/>
          <a:stretch>
            <a:fillRect/>
          </a:stretch>
        </p:blipFill>
        <p:spPr>
          <a:xfrm>
            <a:off x="4376812" y="1577730"/>
            <a:ext cx="3394942" cy="2143864"/>
          </a:xfrm>
          <a:prstGeom prst="rect">
            <a:avLst/>
          </a:prstGeom>
        </p:spPr>
      </p:pic>
      <p:pic>
        <p:nvPicPr>
          <p:cNvPr id="10" name="Picture 10"/>
          <p:cNvPicPr>
            <a:picLocks noChangeAspect="1"/>
          </p:cNvPicPr>
          <p:nvPr/>
        </p:nvPicPr>
        <p:blipFill>
          <a:blip r:embed="rId4"/>
          <a:srcRect t="2520" b="2520"/>
          <a:stretch>
            <a:fillRect/>
          </a:stretch>
        </p:blipFill>
        <p:spPr>
          <a:xfrm>
            <a:off x="7771733" y="3721608"/>
            <a:ext cx="3394942" cy="2143864"/>
          </a:xfrm>
          <a:prstGeom prst="rect">
            <a:avLst/>
          </a:prstGeom>
        </p:spPr>
      </p:pic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引导孩子认识厕所</a:t>
              </a:r>
            </a:p>
          </p:txBody>
        </p:sp>
      </p:grpSp>
      <p:grpSp>
        <p:nvGrpSpPr>
          <p:cNvPr id="33" name="Group 33"/>
          <p:cNvGrpSpPr/>
          <p:nvPr/>
        </p:nvGrpSpPr>
        <p:grpSpPr>
          <a:xfrm>
            <a:off x="981837" y="1604867"/>
            <a:ext cx="3394996" cy="490334"/>
            <a:chOff x="981837" y="1604867"/>
            <a:chExt cx="3394996" cy="490334"/>
          </a:xfrm>
        </p:grpSpPr>
        <p:sp>
          <p:nvSpPr>
            <p:cNvPr id="34" name="TextBox 34"/>
            <p:cNvSpPr txBox="1"/>
            <p:nvPr/>
          </p:nvSpPr>
          <p:spPr>
            <a:xfrm>
              <a:off x="981837" y="1604867"/>
              <a:ext cx="339499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介绍厕所的功能</a:t>
              </a:r>
            </a:p>
          </p:txBody>
        </p:sp>
      </p:grpSp>
      <p:grpSp>
        <p:nvGrpSpPr>
          <p:cNvPr id="35" name="Group 35"/>
          <p:cNvGrpSpPr/>
          <p:nvPr/>
        </p:nvGrpSpPr>
        <p:grpSpPr>
          <a:xfrm>
            <a:off x="1090562" y="2039620"/>
            <a:ext cx="3286271" cy="1654845"/>
            <a:chOff x="1090562" y="2039620"/>
            <a:chExt cx="3286271" cy="1654845"/>
          </a:xfrm>
        </p:grpSpPr>
        <p:sp>
          <p:nvSpPr>
            <p:cNvPr id="36" name="TextBox 36"/>
            <p:cNvSpPr txBox="1"/>
            <p:nvPr/>
          </p:nvSpPr>
          <p:spPr>
            <a:xfrm>
              <a:off x="1090562" y="2039620"/>
              <a:ext cx="3286271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向孩子解释厕所的作用，让他们明白厕所是用来方便的地方。</a:t>
              </a:r>
            </a:p>
          </p:txBody>
        </p:sp>
      </p:grpSp>
      <p:grpSp>
        <p:nvGrpSpPr>
          <p:cNvPr id="37" name="Group 37"/>
          <p:cNvGrpSpPr/>
          <p:nvPr/>
        </p:nvGrpSpPr>
        <p:grpSpPr>
          <a:xfrm>
            <a:off x="4376833" y="3748751"/>
            <a:ext cx="3394996" cy="490334"/>
            <a:chOff x="4376833" y="3748751"/>
            <a:chExt cx="3394996" cy="490334"/>
          </a:xfrm>
        </p:grpSpPr>
        <p:sp>
          <p:nvSpPr>
            <p:cNvPr id="38" name="TextBox 38"/>
            <p:cNvSpPr txBox="1"/>
            <p:nvPr/>
          </p:nvSpPr>
          <p:spPr>
            <a:xfrm>
              <a:off x="4376833" y="3748751"/>
              <a:ext cx="339499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教孩子认识男女厕所</a:t>
              </a:r>
            </a:p>
          </p:txBody>
        </p:sp>
      </p:grpSp>
      <p:grpSp>
        <p:nvGrpSpPr>
          <p:cNvPr id="39" name="Group 39"/>
          <p:cNvGrpSpPr/>
          <p:nvPr/>
        </p:nvGrpSpPr>
        <p:grpSpPr>
          <a:xfrm>
            <a:off x="4485558" y="4183504"/>
            <a:ext cx="3286271" cy="1654845"/>
            <a:chOff x="4485558" y="4183504"/>
            <a:chExt cx="3286271" cy="1654845"/>
          </a:xfrm>
        </p:grpSpPr>
        <p:sp>
          <p:nvSpPr>
            <p:cNvPr id="40" name="TextBox 40"/>
            <p:cNvSpPr txBox="1"/>
            <p:nvPr/>
          </p:nvSpPr>
          <p:spPr>
            <a:xfrm>
              <a:off x="4485558" y="4183504"/>
              <a:ext cx="3286271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家长应向孩子介绍男女厕所的区别，并教育他们如何正确使用。</a:t>
              </a:r>
            </a:p>
          </p:txBody>
        </p:sp>
      </p:grpSp>
      <p:grpSp>
        <p:nvGrpSpPr>
          <p:cNvPr id="41" name="Group 41"/>
          <p:cNvGrpSpPr/>
          <p:nvPr/>
        </p:nvGrpSpPr>
        <p:grpSpPr>
          <a:xfrm>
            <a:off x="7771733" y="1604867"/>
            <a:ext cx="3394996" cy="490334"/>
            <a:chOff x="7771733" y="1604867"/>
            <a:chExt cx="3394996" cy="490334"/>
          </a:xfrm>
        </p:grpSpPr>
        <p:sp>
          <p:nvSpPr>
            <p:cNvPr id="42" name="TextBox 42"/>
            <p:cNvSpPr txBox="1"/>
            <p:nvPr/>
          </p:nvSpPr>
          <p:spPr>
            <a:xfrm>
              <a:off x="7771733" y="1604867"/>
              <a:ext cx="339499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引导孩子了解卫生习惯</a:t>
              </a:r>
            </a:p>
          </p:txBody>
        </p:sp>
      </p:grpSp>
      <p:grpSp>
        <p:nvGrpSpPr>
          <p:cNvPr id="43" name="Group 43"/>
          <p:cNvGrpSpPr/>
          <p:nvPr/>
        </p:nvGrpSpPr>
        <p:grpSpPr>
          <a:xfrm>
            <a:off x="7880459" y="2039620"/>
            <a:ext cx="3286271" cy="1654845"/>
            <a:chOff x="7880459" y="2039620"/>
            <a:chExt cx="3286271" cy="1654845"/>
          </a:xfrm>
        </p:grpSpPr>
        <p:sp>
          <p:nvSpPr>
            <p:cNvPr id="44" name="TextBox 44"/>
            <p:cNvSpPr txBox="1"/>
            <p:nvPr/>
          </p:nvSpPr>
          <p:spPr>
            <a:xfrm>
              <a:off x="7880459" y="2039620"/>
              <a:ext cx="3286271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家长可以告诉孩子如何保持厕所的清洁和卫生，如冲厕所、洗手等。</a:t>
              </a:r>
            </a:p>
          </p:txBody>
        </p:sp>
      </p:grp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https://d.book118.com/937000031166006031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000000"/>
      </a:dk1>
      <a:lt1>
        <a:srgbClr val="F4F7FF"/>
      </a:lt1>
      <a:dk2>
        <a:srgbClr val="0A0237"/>
      </a:dk2>
      <a:lt2>
        <a:srgbClr val="FFFFFF"/>
      </a:lt2>
      <a:accent1>
        <a:srgbClr val="0084FF"/>
      </a:accent1>
      <a:accent2>
        <a:srgbClr val="5196FF"/>
      </a:accent2>
      <a:accent3>
        <a:srgbClr val="4454DF"/>
      </a:accent3>
      <a:accent4>
        <a:srgbClr val="7FA9F1"/>
      </a:accent4>
      <a:accent5>
        <a:srgbClr val="ABDDFF"/>
      </a:accent5>
      <a:accent6>
        <a:srgbClr val="A2E5B9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Uigh" typeface="Microsoft Uighur"/>
        <a:font script="Beng" typeface="Vrinda"/>
        <a:font script="Thai" typeface="Angsan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Times New Roman"/>
        <a:font script="Arab" typeface="Times New Roman"/>
        <a:font script="Hant" typeface="新細明體"/>
        <a:font script="Telu" typeface="Gautami"/>
        <a:font script="Ethi" typeface="Nyala"/>
        <a:font script="Jpan" typeface="ＭＳ Ｐゴシック"/>
        <a:font script="Sinh" typeface="Iskoola Pota"/>
        <a:font script="Deva" typeface="Mangal"/>
        <a:font script="Knda" typeface="Tunga"/>
        <a:font script="Tibt" typeface="Microsoft Himalaya"/>
        <a:font script="Khmr" typeface="MoolBoran"/>
        <a:font script="Taml" typeface="Latha"/>
        <a:font script="Hebr" typeface="Times New Roman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ajorFont>
      <a:minorFont>
        <a:latin typeface="Calibri"/>
        <a:ea typeface="Calibri"/>
        <a:cs typeface="Arial"/>
        <a:font script="Uigh" typeface="Microsoft Uighur"/>
        <a:font script="Beng" typeface="Vrinda"/>
        <a:font script="Thai" typeface="Cordi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Arial"/>
        <a:font script="Arab" typeface="Arial"/>
        <a:font script="Hant" typeface="新細明體"/>
        <a:font script="Telu" typeface="Gautami"/>
        <a:font script="Ethi" typeface="Nyala"/>
        <a:font script="Jpan" typeface="ＭＳ Ｐゴシック"/>
        <a:font script="Sinh" typeface="Iskoola Pota"/>
        <a:font script="Deva" typeface="Mangal"/>
        <a:font script="Knda" typeface="Tunga"/>
        <a:font script="Tibt" typeface="Microsoft Himalaya"/>
        <a:font script="Khmr" typeface="DaunPenh"/>
        <a:font script="Taml" typeface="Latha"/>
        <a:font script="Hebr" typeface="Arial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60</Paragraphs>
  <Slides>12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12</vt:i4>
      </vt:variant>
    </vt:vector>
  </HeadingPairs>
  <TitlesOfParts>
    <vt:vector baseType="lpstr" size="16">
      <vt:lpstr>Arial</vt:lpstr>
      <vt:lpstr>Calibri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2024-09-04T11:25:41.846</cp:lastPrinted>
  <dcterms:created xsi:type="dcterms:W3CDTF">2024-09-04T03:25:41Z</dcterms:created>
  <dcterms:modified xsi:type="dcterms:W3CDTF">2024-09-04T03:25:43Z</dcterms:modified>
</cp:coreProperties>
</file>