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EAB76-5103-4BDC-BBCD-9BEA9162DCAE}" type="datetimeFigureOut">
              <a:rPr lang="zh-CN" altLang="en-US" smtClean="0"/>
              <a:t>2024/1/1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7521D7-5213-4287-9556-D46CBB7017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823360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1BF2980-540F-4F7F-A4CC-709C5E98033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11FC198-2D83-4DFC-8CDD-7D23AF44D41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3C1AC-A8EC-4E32-894E-D59658C1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DEA5-F606-40CC-8F15-45BAB7C9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A9F45-4863-4DBF-9390-7EF80543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FC869-9D12-479A-8BBE-0E7224B8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6A407-3D57-4C35-97E8-38EB31D7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92A64-4D26-458A-A27E-3BA0BAA9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EC04C-30C3-4163-B3BE-0E2F02D5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C5908-3F1F-41F9-BD51-31306714D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6C881-CDE7-4EBB-9A5F-9BBDE4E7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B18C-E4AA-4F61-B176-C9D90F27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CF61A-89D9-4C44-92D4-709AAC0E3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rgbClr val="FCFC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rgbClr val="FCFC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4E37400-0646-4690-B3CD-AFE7E0746041}" type="datetimeFigureOut">
              <a:rPr lang="zh-CN" altLang="en-US" smtClean="0"/>
              <a:t>2024/1/1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543FE73-A404-45C1-B77A-6DB3BD9EA95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3046"/>
            <a:ext cx="12181172" cy="6851908"/>
          </a:xfrm>
          <a:prstGeom prst="rect">
            <a:avLst/>
          </a:prstGeom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5865" kern="1200">
          <a:solidFill>
            <a:schemeClr val="tx1"/>
          </a:solidFill>
          <a:latin typeface="+mj-lt"/>
          <a:ea typeface="微软雅黑" panose="020b0503020204020204" pitchFamily="34" charset="-122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609600"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1219200"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828800"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2438400" algn="ctr" rtl="0" fontAlgn="base"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57200" indent="-4572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4265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1pPr>
      <a:lvl2pPr marL="990600" indent="-3810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3735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2pPr>
      <a:lvl3pPr marL="1524000" indent="-3048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3pPr>
      <a:lvl4pPr marL="2133600" indent="-3048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665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4pPr>
      <a:lvl5pPr marL="2743200" indent="-3048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665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3.pn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5.pn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021011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TextBox 114"/>
          <p:cNvSpPr txBox="1"/>
          <p:nvPr/>
        </p:nvSpPr>
        <p:spPr>
          <a:xfrm>
            <a:off x="3888490" y="890913"/>
            <a:ext cx="5118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猜猜这段话告诉我们什么？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816094" y="2337305"/>
            <a:ext cx="83580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prstClr val="black">
                    <a:lumMod val="65000"/>
                    <a:lumOff val="3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.---/-----/..---/..---/-.----..---.-../-.-...-.--.-.../-.-.--.------.-/--..--..--.---./-..-.......--.-./-..--.-.--.--.../----.--.-..-..-/-.--.--.--..--./--.-.....-....-/--...-.--.--.--/---.-.-...-----/------.--.-----/-..---........./-.............--/-...-.----.-.-.-/--..-.-.---..../-.--.--.--..--./-.--.--.--..--./----..---.-...-/-..-........-..-/--...-.---.-..-/-..--...-..--.../----.--.-.-.-../--.-....-..-.../--------...--.-./--------..-....-/--------..-...-./--------..-....-/--------..-...-./--------..-...--</a:t>
            </a:r>
            <a:endParaRPr lang="zh-CN" altLang="en-US" sz="2000">
              <a:solidFill>
                <a:prstClr val="black">
                  <a:lumMod val="65000"/>
                  <a:lumOff val="35000"/>
                </a:prst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1308287" y="394865"/>
            <a:ext cx="1858547" cy="1576870"/>
            <a:chOff x="1881842" y="2656049"/>
            <a:chExt cx="2397222" cy="2093640"/>
          </a:xfrm>
        </p:grpSpPr>
        <p:grpSp>
          <p:nvGrpSpPr>
            <p:cNvPr id="51" name="组合 50"/>
            <p:cNvGrpSpPr/>
            <p:nvPr/>
          </p:nvGrpSpPr>
          <p:grpSpPr>
            <a:xfrm>
              <a:off x="1881842" y="2656049"/>
              <a:ext cx="2397222" cy="2093640"/>
              <a:chOff x="1511944" y="2420246"/>
              <a:chExt cx="2627152" cy="2294453"/>
            </a:xfrm>
            <a:effectLst>
              <a:outerShdw blurRad="203200" dist="38100" dir="3780000" sx="103000" sy="103000" algn="t" rotWithShape="0">
                <a:prstClr val="black">
                  <a:alpha val="25000"/>
                </a:prstClr>
              </a:outerShdw>
            </a:effectLst>
          </p:grpSpPr>
          <p:sp>
            <p:nvSpPr>
              <p:cNvPr id="54" name="Freeform 6"/>
              <p:cNvSpPr/>
              <p:nvPr/>
            </p:nvSpPr>
            <p:spPr bwMode="auto">
              <a:xfrm>
                <a:off x="1511944" y="2420246"/>
                <a:ext cx="2627152" cy="2294453"/>
              </a:xfrm>
              <a:custGeom>
                <a:gdLst>
                  <a:gd name="T0" fmla="*/ 4479 w 4516"/>
                  <a:gd name="T1" fmla="*/ 2074 h 3947"/>
                  <a:gd name="T2" fmla="*/ 3967 w 4516"/>
                  <a:gd name="T3" fmla="*/ 2960 h 3947"/>
                  <a:gd name="T4" fmla="*/ 3455 w 4516"/>
                  <a:gd name="T5" fmla="*/ 3847 h 3947"/>
                  <a:gd name="T6" fmla="*/ 3282 w 4516"/>
                  <a:gd name="T7" fmla="*/ 3947 h 3947"/>
                  <a:gd name="T8" fmla="*/ 2258 w 4516"/>
                  <a:gd name="T9" fmla="*/ 3947 h 3947"/>
                  <a:gd name="T10" fmla="*/ 1234 w 4516"/>
                  <a:gd name="T11" fmla="*/ 3947 h 3947"/>
                  <a:gd name="T12" fmla="*/ 1061 w 4516"/>
                  <a:gd name="T13" fmla="*/ 3847 h 3947"/>
                  <a:gd name="T14" fmla="*/ 549 w 4516"/>
                  <a:gd name="T15" fmla="*/ 2960 h 3947"/>
                  <a:gd name="T16" fmla="*/ 37 w 4516"/>
                  <a:gd name="T17" fmla="*/ 2074 h 3947"/>
                  <a:gd name="T18" fmla="*/ 37 w 4516"/>
                  <a:gd name="T19" fmla="*/ 1874 h 3947"/>
                  <a:gd name="T20" fmla="*/ 549 w 4516"/>
                  <a:gd name="T21" fmla="*/ 987 h 3947"/>
                  <a:gd name="T22" fmla="*/ 1061 w 4516"/>
                  <a:gd name="T23" fmla="*/ 100 h 3947"/>
                  <a:gd name="T24" fmla="*/ 1234 w 4516"/>
                  <a:gd name="T25" fmla="*/ 0 h 3947"/>
                  <a:gd name="T26" fmla="*/ 2258 w 4516"/>
                  <a:gd name="T27" fmla="*/ 0 h 3947"/>
                  <a:gd name="T28" fmla="*/ 3282 w 4516"/>
                  <a:gd name="T29" fmla="*/ 0 h 3947"/>
                  <a:gd name="T30" fmla="*/ 3455 w 4516"/>
                  <a:gd name="T31" fmla="*/ 100 h 3947"/>
                  <a:gd name="T32" fmla="*/ 3967 w 4516"/>
                  <a:gd name="T33" fmla="*/ 987 h 3947"/>
                  <a:gd name="T34" fmla="*/ 4479 w 4516"/>
                  <a:gd name="T35" fmla="*/ 1874 h 3947"/>
                  <a:gd name="T36" fmla="*/ 4479 w 4516"/>
                  <a:gd name="T37" fmla="*/ 2074 h 39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516" h="3947">
                    <a:moveTo>
                      <a:pt x="4479" y="2074"/>
                    </a:moveTo>
                    <a:lnTo>
                      <a:pt x="3967" y="2960"/>
                    </a:lnTo>
                    <a:lnTo>
                      <a:pt x="3455" y="3847"/>
                    </a:lnTo>
                    <a:cubicBezTo>
                      <a:pt x="3418" y="3911"/>
                      <a:pt x="3355" y="3947"/>
                      <a:pt x="3282" y="3947"/>
                    </a:cubicBezTo>
                    <a:lnTo>
                      <a:pt x="2258" y="3947"/>
                    </a:lnTo>
                    <a:lnTo>
                      <a:pt x="1234" y="3947"/>
                    </a:lnTo>
                    <a:cubicBezTo>
                      <a:pt x="1160" y="3947"/>
                      <a:pt x="1097" y="3911"/>
                      <a:pt x="1061" y="3847"/>
                    </a:cubicBezTo>
                    <a:lnTo>
                      <a:pt x="549" y="2960"/>
                    </a:lnTo>
                    <a:lnTo>
                      <a:pt x="37" y="2074"/>
                    </a:lnTo>
                    <a:cubicBezTo>
                      <a:pt x="0" y="2010"/>
                      <a:pt x="0" y="1937"/>
                      <a:pt x="37" y="1874"/>
                    </a:cubicBezTo>
                    <a:lnTo>
                      <a:pt x="549" y="987"/>
                    </a:lnTo>
                    <a:lnTo>
                      <a:pt x="1061" y="100"/>
                    </a:lnTo>
                    <a:cubicBezTo>
                      <a:pt x="1097" y="36"/>
                      <a:pt x="1160" y="0"/>
                      <a:pt x="1234" y="0"/>
                    </a:cubicBezTo>
                    <a:lnTo>
                      <a:pt x="2258" y="0"/>
                    </a:lnTo>
                    <a:lnTo>
                      <a:pt x="3282" y="0"/>
                    </a:lnTo>
                    <a:cubicBezTo>
                      <a:pt x="3355" y="0"/>
                      <a:pt x="3418" y="36"/>
                      <a:pt x="3455" y="100"/>
                    </a:cubicBezTo>
                    <a:lnTo>
                      <a:pt x="3967" y="987"/>
                    </a:lnTo>
                    <a:lnTo>
                      <a:pt x="4479" y="1874"/>
                    </a:lnTo>
                    <a:cubicBezTo>
                      <a:pt x="4516" y="1937"/>
                      <a:pt x="4516" y="2010"/>
                      <a:pt x="4479" y="2074"/>
                    </a:cubicBezTo>
                    <a:close/>
                  </a:path>
                </a:pathLst>
              </a:custGeom>
              <a:solidFill>
                <a:schemeClr val="bg1"/>
              </a:solidFill>
              <a:ln w="7938" cap="flat">
                <a:noFill/>
                <a:prstDash val="solid"/>
                <a:miter lim="800000"/>
              </a:ln>
              <a:effectLst/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5" name="Freeform 6"/>
              <p:cNvSpPr/>
              <p:nvPr/>
            </p:nvSpPr>
            <p:spPr bwMode="auto">
              <a:xfrm>
                <a:off x="1524106" y="2431739"/>
                <a:ext cx="2602832" cy="2271469"/>
              </a:xfrm>
              <a:custGeom>
                <a:gdLst>
                  <a:gd name="T0" fmla="*/ 4479 w 4516"/>
                  <a:gd name="T1" fmla="*/ 2074 h 3947"/>
                  <a:gd name="T2" fmla="*/ 3967 w 4516"/>
                  <a:gd name="T3" fmla="*/ 2960 h 3947"/>
                  <a:gd name="T4" fmla="*/ 3455 w 4516"/>
                  <a:gd name="T5" fmla="*/ 3847 h 3947"/>
                  <a:gd name="T6" fmla="*/ 3282 w 4516"/>
                  <a:gd name="T7" fmla="*/ 3947 h 3947"/>
                  <a:gd name="T8" fmla="*/ 2258 w 4516"/>
                  <a:gd name="T9" fmla="*/ 3947 h 3947"/>
                  <a:gd name="T10" fmla="*/ 1234 w 4516"/>
                  <a:gd name="T11" fmla="*/ 3947 h 3947"/>
                  <a:gd name="T12" fmla="*/ 1061 w 4516"/>
                  <a:gd name="T13" fmla="*/ 3847 h 3947"/>
                  <a:gd name="T14" fmla="*/ 549 w 4516"/>
                  <a:gd name="T15" fmla="*/ 2960 h 3947"/>
                  <a:gd name="T16" fmla="*/ 37 w 4516"/>
                  <a:gd name="T17" fmla="*/ 2074 h 3947"/>
                  <a:gd name="T18" fmla="*/ 37 w 4516"/>
                  <a:gd name="T19" fmla="*/ 1874 h 3947"/>
                  <a:gd name="T20" fmla="*/ 549 w 4516"/>
                  <a:gd name="T21" fmla="*/ 987 h 3947"/>
                  <a:gd name="T22" fmla="*/ 1061 w 4516"/>
                  <a:gd name="T23" fmla="*/ 100 h 3947"/>
                  <a:gd name="T24" fmla="*/ 1234 w 4516"/>
                  <a:gd name="T25" fmla="*/ 0 h 3947"/>
                  <a:gd name="T26" fmla="*/ 2258 w 4516"/>
                  <a:gd name="T27" fmla="*/ 0 h 3947"/>
                  <a:gd name="T28" fmla="*/ 3282 w 4516"/>
                  <a:gd name="T29" fmla="*/ 0 h 3947"/>
                  <a:gd name="T30" fmla="*/ 3455 w 4516"/>
                  <a:gd name="T31" fmla="*/ 100 h 3947"/>
                  <a:gd name="T32" fmla="*/ 3967 w 4516"/>
                  <a:gd name="T33" fmla="*/ 987 h 3947"/>
                  <a:gd name="T34" fmla="*/ 4479 w 4516"/>
                  <a:gd name="T35" fmla="*/ 1874 h 3947"/>
                  <a:gd name="T36" fmla="*/ 4479 w 4516"/>
                  <a:gd name="T37" fmla="*/ 2074 h 39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516" h="3947">
                    <a:moveTo>
                      <a:pt x="4479" y="2074"/>
                    </a:moveTo>
                    <a:lnTo>
                      <a:pt x="3967" y="2960"/>
                    </a:lnTo>
                    <a:lnTo>
                      <a:pt x="3455" y="3847"/>
                    </a:lnTo>
                    <a:cubicBezTo>
                      <a:pt x="3418" y="3911"/>
                      <a:pt x="3355" y="3947"/>
                      <a:pt x="3282" y="3947"/>
                    </a:cubicBezTo>
                    <a:lnTo>
                      <a:pt x="2258" y="3947"/>
                    </a:lnTo>
                    <a:lnTo>
                      <a:pt x="1234" y="3947"/>
                    </a:lnTo>
                    <a:cubicBezTo>
                      <a:pt x="1160" y="3947"/>
                      <a:pt x="1097" y="3911"/>
                      <a:pt x="1061" y="3847"/>
                    </a:cubicBezTo>
                    <a:lnTo>
                      <a:pt x="549" y="2960"/>
                    </a:lnTo>
                    <a:lnTo>
                      <a:pt x="37" y="2074"/>
                    </a:lnTo>
                    <a:cubicBezTo>
                      <a:pt x="0" y="2010"/>
                      <a:pt x="0" y="1937"/>
                      <a:pt x="37" y="1874"/>
                    </a:cubicBezTo>
                    <a:lnTo>
                      <a:pt x="549" y="987"/>
                    </a:lnTo>
                    <a:lnTo>
                      <a:pt x="1061" y="100"/>
                    </a:lnTo>
                    <a:cubicBezTo>
                      <a:pt x="1097" y="36"/>
                      <a:pt x="1160" y="0"/>
                      <a:pt x="1234" y="0"/>
                    </a:cubicBezTo>
                    <a:lnTo>
                      <a:pt x="2258" y="0"/>
                    </a:lnTo>
                    <a:lnTo>
                      <a:pt x="3282" y="0"/>
                    </a:lnTo>
                    <a:cubicBezTo>
                      <a:pt x="3355" y="0"/>
                      <a:pt x="3418" y="36"/>
                      <a:pt x="3455" y="100"/>
                    </a:cubicBezTo>
                    <a:lnTo>
                      <a:pt x="3967" y="987"/>
                    </a:lnTo>
                    <a:lnTo>
                      <a:pt x="4479" y="1874"/>
                    </a:lnTo>
                    <a:cubicBezTo>
                      <a:pt x="4516" y="1937"/>
                      <a:pt x="4516" y="2010"/>
                      <a:pt x="4479" y="2074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>
                      <a:lumMod val="82000"/>
                      <a:lumOff val="18000"/>
                    </a:schemeClr>
                  </a:gs>
                  <a:gs pos="47000">
                    <a:srgbClr val="F5F5F5"/>
                  </a:gs>
                  <a:gs pos="100000">
                    <a:schemeClr val="bg1">
                      <a:lumMod val="95000"/>
                      <a:lumOff val="5000"/>
                    </a:schemeClr>
                  </a:gs>
                </a:gsLst>
                <a:lin ang="18900000" scaled="0"/>
              </a:gradFill>
              <a:ln w="7938" cap="flat">
                <a:noFill/>
                <a:prstDash val="solid"/>
                <a:miter lim="800000"/>
              </a:ln>
              <a:effectLst/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52" name="Freeform 7"/>
            <p:cNvSpPr/>
            <p:nvPr/>
          </p:nvSpPr>
          <p:spPr bwMode="auto">
            <a:xfrm>
              <a:off x="2193523" y="2932555"/>
              <a:ext cx="1773860" cy="1540629"/>
            </a:xfrm>
            <a:custGeom>
              <a:gdLst>
                <a:gd name="T0" fmla="*/ 3404 w 3431"/>
                <a:gd name="T1" fmla="*/ 1576 h 2999"/>
                <a:gd name="T2" fmla="*/ 3015 w 3431"/>
                <a:gd name="T3" fmla="*/ 2249 h 2999"/>
                <a:gd name="T4" fmla="*/ 2625 w 3431"/>
                <a:gd name="T5" fmla="*/ 2923 h 2999"/>
                <a:gd name="T6" fmla="*/ 2494 w 3431"/>
                <a:gd name="T7" fmla="*/ 2999 h 2999"/>
                <a:gd name="T8" fmla="*/ 1716 w 3431"/>
                <a:gd name="T9" fmla="*/ 2999 h 2999"/>
                <a:gd name="T10" fmla="*/ 938 w 3431"/>
                <a:gd name="T11" fmla="*/ 2999 h 2999"/>
                <a:gd name="T12" fmla="*/ 806 w 3431"/>
                <a:gd name="T13" fmla="*/ 2923 h 2999"/>
                <a:gd name="T14" fmla="*/ 417 w 3431"/>
                <a:gd name="T15" fmla="*/ 2249 h 2999"/>
                <a:gd name="T16" fmla="*/ 28 w 3431"/>
                <a:gd name="T17" fmla="*/ 1576 h 2999"/>
                <a:gd name="T18" fmla="*/ 28 w 3431"/>
                <a:gd name="T19" fmla="*/ 1424 h 2999"/>
                <a:gd name="T20" fmla="*/ 417 w 3431"/>
                <a:gd name="T21" fmla="*/ 750 h 2999"/>
                <a:gd name="T22" fmla="*/ 806 w 3431"/>
                <a:gd name="T23" fmla="*/ 76 h 2999"/>
                <a:gd name="T24" fmla="*/ 938 w 3431"/>
                <a:gd name="T25" fmla="*/ 0 h 2999"/>
                <a:gd name="T26" fmla="*/ 1716 w 3431"/>
                <a:gd name="T27" fmla="*/ 0 h 2999"/>
                <a:gd name="T28" fmla="*/ 2494 w 3431"/>
                <a:gd name="T29" fmla="*/ 0 h 2999"/>
                <a:gd name="T30" fmla="*/ 2625 w 3431"/>
                <a:gd name="T31" fmla="*/ 76 h 2999"/>
                <a:gd name="T32" fmla="*/ 3015 w 3431"/>
                <a:gd name="T33" fmla="*/ 750 h 2999"/>
                <a:gd name="T34" fmla="*/ 3404 w 3431"/>
                <a:gd name="T35" fmla="*/ 1424 h 2999"/>
                <a:gd name="T36" fmla="*/ 3404 w 3431"/>
                <a:gd name="T37" fmla="*/ 1576 h 29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431" h="2999">
                  <a:moveTo>
                    <a:pt x="3404" y="1576"/>
                  </a:moveTo>
                  <a:lnTo>
                    <a:pt x="3015" y="2249"/>
                  </a:lnTo>
                  <a:lnTo>
                    <a:pt x="2625" y="2923"/>
                  </a:lnTo>
                  <a:cubicBezTo>
                    <a:pt x="2598" y="2972"/>
                    <a:pt x="2550" y="2999"/>
                    <a:pt x="2494" y="2999"/>
                  </a:cubicBezTo>
                  <a:lnTo>
                    <a:pt x="1716" y="2999"/>
                  </a:lnTo>
                  <a:lnTo>
                    <a:pt x="938" y="2999"/>
                  </a:lnTo>
                  <a:cubicBezTo>
                    <a:pt x="882" y="2999"/>
                    <a:pt x="834" y="2972"/>
                    <a:pt x="806" y="2923"/>
                  </a:cubicBezTo>
                  <a:lnTo>
                    <a:pt x="417" y="2249"/>
                  </a:lnTo>
                  <a:lnTo>
                    <a:pt x="28" y="1576"/>
                  </a:lnTo>
                  <a:cubicBezTo>
                    <a:pt x="0" y="1527"/>
                    <a:pt x="0" y="1472"/>
                    <a:pt x="28" y="1424"/>
                  </a:cubicBezTo>
                  <a:lnTo>
                    <a:pt x="417" y="750"/>
                  </a:lnTo>
                  <a:lnTo>
                    <a:pt x="806" y="76"/>
                  </a:lnTo>
                  <a:cubicBezTo>
                    <a:pt x="834" y="28"/>
                    <a:pt x="882" y="0"/>
                    <a:pt x="938" y="0"/>
                  </a:cubicBezTo>
                  <a:lnTo>
                    <a:pt x="1716" y="0"/>
                  </a:lnTo>
                  <a:lnTo>
                    <a:pt x="2494" y="0"/>
                  </a:lnTo>
                  <a:cubicBezTo>
                    <a:pt x="2550" y="0"/>
                    <a:pt x="2598" y="28"/>
                    <a:pt x="2625" y="76"/>
                  </a:cubicBezTo>
                  <a:lnTo>
                    <a:pt x="3015" y="750"/>
                  </a:lnTo>
                  <a:lnTo>
                    <a:pt x="3404" y="1424"/>
                  </a:lnTo>
                  <a:cubicBezTo>
                    <a:pt x="3431" y="1472"/>
                    <a:pt x="3431" y="1527"/>
                    <a:pt x="3404" y="1576"/>
                  </a:cubicBezTo>
                  <a:close/>
                </a:path>
              </a:pathLst>
            </a:custGeom>
            <a:solidFill>
              <a:schemeClr val="accent1"/>
            </a:solidFill>
            <a:ln w="7938" cap="flat">
              <a:noFill/>
              <a:prstDash val="solid"/>
              <a:miter lim="800000"/>
            </a:ln>
            <a:effectLst/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2575311" y="3250047"/>
              <a:ext cx="1157729" cy="959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48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5339882" y="457413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翻译后：</a:t>
            </a:r>
          </a:p>
        </p:txBody>
      </p:sp>
      <p:sp>
        <p:nvSpPr>
          <p:cNvPr id="3" name="矩形 2"/>
          <p:cNvSpPr/>
          <p:nvPr/>
        </p:nvSpPr>
        <p:spPr>
          <a:xfrm>
            <a:off x="2186153" y="5271551"/>
            <a:ext cx="761795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2022</a:t>
            </a:r>
            <a:r>
              <a:rPr lang="zh-CN" altLang="en-US"/>
              <a:t>年全国普通高等学校招生统一考试数学学科选择题答案：ＡＢＡＢＣ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268200" y="11684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0" name="矩形 619"/>
          <p:cNvSpPr/>
          <p:nvPr/>
        </p:nvSpPr>
        <p:spPr>
          <a:xfrm>
            <a:off x="0" y="3957237"/>
            <a:ext cx="12192000" cy="185819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grpSp>
        <p:nvGrpSpPr>
          <p:cNvPr id="597" name="组合 596"/>
          <p:cNvGrpSpPr/>
          <p:nvPr/>
        </p:nvGrpSpPr>
        <p:grpSpPr>
          <a:xfrm>
            <a:off x="2330419" y="1128545"/>
            <a:ext cx="2493904" cy="2493904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98" name="同心圆 597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599" name="椭圆 598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sp>
        <p:nvSpPr>
          <p:cNvPr id="600" name="椭圆 599"/>
          <p:cNvSpPr/>
          <p:nvPr/>
        </p:nvSpPr>
        <p:spPr>
          <a:xfrm>
            <a:off x="768237" y="2116567"/>
            <a:ext cx="903568" cy="903568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601" name="椭圆 600"/>
          <p:cNvSpPr/>
          <p:nvPr/>
        </p:nvSpPr>
        <p:spPr>
          <a:xfrm>
            <a:off x="2531865" y="676908"/>
            <a:ext cx="366369" cy="366369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grpSp>
        <p:nvGrpSpPr>
          <p:cNvPr id="602" name="组合 601"/>
          <p:cNvGrpSpPr/>
          <p:nvPr/>
        </p:nvGrpSpPr>
        <p:grpSpPr>
          <a:xfrm>
            <a:off x="6493914" y="3555823"/>
            <a:ext cx="401413" cy="401413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603" name="同心圆 602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04" name="椭圆 603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grpSp>
        <p:nvGrpSpPr>
          <p:cNvPr id="605" name="组合 604"/>
          <p:cNvGrpSpPr/>
          <p:nvPr/>
        </p:nvGrpSpPr>
        <p:grpSpPr>
          <a:xfrm>
            <a:off x="5393295" y="2188927"/>
            <a:ext cx="831871" cy="831871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606" name="同心圆 605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07" name="椭圆 606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grpSp>
        <p:nvGrpSpPr>
          <p:cNvPr id="608" name="组合 607"/>
          <p:cNvGrpSpPr/>
          <p:nvPr/>
        </p:nvGrpSpPr>
        <p:grpSpPr>
          <a:xfrm>
            <a:off x="4787415" y="3393618"/>
            <a:ext cx="293036" cy="293036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609" name="同心圆 608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10" name="椭圆 609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grpSp>
        <p:nvGrpSpPr>
          <p:cNvPr id="611" name="组合 610"/>
          <p:cNvGrpSpPr/>
          <p:nvPr/>
        </p:nvGrpSpPr>
        <p:grpSpPr>
          <a:xfrm>
            <a:off x="576293" y="5798678"/>
            <a:ext cx="383892" cy="383892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612" name="同心圆 611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13" name="椭圆 612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sp>
        <p:nvSpPr>
          <p:cNvPr id="614" name="椭圆 613"/>
          <p:cNvSpPr/>
          <p:nvPr/>
        </p:nvSpPr>
        <p:spPr>
          <a:xfrm>
            <a:off x="6046381" y="1406424"/>
            <a:ext cx="366369" cy="366369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615" name="椭圆 614"/>
          <p:cNvSpPr/>
          <p:nvPr/>
        </p:nvSpPr>
        <p:spPr>
          <a:xfrm>
            <a:off x="6065732" y="6014569"/>
            <a:ext cx="183185" cy="183185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grpSp>
        <p:nvGrpSpPr>
          <p:cNvPr id="616" name="组合 615"/>
          <p:cNvGrpSpPr/>
          <p:nvPr/>
        </p:nvGrpSpPr>
        <p:grpSpPr>
          <a:xfrm>
            <a:off x="10106685" y="5266574"/>
            <a:ext cx="951985" cy="95198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617" name="同心圆 61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black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18" name="椭圆 617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>
                <a:solidFill>
                  <a:prstClr val="white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</p:grpSp>
      <p:sp>
        <p:nvSpPr>
          <p:cNvPr id="622" name="TextBox 7"/>
          <p:cNvSpPr>
            <a:spLocks noChangeArrowheads="1"/>
          </p:cNvSpPr>
          <p:nvPr/>
        </p:nvSpPr>
        <p:spPr bwMode="auto">
          <a:xfrm>
            <a:off x="2037692" y="4227819"/>
            <a:ext cx="801737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矛  与  盾</a:t>
            </a:r>
          </a:p>
        </p:txBody>
      </p:sp>
      <p:sp>
        <p:nvSpPr>
          <p:cNvPr id="623" name="TextBox 7"/>
          <p:cNvSpPr>
            <a:spLocks noChangeArrowheads="1"/>
          </p:cNvSpPr>
          <p:nvPr/>
        </p:nvSpPr>
        <p:spPr bwMode="auto">
          <a:xfrm>
            <a:off x="5809230" y="5144029"/>
            <a:ext cx="389001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3.4</a:t>
            </a:r>
            <a:r>
              <a:rPr lang="zh-CN" altLang="en-US" sz="28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加密与解密</a:t>
            </a:r>
          </a:p>
        </p:txBody>
      </p:sp>
      <p:cxnSp>
        <p:nvCxnSpPr>
          <p:cNvPr id="624" name="直接连接符 623"/>
          <p:cNvCxnSpPr/>
          <p:nvPr/>
        </p:nvCxnSpPr>
        <p:spPr>
          <a:xfrm>
            <a:off x="2414895" y="5076069"/>
            <a:ext cx="7262971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13"/>
          <p:cNvSpPr txBox="1"/>
          <p:nvPr/>
        </p:nvSpPr>
        <p:spPr>
          <a:xfrm>
            <a:off x="2459116" y="1954463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000">
                <a:solidFill>
                  <a:srgbClr val="C00000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Impact" panose="020b0806030902050204" pitchFamily="34" charset="0"/>
                <a:ea typeface="微软雅黑" panose="020b0503020204020204" pitchFamily="34" charset="-122"/>
              </a:rPr>
              <a:t>信息技术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0C2AC4D-F820-A40C-F3D7-CF34E8C80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E73-A404-45C1-B77A-6DB3BD9EA953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F84A31A-EF53-72F3-D220-62D7E3DD0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2488988" cy="2565899"/>
            <a:chOff x="2831638" y="2180861"/>
            <a:chExt cx="2488988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180861"/>
              <a:ext cx="18473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800" b="1">
                <a:solidFill>
                  <a:srgbClr val="C00002"/>
                </a:solidFill>
                <a:latin typeface="微软雅黑" panose="020b0503020204020204" pitchFamily="34" charset="-122"/>
              </a:endParaRP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3544835" y="1151875"/>
            <a:ext cx="6151043" cy="9541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C00002"/>
                </a:solidFill>
                <a:latin typeface="微软雅黑" panose="020b0503020204020204" pitchFamily="34" charset="-122"/>
              </a:rPr>
              <a:t>1</a:t>
            </a:r>
            <a:r>
              <a:rPr lang="zh-CN" altLang="en-US" sz="2800" b="1">
                <a:solidFill>
                  <a:srgbClr val="C00002"/>
                </a:solidFill>
                <a:latin typeface="微软雅黑" panose="020b0503020204020204" pitchFamily="34" charset="-122"/>
              </a:rPr>
              <a:t>、我们为什么要对信息进行加密？</a:t>
            </a:r>
            <a:endParaRPr lang="en-US" altLang="zh-CN" sz="2800" b="1">
              <a:solidFill>
                <a:srgbClr val="C00002"/>
              </a:solidFill>
              <a:latin typeface="微软雅黑" panose="020b0503020204020204" pitchFamily="34" charset="-122"/>
            </a:endParaRPr>
          </a:p>
          <a:p>
            <a:pPr marL="0" lvl="1" algn="ctr"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C00002"/>
                </a:solidFill>
                <a:latin typeface="微软雅黑" panose="020b0503020204020204" pitchFamily="34" charset="-122"/>
              </a:rPr>
              <a:t>2</a:t>
            </a:r>
            <a:r>
              <a:rPr lang="zh-CN" altLang="en-US" sz="2800" b="1">
                <a:solidFill>
                  <a:srgbClr val="C00002"/>
                </a:solidFill>
                <a:latin typeface="微软雅黑" panose="020b0503020204020204" pitchFamily="34" charset="-122"/>
              </a:rPr>
              <a:t>、我们如何来保护我们的个人密码？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2016223" cy="2565899"/>
            <a:chOff x="2831638" y="2180861"/>
            <a:chExt cx="2016223" cy="2565899"/>
          </a:xfrm>
        </p:grpSpPr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2963537" y="827737"/>
            <a:ext cx="579197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C00002"/>
                </a:solidFill>
                <a:latin typeface="微软雅黑" panose="020b0503020204020204" pitchFamily="34" charset="-122"/>
              </a:rPr>
              <a:t>1</a:t>
            </a:r>
            <a:r>
              <a:rPr lang="zh-CN" altLang="en-US" sz="2800" b="1">
                <a:solidFill>
                  <a:srgbClr val="C00002"/>
                </a:solidFill>
                <a:latin typeface="微软雅黑" panose="020b0503020204020204" pitchFamily="34" charset="-122"/>
              </a:rPr>
              <a:t>、我们为什么要对信息进行加密？</a:t>
            </a:r>
            <a:endParaRPr lang="en-US" altLang="zh-CN" sz="2800" b="1">
              <a:solidFill>
                <a:srgbClr val="C00002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594205" y="3140877"/>
            <a:ext cx="34163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信息具有很高的价值</a:t>
            </a:r>
          </a:p>
        </p:txBody>
      </p:sp>
      <p:sp>
        <p:nvSpPr>
          <p:cNvPr id="14" name="矩形 13"/>
          <p:cNvSpPr/>
          <p:nvPr/>
        </p:nvSpPr>
        <p:spPr>
          <a:xfrm>
            <a:off x="7104383" y="3137960"/>
            <a:ext cx="305724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信息是能够被破解</a:t>
            </a:r>
          </a:p>
        </p:txBody>
      </p:sp>
    </p:spTree>
    <p:extLst>
      <p:ext uri="{BB962C8B-B14F-4D97-AF65-F5344CB8AC3E}">
        <p14:creationId xmlns:p14="http://schemas.microsoft.com/office/powerpoint/2010/main" val="12364853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6369053" cy="2565899"/>
            <a:chOff x="2831638" y="2180861"/>
            <a:chExt cx="6369053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066226" y="2813382"/>
              <a:ext cx="41344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任务一：穷举法检索密码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769155"/>
              </p:ext>
            </p:extLst>
          </p:nvPr>
        </p:nvGraphicFramePr>
        <p:xfrm>
          <a:off x="5403227" y="2910314"/>
          <a:ext cx="6441795" cy="34848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72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472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72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783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密码长度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密码值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破解时间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835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5</a:t>
                      </a:r>
                      <a:r>
                        <a:rPr lang="zh-CN" altLang="en-US"/>
                        <a:t>位数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12567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7835">
                <a:tc vMerge="1">
                  <a:txBody>
                    <a:bodyPr vert="horz" wrap="square"/>
                    <a:lstStyle/>
                    <a:p>
                      <a:pPr marL="0" marR="0" indent="0" algn="ctr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98302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7835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7</a:t>
                      </a:r>
                      <a:r>
                        <a:rPr lang="zh-CN" altLang="en-US"/>
                        <a:t>位数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7835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7835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9</a:t>
                      </a:r>
                      <a:r>
                        <a:rPr lang="zh-CN" altLang="en-US"/>
                        <a:t>位数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7835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537" y="3668182"/>
            <a:ext cx="4524446" cy="1969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/>
          <p:nvPr/>
        </p:nvSpPr>
        <p:spPr>
          <a:xfrm>
            <a:off x="2528125" y="1478139"/>
            <a:ext cx="9298115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/>
              <a:t>实践与体验</a:t>
            </a:r>
            <a:r>
              <a:rPr lang="en-US" altLang="zh-CN" sz="2400"/>
              <a:t>1</a:t>
            </a:r>
            <a:endParaRPr lang="zh-CN" altLang="zh-CN" sz="2400"/>
          </a:p>
          <a:p>
            <a:r>
              <a:rPr lang="zh-CN" altLang="zh-CN" sz="2400"/>
              <a:t>打开学生学案中的“数据安全性测试</a:t>
            </a:r>
            <a:r>
              <a:rPr lang="en-US" altLang="zh-CN" sz="2400"/>
              <a:t>.py</a:t>
            </a:r>
            <a:r>
              <a:rPr lang="zh-CN" altLang="zh-CN" sz="2400"/>
              <a:t>”，运行并测试穷举搜索一个</a:t>
            </a:r>
            <a:r>
              <a:rPr lang="en-US" altLang="zh-CN" sz="2400"/>
              <a:t>5</a:t>
            </a:r>
            <a:r>
              <a:rPr lang="zh-CN" altLang="zh-CN" sz="2400"/>
              <a:t>位、</a:t>
            </a:r>
            <a:r>
              <a:rPr lang="en-US" altLang="zh-CN" sz="2400"/>
              <a:t>7</a:t>
            </a:r>
            <a:r>
              <a:rPr lang="zh-CN" altLang="zh-CN" sz="2400"/>
              <a:t>位和</a:t>
            </a:r>
            <a:r>
              <a:rPr lang="en-US" altLang="zh-CN" sz="2400"/>
              <a:t>9</a:t>
            </a:r>
            <a:r>
              <a:rPr lang="zh-CN" altLang="zh-CN" sz="2400"/>
              <a:t>位的数字密码，分别需要多长时间，填写表格。</a:t>
            </a:r>
          </a:p>
        </p:txBody>
      </p:sp>
    </p:spTree>
    <p:extLst>
      <p:ext uri="{BB962C8B-B14F-4D97-AF65-F5344CB8AC3E}">
        <p14:creationId xmlns:p14="http://schemas.microsoft.com/office/powerpoint/2010/main" val="3904323736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2016223" cy="2565899"/>
            <a:chOff x="2831638" y="2180861"/>
            <a:chExt cx="2016223" cy="2565899"/>
          </a:xfrm>
        </p:grpSpPr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2963537" y="827737"/>
            <a:ext cx="615104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defTabSz="12192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C00002"/>
                </a:solidFill>
                <a:latin typeface="微软雅黑" panose="020b0503020204020204" pitchFamily="34" charset="-122"/>
              </a:rPr>
              <a:t>2</a:t>
            </a:r>
            <a:r>
              <a:rPr lang="zh-CN" altLang="en-US" sz="2800" b="1">
                <a:solidFill>
                  <a:srgbClr val="C00002"/>
                </a:solidFill>
                <a:latin typeface="微软雅黑" panose="020b0503020204020204" pitchFamily="34" charset="-122"/>
              </a:rPr>
              <a:t>、我们如何来保护我们的个人密码？</a:t>
            </a:r>
            <a:endParaRPr lang="en-US" altLang="zh-CN" sz="2800" b="1">
              <a:solidFill>
                <a:srgbClr val="C00002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10" name="组合 34"/>
          <p:cNvGrpSpPr/>
          <p:nvPr/>
        </p:nvGrpSpPr>
        <p:grpSpPr>
          <a:xfrm>
            <a:off x="5940056" y="2952561"/>
            <a:ext cx="755650" cy="1116012"/>
            <a:chOff x="4247964" y="1995686"/>
            <a:chExt cx="756084" cy="1116124"/>
          </a:xfrm>
        </p:grpSpPr>
        <p:sp>
          <p:nvSpPr>
            <p:cNvPr id="11" name="任意多边形 39"/>
            <p:cNvSpPr/>
            <p:nvPr/>
          </p:nvSpPr>
          <p:spPr>
            <a:xfrm>
              <a:off x="4247964" y="1995686"/>
              <a:ext cx="756084" cy="1116124"/>
            </a:xfrm>
            <a:custGeom>
              <a:gdLst>
                <a:gd name="connsiteX0" fmla="*/ 180020 w 648072"/>
                <a:gd name="connsiteY0" fmla="*/ 864096 h 936104"/>
                <a:gd name="connsiteX1" fmla="*/ 468052 w 648072"/>
                <a:gd name="connsiteY1" fmla="*/ 864096 h 936104"/>
                <a:gd name="connsiteX2" fmla="*/ 468052 w 648072"/>
                <a:gd name="connsiteY2" fmla="*/ 936104 h 936104"/>
                <a:gd name="connsiteX3" fmla="*/ 180020 w 648072"/>
                <a:gd name="connsiteY3" fmla="*/ 936104 h 936104"/>
                <a:gd name="connsiteX4" fmla="*/ 324036 w 648072"/>
                <a:gd name="connsiteY4" fmla="*/ 0 h 936104"/>
                <a:gd name="connsiteX5" fmla="*/ 648072 w 648072"/>
                <a:gd name="connsiteY5" fmla="*/ 324000 h 936104"/>
                <a:gd name="connsiteX6" fmla="*/ 505208 w 648072"/>
                <a:gd name="connsiteY6" fmla="*/ 592666 h 936104"/>
                <a:gd name="connsiteX7" fmla="*/ 468052 w 648072"/>
                <a:gd name="connsiteY7" fmla="*/ 612831 h 936104"/>
                <a:gd name="connsiteX8" fmla="*/ 468052 w 648072"/>
                <a:gd name="connsiteY8" fmla="*/ 792088 h 936104"/>
                <a:gd name="connsiteX9" fmla="*/ 441763 w 648072"/>
                <a:gd name="connsiteY9" fmla="*/ 792088 h 936104"/>
                <a:gd name="connsiteX10" fmla="*/ 441763 w 648072"/>
                <a:gd name="connsiteY10" fmla="*/ 653938 h 936104"/>
                <a:gd name="connsiteX11" fmla="*/ 396044 w 648072"/>
                <a:gd name="connsiteY11" fmla="*/ 653938 h 936104"/>
                <a:gd name="connsiteX12" fmla="*/ 396044 w 648072"/>
                <a:gd name="connsiteY12" fmla="*/ 792088 h 936104"/>
                <a:gd name="connsiteX13" fmla="*/ 180020 w 648072"/>
                <a:gd name="connsiteY13" fmla="*/ 792088 h 936104"/>
                <a:gd name="connsiteX14" fmla="*/ 180020 w 648072"/>
                <a:gd name="connsiteY14" fmla="*/ 612831 h 936104"/>
                <a:gd name="connsiteX15" fmla="*/ 142865 w 648072"/>
                <a:gd name="connsiteY15" fmla="*/ 592666 h 936104"/>
                <a:gd name="connsiteX16" fmla="*/ 0 w 648072"/>
                <a:gd name="connsiteY16" fmla="*/ 324000 h 936104"/>
                <a:gd name="connsiteX17" fmla="*/ 324036 w 648072"/>
                <a:gd name="connsiteY17" fmla="*/ 0 h 936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8072" h="936104">
                  <a:moveTo>
                    <a:pt x="180020" y="864096"/>
                  </a:moveTo>
                  <a:lnTo>
                    <a:pt x="468052" y="864096"/>
                  </a:lnTo>
                  <a:lnTo>
                    <a:pt x="468052" y="936104"/>
                  </a:lnTo>
                  <a:lnTo>
                    <a:pt x="180020" y="936104"/>
                  </a:lnTo>
                  <a:close/>
                  <a:moveTo>
                    <a:pt x="324036" y="0"/>
                  </a:moveTo>
                  <a:cubicBezTo>
                    <a:pt x="502996" y="0"/>
                    <a:pt x="648072" y="145060"/>
                    <a:pt x="648072" y="324000"/>
                  </a:cubicBezTo>
                  <a:cubicBezTo>
                    <a:pt x="648072" y="435838"/>
                    <a:pt x="591402" y="534441"/>
                    <a:pt x="505208" y="592666"/>
                  </a:cubicBezTo>
                  <a:lnTo>
                    <a:pt x="468052" y="612831"/>
                  </a:lnTo>
                  <a:lnTo>
                    <a:pt x="468052" y="792088"/>
                  </a:lnTo>
                  <a:lnTo>
                    <a:pt x="441763" y="792088"/>
                  </a:lnTo>
                  <a:lnTo>
                    <a:pt x="441763" y="653938"/>
                  </a:lnTo>
                  <a:lnTo>
                    <a:pt x="396044" y="653938"/>
                  </a:lnTo>
                  <a:lnTo>
                    <a:pt x="396044" y="792088"/>
                  </a:lnTo>
                  <a:lnTo>
                    <a:pt x="180020" y="792088"/>
                  </a:lnTo>
                  <a:lnTo>
                    <a:pt x="180020" y="612831"/>
                  </a:lnTo>
                  <a:lnTo>
                    <a:pt x="142865" y="592666"/>
                  </a:lnTo>
                  <a:cubicBezTo>
                    <a:pt x="56670" y="534441"/>
                    <a:pt x="0" y="435838"/>
                    <a:pt x="0" y="324000"/>
                  </a:cubicBezTo>
                  <a:cubicBezTo>
                    <a:pt x="0" y="145060"/>
                    <a:pt x="145076" y="0"/>
                    <a:pt x="3240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rgbClr val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pic>
          <p:nvPicPr>
            <p:cNvPr id="12" name="图片 3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42876" y="2058482"/>
              <a:ext cx="566260" cy="56626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14" name="组合 42"/>
          <p:cNvGrpSpPr/>
          <p:nvPr/>
        </p:nvGrpSpPr>
        <p:grpSpPr>
          <a:xfrm>
            <a:off x="2663456" y="2952561"/>
            <a:ext cx="755650" cy="1116012"/>
            <a:chOff x="4247964" y="1995686"/>
            <a:chExt cx="756084" cy="1116124"/>
          </a:xfrm>
        </p:grpSpPr>
        <p:sp>
          <p:nvSpPr>
            <p:cNvPr id="15" name="任意多边形 43"/>
            <p:cNvSpPr/>
            <p:nvPr/>
          </p:nvSpPr>
          <p:spPr>
            <a:xfrm>
              <a:off x="4247964" y="1995686"/>
              <a:ext cx="756084" cy="1116124"/>
            </a:xfrm>
            <a:custGeom>
              <a:gdLst>
                <a:gd name="connsiteX0" fmla="*/ 180020 w 648072"/>
                <a:gd name="connsiteY0" fmla="*/ 864096 h 936104"/>
                <a:gd name="connsiteX1" fmla="*/ 468052 w 648072"/>
                <a:gd name="connsiteY1" fmla="*/ 864096 h 936104"/>
                <a:gd name="connsiteX2" fmla="*/ 468052 w 648072"/>
                <a:gd name="connsiteY2" fmla="*/ 936104 h 936104"/>
                <a:gd name="connsiteX3" fmla="*/ 180020 w 648072"/>
                <a:gd name="connsiteY3" fmla="*/ 936104 h 936104"/>
                <a:gd name="connsiteX4" fmla="*/ 324036 w 648072"/>
                <a:gd name="connsiteY4" fmla="*/ 0 h 936104"/>
                <a:gd name="connsiteX5" fmla="*/ 648072 w 648072"/>
                <a:gd name="connsiteY5" fmla="*/ 324000 h 936104"/>
                <a:gd name="connsiteX6" fmla="*/ 505208 w 648072"/>
                <a:gd name="connsiteY6" fmla="*/ 592666 h 936104"/>
                <a:gd name="connsiteX7" fmla="*/ 468052 w 648072"/>
                <a:gd name="connsiteY7" fmla="*/ 612831 h 936104"/>
                <a:gd name="connsiteX8" fmla="*/ 468052 w 648072"/>
                <a:gd name="connsiteY8" fmla="*/ 792088 h 936104"/>
                <a:gd name="connsiteX9" fmla="*/ 441763 w 648072"/>
                <a:gd name="connsiteY9" fmla="*/ 792088 h 936104"/>
                <a:gd name="connsiteX10" fmla="*/ 441763 w 648072"/>
                <a:gd name="connsiteY10" fmla="*/ 653938 h 936104"/>
                <a:gd name="connsiteX11" fmla="*/ 396044 w 648072"/>
                <a:gd name="connsiteY11" fmla="*/ 653938 h 936104"/>
                <a:gd name="connsiteX12" fmla="*/ 396044 w 648072"/>
                <a:gd name="connsiteY12" fmla="*/ 792088 h 936104"/>
                <a:gd name="connsiteX13" fmla="*/ 180020 w 648072"/>
                <a:gd name="connsiteY13" fmla="*/ 792088 h 936104"/>
                <a:gd name="connsiteX14" fmla="*/ 180020 w 648072"/>
                <a:gd name="connsiteY14" fmla="*/ 612831 h 936104"/>
                <a:gd name="connsiteX15" fmla="*/ 142865 w 648072"/>
                <a:gd name="connsiteY15" fmla="*/ 592666 h 936104"/>
                <a:gd name="connsiteX16" fmla="*/ 0 w 648072"/>
                <a:gd name="connsiteY16" fmla="*/ 324000 h 936104"/>
                <a:gd name="connsiteX17" fmla="*/ 324036 w 648072"/>
                <a:gd name="connsiteY17" fmla="*/ 0 h 936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8072" h="936104">
                  <a:moveTo>
                    <a:pt x="180020" y="864096"/>
                  </a:moveTo>
                  <a:lnTo>
                    <a:pt x="468052" y="864096"/>
                  </a:lnTo>
                  <a:lnTo>
                    <a:pt x="468052" y="936104"/>
                  </a:lnTo>
                  <a:lnTo>
                    <a:pt x="180020" y="936104"/>
                  </a:lnTo>
                  <a:close/>
                  <a:moveTo>
                    <a:pt x="324036" y="0"/>
                  </a:moveTo>
                  <a:cubicBezTo>
                    <a:pt x="502996" y="0"/>
                    <a:pt x="648072" y="145060"/>
                    <a:pt x="648072" y="324000"/>
                  </a:cubicBezTo>
                  <a:cubicBezTo>
                    <a:pt x="648072" y="435838"/>
                    <a:pt x="591402" y="534441"/>
                    <a:pt x="505208" y="592666"/>
                  </a:cubicBezTo>
                  <a:lnTo>
                    <a:pt x="468052" y="612831"/>
                  </a:lnTo>
                  <a:lnTo>
                    <a:pt x="468052" y="792088"/>
                  </a:lnTo>
                  <a:lnTo>
                    <a:pt x="441763" y="792088"/>
                  </a:lnTo>
                  <a:lnTo>
                    <a:pt x="441763" y="653938"/>
                  </a:lnTo>
                  <a:lnTo>
                    <a:pt x="396044" y="653938"/>
                  </a:lnTo>
                  <a:lnTo>
                    <a:pt x="396044" y="792088"/>
                  </a:lnTo>
                  <a:lnTo>
                    <a:pt x="180020" y="792088"/>
                  </a:lnTo>
                  <a:lnTo>
                    <a:pt x="180020" y="612831"/>
                  </a:lnTo>
                  <a:lnTo>
                    <a:pt x="142865" y="592666"/>
                  </a:lnTo>
                  <a:cubicBezTo>
                    <a:pt x="56670" y="534441"/>
                    <a:pt x="0" y="435838"/>
                    <a:pt x="0" y="324000"/>
                  </a:cubicBezTo>
                  <a:cubicBezTo>
                    <a:pt x="0" y="145060"/>
                    <a:pt x="145076" y="0"/>
                    <a:pt x="3240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rgbClr val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pic>
          <p:nvPicPr>
            <p:cNvPr id="17" name="图片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42876" y="2058482"/>
              <a:ext cx="566260" cy="56626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20" name="组合 45"/>
          <p:cNvGrpSpPr/>
          <p:nvPr/>
        </p:nvGrpSpPr>
        <p:grpSpPr>
          <a:xfrm>
            <a:off x="7578356" y="2952561"/>
            <a:ext cx="755650" cy="1116012"/>
            <a:chOff x="4247964" y="1995686"/>
            <a:chExt cx="756084" cy="1116124"/>
          </a:xfrm>
        </p:grpSpPr>
        <p:sp>
          <p:nvSpPr>
            <p:cNvPr id="21" name="任意多边形 49"/>
            <p:cNvSpPr/>
            <p:nvPr/>
          </p:nvSpPr>
          <p:spPr>
            <a:xfrm>
              <a:off x="4247964" y="1995686"/>
              <a:ext cx="756084" cy="1116124"/>
            </a:xfrm>
            <a:custGeom>
              <a:gdLst>
                <a:gd name="connsiteX0" fmla="*/ 180020 w 648072"/>
                <a:gd name="connsiteY0" fmla="*/ 864096 h 936104"/>
                <a:gd name="connsiteX1" fmla="*/ 468052 w 648072"/>
                <a:gd name="connsiteY1" fmla="*/ 864096 h 936104"/>
                <a:gd name="connsiteX2" fmla="*/ 468052 w 648072"/>
                <a:gd name="connsiteY2" fmla="*/ 936104 h 936104"/>
                <a:gd name="connsiteX3" fmla="*/ 180020 w 648072"/>
                <a:gd name="connsiteY3" fmla="*/ 936104 h 936104"/>
                <a:gd name="connsiteX4" fmla="*/ 324036 w 648072"/>
                <a:gd name="connsiteY4" fmla="*/ 0 h 936104"/>
                <a:gd name="connsiteX5" fmla="*/ 648072 w 648072"/>
                <a:gd name="connsiteY5" fmla="*/ 324000 h 936104"/>
                <a:gd name="connsiteX6" fmla="*/ 505208 w 648072"/>
                <a:gd name="connsiteY6" fmla="*/ 592666 h 936104"/>
                <a:gd name="connsiteX7" fmla="*/ 468052 w 648072"/>
                <a:gd name="connsiteY7" fmla="*/ 612831 h 936104"/>
                <a:gd name="connsiteX8" fmla="*/ 468052 w 648072"/>
                <a:gd name="connsiteY8" fmla="*/ 792088 h 936104"/>
                <a:gd name="connsiteX9" fmla="*/ 441763 w 648072"/>
                <a:gd name="connsiteY9" fmla="*/ 792088 h 936104"/>
                <a:gd name="connsiteX10" fmla="*/ 441763 w 648072"/>
                <a:gd name="connsiteY10" fmla="*/ 653938 h 936104"/>
                <a:gd name="connsiteX11" fmla="*/ 396044 w 648072"/>
                <a:gd name="connsiteY11" fmla="*/ 653938 h 936104"/>
                <a:gd name="connsiteX12" fmla="*/ 396044 w 648072"/>
                <a:gd name="connsiteY12" fmla="*/ 792088 h 936104"/>
                <a:gd name="connsiteX13" fmla="*/ 180020 w 648072"/>
                <a:gd name="connsiteY13" fmla="*/ 792088 h 936104"/>
                <a:gd name="connsiteX14" fmla="*/ 180020 w 648072"/>
                <a:gd name="connsiteY14" fmla="*/ 612831 h 936104"/>
                <a:gd name="connsiteX15" fmla="*/ 142865 w 648072"/>
                <a:gd name="connsiteY15" fmla="*/ 592666 h 936104"/>
                <a:gd name="connsiteX16" fmla="*/ 0 w 648072"/>
                <a:gd name="connsiteY16" fmla="*/ 324000 h 936104"/>
                <a:gd name="connsiteX17" fmla="*/ 324036 w 648072"/>
                <a:gd name="connsiteY17" fmla="*/ 0 h 936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8072" h="936104">
                  <a:moveTo>
                    <a:pt x="180020" y="864096"/>
                  </a:moveTo>
                  <a:lnTo>
                    <a:pt x="468052" y="864096"/>
                  </a:lnTo>
                  <a:lnTo>
                    <a:pt x="468052" y="936104"/>
                  </a:lnTo>
                  <a:lnTo>
                    <a:pt x="180020" y="936104"/>
                  </a:lnTo>
                  <a:close/>
                  <a:moveTo>
                    <a:pt x="324036" y="0"/>
                  </a:moveTo>
                  <a:cubicBezTo>
                    <a:pt x="502996" y="0"/>
                    <a:pt x="648072" y="145060"/>
                    <a:pt x="648072" y="324000"/>
                  </a:cubicBezTo>
                  <a:cubicBezTo>
                    <a:pt x="648072" y="435838"/>
                    <a:pt x="591402" y="534441"/>
                    <a:pt x="505208" y="592666"/>
                  </a:cubicBezTo>
                  <a:lnTo>
                    <a:pt x="468052" y="612831"/>
                  </a:lnTo>
                  <a:lnTo>
                    <a:pt x="468052" y="792088"/>
                  </a:lnTo>
                  <a:lnTo>
                    <a:pt x="441763" y="792088"/>
                  </a:lnTo>
                  <a:lnTo>
                    <a:pt x="441763" y="653938"/>
                  </a:lnTo>
                  <a:lnTo>
                    <a:pt x="396044" y="653938"/>
                  </a:lnTo>
                  <a:lnTo>
                    <a:pt x="396044" y="792088"/>
                  </a:lnTo>
                  <a:lnTo>
                    <a:pt x="180020" y="792088"/>
                  </a:lnTo>
                  <a:lnTo>
                    <a:pt x="180020" y="612831"/>
                  </a:lnTo>
                  <a:lnTo>
                    <a:pt x="142865" y="592666"/>
                  </a:lnTo>
                  <a:cubicBezTo>
                    <a:pt x="56670" y="534441"/>
                    <a:pt x="0" y="435838"/>
                    <a:pt x="0" y="324000"/>
                  </a:cubicBezTo>
                  <a:cubicBezTo>
                    <a:pt x="0" y="145060"/>
                    <a:pt x="145076" y="0"/>
                    <a:pt x="3240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rgbClr val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pic>
          <p:nvPicPr>
            <p:cNvPr id="22" name="图片 5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342876" y="2058482"/>
              <a:ext cx="566260" cy="56626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23" name="组合 51"/>
          <p:cNvGrpSpPr/>
          <p:nvPr/>
        </p:nvGrpSpPr>
        <p:grpSpPr>
          <a:xfrm>
            <a:off x="9216656" y="2952561"/>
            <a:ext cx="755650" cy="1116012"/>
            <a:chOff x="4247964" y="1995686"/>
            <a:chExt cx="756084" cy="1116124"/>
          </a:xfrm>
        </p:grpSpPr>
        <p:sp>
          <p:nvSpPr>
            <p:cNvPr id="24" name="任意多边形 52"/>
            <p:cNvSpPr/>
            <p:nvPr/>
          </p:nvSpPr>
          <p:spPr>
            <a:xfrm>
              <a:off x="4247964" y="1995686"/>
              <a:ext cx="756084" cy="1116124"/>
            </a:xfrm>
            <a:custGeom>
              <a:gdLst>
                <a:gd name="connsiteX0" fmla="*/ 180020 w 648072"/>
                <a:gd name="connsiteY0" fmla="*/ 864096 h 936104"/>
                <a:gd name="connsiteX1" fmla="*/ 468052 w 648072"/>
                <a:gd name="connsiteY1" fmla="*/ 864096 h 936104"/>
                <a:gd name="connsiteX2" fmla="*/ 468052 w 648072"/>
                <a:gd name="connsiteY2" fmla="*/ 936104 h 936104"/>
                <a:gd name="connsiteX3" fmla="*/ 180020 w 648072"/>
                <a:gd name="connsiteY3" fmla="*/ 936104 h 936104"/>
                <a:gd name="connsiteX4" fmla="*/ 324036 w 648072"/>
                <a:gd name="connsiteY4" fmla="*/ 0 h 936104"/>
                <a:gd name="connsiteX5" fmla="*/ 648072 w 648072"/>
                <a:gd name="connsiteY5" fmla="*/ 324000 h 936104"/>
                <a:gd name="connsiteX6" fmla="*/ 505208 w 648072"/>
                <a:gd name="connsiteY6" fmla="*/ 592666 h 936104"/>
                <a:gd name="connsiteX7" fmla="*/ 468052 w 648072"/>
                <a:gd name="connsiteY7" fmla="*/ 612831 h 936104"/>
                <a:gd name="connsiteX8" fmla="*/ 468052 w 648072"/>
                <a:gd name="connsiteY8" fmla="*/ 792088 h 936104"/>
                <a:gd name="connsiteX9" fmla="*/ 441763 w 648072"/>
                <a:gd name="connsiteY9" fmla="*/ 792088 h 936104"/>
                <a:gd name="connsiteX10" fmla="*/ 441763 w 648072"/>
                <a:gd name="connsiteY10" fmla="*/ 653938 h 936104"/>
                <a:gd name="connsiteX11" fmla="*/ 396044 w 648072"/>
                <a:gd name="connsiteY11" fmla="*/ 653938 h 936104"/>
                <a:gd name="connsiteX12" fmla="*/ 396044 w 648072"/>
                <a:gd name="connsiteY12" fmla="*/ 792088 h 936104"/>
                <a:gd name="connsiteX13" fmla="*/ 180020 w 648072"/>
                <a:gd name="connsiteY13" fmla="*/ 792088 h 936104"/>
                <a:gd name="connsiteX14" fmla="*/ 180020 w 648072"/>
                <a:gd name="connsiteY14" fmla="*/ 612831 h 936104"/>
                <a:gd name="connsiteX15" fmla="*/ 142865 w 648072"/>
                <a:gd name="connsiteY15" fmla="*/ 592666 h 936104"/>
                <a:gd name="connsiteX16" fmla="*/ 0 w 648072"/>
                <a:gd name="connsiteY16" fmla="*/ 324000 h 936104"/>
                <a:gd name="connsiteX17" fmla="*/ 324036 w 648072"/>
                <a:gd name="connsiteY17" fmla="*/ 0 h 936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8072" h="936104">
                  <a:moveTo>
                    <a:pt x="180020" y="864096"/>
                  </a:moveTo>
                  <a:lnTo>
                    <a:pt x="468052" y="864096"/>
                  </a:lnTo>
                  <a:lnTo>
                    <a:pt x="468052" y="936104"/>
                  </a:lnTo>
                  <a:lnTo>
                    <a:pt x="180020" y="936104"/>
                  </a:lnTo>
                  <a:close/>
                  <a:moveTo>
                    <a:pt x="324036" y="0"/>
                  </a:moveTo>
                  <a:cubicBezTo>
                    <a:pt x="502996" y="0"/>
                    <a:pt x="648072" y="145060"/>
                    <a:pt x="648072" y="324000"/>
                  </a:cubicBezTo>
                  <a:cubicBezTo>
                    <a:pt x="648072" y="435838"/>
                    <a:pt x="591402" y="534441"/>
                    <a:pt x="505208" y="592666"/>
                  </a:cubicBezTo>
                  <a:lnTo>
                    <a:pt x="468052" y="612831"/>
                  </a:lnTo>
                  <a:lnTo>
                    <a:pt x="468052" y="792088"/>
                  </a:lnTo>
                  <a:lnTo>
                    <a:pt x="441763" y="792088"/>
                  </a:lnTo>
                  <a:lnTo>
                    <a:pt x="441763" y="653938"/>
                  </a:lnTo>
                  <a:lnTo>
                    <a:pt x="396044" y="653938"/>
                  </a:lnTo>
                  <a:lnTo>
                    <a:pt x="396044" y="792088"/>
                  </a:lnTo>
                  <a:lnTo>
                    <a:pt x="180020" y="792088"/>
                  </a:lnTo>
                  <a:lnTo>
                    <a:pt x="180020" y="612831"/>
                  </a:lnTo>
                  <a:lnTo>
                    <a:pt x="142865" y="592666"/>
                  </a:lnTo>
                  <a:cubicBezTo>
                    <a:pt x="56670" y="534441"/>
                    <a:pt x="0" y="435838"/>
                    <a:pt x="0" y="324000"/>
                  </a:cubicBezTo>
                  <a:cubicBezTo>
                    <a:pt x="0" y="145060"/>
                    <a:pt x="145076" y="0"/>
                    <a:pt x="3240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rgbClr val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pic>
          <p:nvPicPr>
            <p:cNvPr id="25" name="图片 5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342876" y="2058482"/>
              <a:ext cx="566260" cy="56626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26" name="组合 54"/>
          <p:cNvGrpSpPr/>
          <p:nvPr/>
        </p:nvGrpSpPr>
        <p:grpSpPr>
          <a:xfrm>
            <a:off x="4301756" y="2952561"/>
            <a:ext cx="755650" cy="1116012"/>
            <a:chOff x="4247964" y="1995686"/>
            <a:chExt cx="756084" cy="1116124"/>
          </a:xfrm>
        </p:grpSpPr>
        <p:sp>
          <p:nvSpPr>
            <p:cNvPr id="27" name="任意多边形 55"/>
            <p:cNvSpPr/>
            <p:nvPr/>
          </p:nvSpPr>
          <p:spPr>
            <a:xfrm>
              <a:off x="4247964" y="1995686"/>
              <a:ext cx="756084" cy="1116124"/>
            </a:xfrm>
            <a:custGeom>
              <a:gdLst>
                <a:gd name="connsiteX0" fmla="*/ 180020 w 648072"/>
                <a:gd name="connsiteY0" fmla="*/ 864096 h 936104"/>
                <a:gd name="connsiteX1" fmla="*/ 468052 w 648072"/>
                <a:gd name="connsiteY1" fmla="*/ 864096 h 936104"/>
                <a:gd name="connsiteX2" fmla="*/ 468052 w 648072"/>
                <a:gd name="connsiteY2" fmla="*/ 936104 h 936104"/>
                <a:gd name="connsiteX3" fmla="*/ 180020 w 648072"/>
                <a:gd name="connsiteY3" fmla="*/ 936104 h 936104"/>
                <a:gd name="connsiteX4" fmla="*/ 324036 w 648072"/>
                <a:gd name="connsiteY4" fmla="*/ 0 h 936104"/>
                <a:gd name="connsiteX5" fmla="*/ 648072 w 648072"/>
                <a:gd name="connsiteY5" fmla="*/ 324000 h 936104"/>
                <a:gd name="connsiteX6" fmla="*/ 505208 w 648072"/>
                <a:gd name="connsiteY6" fmla="*/ 592666 h 936104"/>
                <a:gd name="connsiteX7" fmla="*/ 468052 w 648072"/>
                <a:gd name="connsiteY7" fmla="*/ 612831 h 936104"/>
                <a:gd name="connsiteX8" fmla="*/ 468052 w 648072"/>
                <a:gd name="connsiteY8" fmla="*/ 792088 h 936104"/>
                <a:gd name="connsiteX9" fmla="*/ 441763 w 648072"/>
                <a:gd name="connsiteY9" fmla="*/ 792088 h 936104"/>
                <a:gd name="connsiteX10" fmla="*/ 441763 w 648072"/>
                <a:gd name="connsiteY10" fmla="*/ 653938 h 936104"/>
                <a:gd name="connsiteX11" fmla="*/ 396044 w 648072"/>
                <a:gd name="connsiteY11" fmla="*/ 653938 h 936104"/>
                <a:gd name="connsiteX12" fmla="*/ 396044 w 648072"/>
                <a:gd name="connsiteY12" fmla="*/ 792088 h 936104"/>
                <a:gd name="connsiteX13" fmla="*/ 180020 w 648072"/>
                <a:gd name="connsiteY13" fmla="*/ 792088 h 936104"/>
                <a:gd name="connsiteX14" fmla="*/ 180020 w 648072"/>
                <a:gd name="connsiteY14" fmla="*/ 612831 h 936104"/>
                <a:gd name="connsiteX15" fmla="*/ 142865 w 648072"/>
                <a:gd name="connsiteY15" fmla="*/ 592666 h 936104"/>
                <a:gd name="connsiteX16" fmla="*/ 0 w 648072"/>
                <a:gd name="connsiteY16" fmla="*/ 324000 h 936104"/>
                <a:gd name="connsiteX17" fmla="*/ 324036 w 648072"/>
                <a:gd name="connsiteY17" fmla="*/ 0 h 936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48072" h="936104">
                  <a:moveTo>
                    <a:pt x="180020" y="864096"/>
                  </a:moveTo>
                  <a:lnTo>
                    <a:pt x="468052" y="864096"/>
                  </a:lnTo>
                  <a:lnTo>
                    <a:pt x="468052" y="936104"/>
                  </a:lnTo>
                  <a:lnTo>
                    <a:pt x="180020" y="936104"/>
                  </a:lnTo>
                  <a:close/>
                  <a:moveTo>
                    <a:pt x="324036" y="0"/>
                  </a:moveTo>
                  <a:cubicBezTo>
                    <a:pt x="502996" y="0"/>
                    <a:pt x="648072" y="145060"/>
                    <a:pt x="648072" y="324000"/>
                  </a:cubicBezTo>
                  <a:cubicBezTo>
                    <a:pt x="648072" y="435838"/>
                    <a:pt x="591402" y="534441"/>
                    <a:pt x="505208" y="592666"/>
                  </a:cubicBezTo>
                  <a:lnTo>
                    <a:pt x="468052" y="612831"/>
                  </a:lnTo>
                  <a:lnTo>
                    <a:pt x="468052" y="792088"/>
                  </a:lnTo>
                  <a:lnTo>
                    <a:pt x="441763" y="792088"/>
                  </a:lnTo>
                  <a:lnTo>
                    <a:pt x="441763" y="653938"/>
                  </a:lnTo>
                  <a:lnTo>
                    <a:pt x="396044" y="653938"/>
                  </a:lnTo>
                  <a:lnTo>
                    <a:pt x="396044" y="792088"/>
                  </a:lnTo>
                  <a:lnTo>
                    <a:pt x="180020" y="792088"/>
                  </a:lnTo>
                  <a:lnTo>
                    <a:pt x="180020" y="612831"/>
                  </a:lnTo>
                  <a:lnTo>
                    <a:pt x="142865" y="592666"/>
                  </a:lnTo>
                  <a:cubicBezTo>
                    <a:pt x="56670" y="534441"/>
                    <a:pt x="0" y="435838"/>
                    <a:pt x="0" y="324000"/>
                  </a:cubicBezTo>
                  <a:cubicBezTo>
                    <a:pt x="0" y="145060"/>
                    <a:pt x="145076" y="0"/>
                    <a:pt x="3240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rgbClr val="FFFFFF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pic>
          <p:nvPicPr>
            <p:cNvPr id="28" name="图片 5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342876" y="2058482"/>
              <a:ext cx="566260" cy="56626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29" name="Content Placeholder 2"/>
          <p:cNvSpPr txBox="1"/>
          <p:nvPr/>
        </p:nvSpPr>
        <p:spPr>
          <a:xfrm>
            <a:off x="5606001" y="4132010"/>
            <a:ext cx="1402369" cy="1632236"/>
          </a:xfrm>
          <a:prstGeom prst="rect">
            <a:avLst/>
          </a:prstGeom>
          <a:solidFill>
            <a:sysClr val="window" lastClr="FFFFFF">
              <a:alpha val="50000"/>
            </a:sysClr>
          </a:solidFill>
        </p:spPr>
        <p:txBody>
          <a:bodyPr vert="horz" lIns="91440" tIns="45720" rIns="91440" bIns="45720" rtlCol="0" anchor="t" anchorCtr="0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None/>
            </a:pPr>
            <a:r>
              <a:rPr lang="zh-CN" altLang="en-US" sz="1500" b="1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包含个人信息</a:t>
            </a:r>
            <a:endParaRPr lang="en-US" altLang="zh-CN" sz="1500" b="1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just">
              <a:spcBef>
                <a:spcPct val="20000"/>
              </a:spcBef>
              <a:buNone/>
            </a:pPr>
            <a:r>
              <a:rPr lang="zh-CN" sz="1100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不要使用电话号码、身份证号或生日等信息作为密码。</a:t>
            </a:r>
            <a:endParaRPr lang="zh-CN" sz="1100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Content Placeholder 2"/>
          <p:cNvSpPr txBox="1"/>
          <p:nvPr/>
        </p:nvSpPr>
        <p:spPr>
          <a:xfrm>
            <a:off x="7230161" y="4132010"/>
            <a:ext cx="1402369" cy="1632236"/>
          </a:xfrm>
          <a:prstGeom prst="rect">
            <a:avLst/>
          </a:prstGeom>
          <a:solidFill>
            <a:sysClr val="window" lastClr="FFFFFF">
              <a:alpha val="50000"/>
            </a:sysClr>
          </a:solidFill>
        </p:spPr>
        <p:txBody>
          <a:bodyPr vert="horz" lIns="91440" tIns="45720" rIns="91440" bIns="45720" rtlCol="0" anchor="t" anchorCtr="0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None/>
            </a:pPr>
            <a:r>
              <a:rPr lang="zh-CN" altLang="en-US" sz="1500" b="1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包含用户名</a:t>
            </a:r>
            <a:endParaRPr lang="en-US" altLang="zh-CN" sz="1500" b="1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just">
              <a:spcBef>
                <a:spcPct val="20000"/>
              </a:spcBef>
              <a:buNone/>
            </a:pPr>
            <a:r>
              <a:rPr lang="zh-CN" sz="1100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不要使用整个用户ID或用户ID的一部分作为密码。</a:t>
            </a:r>
            <a:endParaRPr lang="zh-CN" sz="1100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Content Placeholder 2"/>
          <p:cNvSpPr txBox="1"/>
          <p:nvPr/>
        </p:nvSpPr>
        <p:spPr>
          <a:xfrm>
            <a:off x="2340332" y="4124924"/>
            <a:ext cx="1402369" cy="1632236"/>
          </a:xfrm>
          <a:prstGeom prst="rect">
            <a:avLst/>
          </a:prstGeom>
          <a:solidFill>
            <a:sysClr val="window" lastClr="FFFFFF">
              <a:alpha val="50000"/>
            </a:sysClr>
          </a:solidFill>
        </p:spPr>
        <p:txBody>
          <a:bodyPr vert="horz" lIns="91440" tIns="45720" rIns="91440" bIns="45720" rtlCol="0" anchor="t" anchorCtr="0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None/>
            </a:pPr>
            <a:r>
              <a:rPr lang="zh-CN" altLang="en-US" sz="1500" b="1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密码长度</a:t>
            </a:r>
            <a:endParaRPr lang="en-US" altLang="zh-CN" sz="1500" b="1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just">
              <a:spcBef>
                <a:spcPct val="20000"/>
              </a:spcBef>
              <a:buNone/>
            </a:pPr>
            <a:r>
              <a:rPr lang="zh-CN" sz="1100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使用长度不少于8个字符的密码。密码长度越长越不容易被破解。 </a:t>
            </a:r>
            <a:endParaRPr lang="zh-CN" sz="1100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Content Placeholder 2"/>
          <p:cNvSpPr txBox="1"/>
          <p:nvPr/>
        </p:nvSpPr>
        <p:spPr>
          <a:xfrm>
            <a:off x="8894741" y="4140158"/>
            <a:ext cx="1402369" cy="1632236"/>
          </a:xfrm>
          <a:prstGeom prst="rect">
            <a:avLst/>
          </a:prstGeom>
          <a:solidFill>
            <a:sysClr val="window" lastClr="FFFFFF">
              <a:alpha val="50000"/>
            </a:sysClr>
          </a:solidFill>
        </p:spPr>
        <p:txBody>
          <a:bodyPr vert="horz" lIns="91440" tIns="45720" rIns="91440" bIns="45720" rtlCol="0" anchor="t" anchorCtr="0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None/>
            </a:pPr>
            <a:r>
              <a:rPr lang="zh-CN" altLang="en-US" sz="1500" b="1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有含义的词</a:t>
            </a:r>
            <a:endParaRPr lang="en-US" altLang="zh-CN" sz="1500" b="1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just">
              <a:spcBef>
                <a:spcPct val="20000"/>
              </a:spcBef>
              <a:buNone/>
            </a:pPr>
            <a:r>
              <a:rPr lang="zh-CN" sz="1100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不要使用字典中能找到的词语作为密码，即使是字母次序颠倒过来的常用词语也不可以。</a:t>
            </a:r>
            <a:endParaRPr lang="zh-CN" sz="1100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Content Placeholder 2"/>
          <p:cNvSpPr txBox="1"/>
          <p:nvPr/>
        </p:nvSpPr>
        <p:spPr>
          <a:xfrm>
            <a:off x="3953908" y="4129648"/>
            <a:ext cx="1402369" cy="1632236"/>
          </a:xfrm>
          <a:prstGeom prst="rect">
            <a:avLst/>
          </a:prstGeom>
          <a:solidFill>
            <a:sysClr val="window" lastClr="FFFFFF">
              <a:alpha val="50000"/>
            </a:sysClr>
          </a:solidFill>
        </p:spPr>
        <p:txBody>
          <a:bodyPr vert="horz" lIns="91440" tIns="45720" rIns="91440" bIns="45720" rtlCol="0" anchor="t" anchorCtr="0"/>
          <a:lstStyle>
            <a:defPPr>
              <a:defRPr lang="zh-CN"/>
            </a:defPPr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None/>
            </a:pPr>
            <a:r>
              <a:rPr lang="zh-CN" altLang="en-US" sz="1500" b="1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多种符号组合</a:t>
            </a:r>
            <a:endParaRPr lang="en-US" altLang="zh-CN" sz="1500" b="1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just">
              <a:spcBef>
                <a:spcPct val="20000"/>
              </a:spcBef>
              <a:buNone/>
            </a:pPr>
            <a:r>
              <a:rPr lang="zh-CN" sz="1100" u="none" spc="0" baseline="0">
                <a:solidFill>
                  <a:srgbClr val="7F5E4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在可能的情况下，尽量使用字母、数字和特殊字符（如￥，#）相结合的密码。</a:t>
            </a:r>
            <a:endParaRPr lang="zh-CN" sz="1100" u="none" baseline="0">
              <a:solidFill>
                <a:srgbClr val="7F5E4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653210" y="1656601"/>
            <a:ext cx="588013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/>
              <a:t>实践与体验</a:t>
            </a:r>
            <a:r>
              <a:rPr lang="en-US" altLang="zh-CN" sz="2400"/>
              <a:t>2</a:t>
            </a:r>
            <a:r>
              <a:rPr lang="zh-CN" altLang="zh-CN" sz="2400"/>
              <a:t>：创建安全密码的技巧有哪些</a:t>
            </a:r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32827102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831638" y="2180861"/>
            <a:ext cx="6797795" cy="2565899"/>
            <a:chOff x="2831638" y="2180861"/>
            <a:chExt cx="6797795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761085"/>
              <a:ext cx="449353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4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加密让数据隐身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3090528" y="4306307"/>
              <a:ext cx="1203795" cy="32823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135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PART 02</a:t>
              </a:r>
              <a:endParaRPr lang="zh-CN" altLang="en-US" sz="2135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759906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6438722" cy="2565899"/>
            <a:chOff x="2831638" y="2180861"/>
            <a:chExt cx="6438722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180861"/>
              <a:ext cx="41344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任务二：学会让数据隐身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矩形 2"/>
          <p:cNvSpPr/>
          <p:nvPr/>
        </p:nvSpPr>
        <p:spPr>
          <a:xfrm>
            <a:off x="2597792" y="2266702"/>
            <a:ext cx="952055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将原始信息数据隐匿起来，使之在缺少特殊信息时不可读。</a:t>
            </a:r>
          </a:p>
        </p:txBody>
      </p:sp>
      <p:sp>
        <p:nvSpPr>
          <p:cNvPr id="5" name="矩形 4"/>
          <p:cNvSpPr/>
          <p:nvPr/>
        </p:nvSpPr>
        <p:spPr>
          <a:xfrm>
            <a:off x="4155134" y="1361564"/>
            <a:ext cx="223651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2"/>
                </a:solidFill>
                <a:latin typeface="微软雅黑" panose="020b0503020204020204" pitchFamily="34" charset="-122"/>
              </a:rPr>
              <a:t>加密的概念</a:t>
            </a:r>
          </a:p>
        </p:txBody>
      </p:sp>
      <p:pic>
        <p:nvPicPr>
          <p:cNvPr id="27" name="图片 5"/>
          <p:cNvPicPr>
            <a:picLocks noChangeAspect="1"/>
          </p:cNvPicPr>
          <p:nvPr/>
        </p:nvPicPr>
        <p:blipFill>
          <a:blip r:embed="rId3"/>
          <a:srcRect t="5544" r="681"/>
          <a:stretch>
            <a:fillRect/>
          </a:stretch>
        </p:blipFill>
        <p:spPr>
          <a:xfrm>
            <a:off x="4766475" y="3009412"/>
            <a:ext cx="5183187" cy="2457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" name="圆角矩形标注 2"/>
          <p:cNvSpPr/>
          <p:nvPr/>
        </p:nvSpPr>
        <p:spPr>
          <a:xfrm>
            <a:off x="2974188" y="4238137"/>
            <a:ext cx="1287463" cy="844550"/>
          </a:xfrm>
          <a:prstGeom prst="wedgeRoundRectCallout">
            <a:avLst>
              <a:gd name="adj1" fmla="val 109759"/>
              <a:gd name="adj2" fmla="val 52847"/>
              <a:gd name="adj3" fmla="val 16667"/>
            </a:avLst>
          </a:prstGeom>
          <a:solidFill>
            <a:srgbClr val="F79646"/>
          </a:solidFill>
          <a:ln w="25400">
            <a:solidFill>
              <a:srgbClr val="B66D31"/>
            </a:solidFill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b="1">
                <a:solidFill>
                  <a:srgbClr val="FFFFFF"/>
                </a:solidFill>
                <a:latin typeface="Calibri"/>
                <a:ea typeface="宋体" panose="02010600030101010101" pitchFamily="2" charset="-122"/>
              </a:rPr>
              <a:t>明文</a:t>
            </a:r>
            <a:r>
              <a:rPr lang="en-US" altLang="zh-CN">
                <a:solidFill>
                  <a:srgbClr val="FFFFFF"/>
                </a:solidFill>
                <a:latin typeface="Calibri"/>
                <a:ea typeface="宋体" panose="02010600030101010101" pitchFamily="2" charset="-122"/>
              </a:rPr>
              <a:t>:</a:t>
            </a:r>
            <a:r>
              <a:rPr lang="en-US" altLang="zh-CN" sz="1600">
                <a:latin typeface="Calibri"/>
                <a:ea typeface="宋体" panose="02010600030101010101" pitchFamily="2" charset="-122"/>
              </a:rPr>
              <a:t>原始信息（数据）</a:t>
            </a:r>
          </a:p>
        </p:txBody>
      </p:sp>
      <p:sp>
        <p:nvSpPr>
          <p:cNvPr id="29" name="圆角矩形标注 7"/>
          <p:cNvSpPr/>
          <p:nvPr/>
        </p:nvSpPr>
        <p:spPr>
          <a:xfrm>
            <a:off x="6559008" y="5849083"/>
            <a:ext cx="1287463" cy="844550"/>
          </a:xfrm>
          <a:prstGeom prst="wedgeRoundRectCallout">
            <a:avLst>
              <a:gd name="adj1" fmla="val 16667"/>
              <a:gd name="adj2" fmla="val -89954"/>
              <a:gd name="adj3" fmla="val 16667"/>
            </a:avLst>
          </a:prstGeom>
          <a:solidFill>
            <a:srgbClr val="F79646"/>
          </a:solidFill>
          <a:ln w="25400">
            <a:solidFill>
              <a:srgbClr val="B66D31"/>
            </a:solidFill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b="1">
                <a:solidFill>
                  <a:srgbClr val="FFFFFF"/>
                </a:solidFill>
                <a:latin typeface="Calibri"/>
                <a:ea typeface="宋体" panose="02010600030101010101" pitchFamily="2" charset="-122"/>
              </a:rPr>
              <a:t>密文</a:t>
            </a:r>
            <a:r>
              <a:rPr lang="en-US" altLang="zh-CN">
                <a:solidFill>
                  <a:srgbClr val="FFFFFF"/>
                </a:solidFill>
                <a:latin typeface="Calibri"/>
                <a:ea typeface="宋体" panose="02010600030101010101" pitchFamily="2" charset="-122"/>
              </a:rPr>
              <a:t>:</a:t>
            </a:r>
            <a:r>
              <a:rPr lang="en-US" altLang="zh-CN" sz="1600">
                <a:latin typeface="Calibri"/>
                <a:ea typeface="宋体" panose="02010600030101010101" pitchFamily="2" charset="-122"/>
              </a:rPr>
              <a:t>加密后的信息（数据）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3537" y="5579519"/>
            <a:ext cx="4618829" cy="1052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544947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6438722" cy="2565899"/>
            <a:chOff x="2831638" y="2180861"/>
            <a:chExt cx="6438722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180861"/>
              <a:ext cx="41344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任务二：学会让数据隐身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5" name="矩形 4"/>
          <p:cNvSpPr/>
          <p:nvPr/>
        </p:nvSpPr>
        <p:spPr>
          <a:xfrm>
            <a:off x="4155134" y="1361564"/>
            <a:ext cx="223651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2"/>
                </a:solidFill>
                <a:latin typeface="微软雅黑" panose="020b0503020204020204" pitchFamily="34" charset="-122"/>
              </a:rPr>
              <a:t>加密的概念</a:t>
            </a:r>
          </a:p>
        </p:txBody>
      </p:sp>
      <p:sp>
        <p:nvSpPr>
          <p:cNvPr id="6" name="矩形 5"/>
          <p:cNvSpPr/>
          <p:nvPr/>
        </p:nvSpPr>
        <p:spPr>
          <a:xfrm>
            <a:off x="3478762" y="3923622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2"/>
                </a:solidFill>
                <a:latin typeface="微软雅黑" panose="020b0503020204020204" pitchFamily="34" charset="-122"/>
              </a:rPr>
              <a:t>明文</a:t>
            </a:r>
          </a:p>
        </p:txBody>
      </p:sp>
      <p:sp>
        <p:nvSpPr>
          <p:cNvPr id="7" name="矩形 6"/>
          <p:cNvSpPr/>
          <p:nvPr/>
        </p:nvSpPr>
        <p:spPr>
          <a:xfrm>
            <a:off x="8252907" y="3906204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2"/>
                </a:solidFill>
                <a:latin typeface="微软雅黑" panose="020b0503020204020204" pitchFamily="34" charset="-122"/>
              </a:rPr>
              <a:t>密文</a:t>
            </a:r>
          </a:p>
        </p:txBody>
      </p:sp>
      <p:sp>
        <p:nvSpPr>
          <p:cNvPr id="8" name="矩形 7"/>
          <p:cNvSpPr/>
          <p:nvPr/>
        </p:nvSpPr>
        <p:spPr>
          <a:xfrm>
            <a:off x="3176808" y="472955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原始信息</a:t>
            </a:r>
          </a:p>
        </p:txBody>
      </p:sp>
      <p:sp>
        <p:nvSpPr>
          <p:cNvPr id="22" name="矩形 21"/>
          <p:cNvSpPr/>
          <p:nvPr/>
        </p:nvSpPr>
        <p:spPr>
          <a:xfrm>
            <a:off x="7671606" y="4712139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加密后的信息</a:t>
            </a:r>
          </a:p>
        </p:txBody>
      </p:sp>
      <p:sp>
        <p:nvSpPr>
          <p:cNvPr id="10" name="矩形 9"/>
          <p:cNvSpPr/>
          <p:nvPr/>
        </p:nvSpPr>
        <p:spPr>
          <a:xfrm>
            <a:off x="6036538" y="5543396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C00002"/>
                </a:solidFill>
                <a:latin typeface="微软雅黑" panose="020b0503020204020204" pitchFamily="34" charset="-122"/>
              </a:rPr>
              <a:t>解密</a:t>
            </a:r>
          </a:p>
        </p:txBody>
      </p:sp>
      <p:sp>
        <p:nvSpPr>
          <p:cNvPr id="24" name="左箭头 23"/>
          <p:cNvSpPr/>
          <p:nvPr/>
        </p:nvSpPr>
        <p:spPr>
          <a:xfrm rot="10800000">
            <a:off x="4950812" y="3727220"/>
            <a:ext cx="2656134" cy="17634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左箭头 24"/>
          <p:cNvSpPr/>
          <p:nvPr/>
        </p:nvSpPr>
        <p:spPr>
          <a:xfrm>
            <a:off x="5031637" y="5294714"/>
            <a:ext cx="2656134" cy="17634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 25"/>
          <p:cNvSpPr/>
          <p:nvPr/>
        </p:nvSpPr>
        <p:spPr>
          <a:xfrm>
            <a:off x="5897712" y="3338342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C00002"/>
                </a:solidFill>
                <a:latin typeface="微软雅黑" panose="020b0503020204020204" pitchFamily="34" charset="-122"/>
              </a:rPr>
              <a:t>加密</a:t>
            </a:r>
          </a:p>
        </p:txBody>
      </p:sp>
      <p:sp>
        <p:nvSpPr>
          <p:cNvPr id="27" name="矩形 26"/>
          <p:cNvSpPr/>
          <p:nvPr/>
        </p:nvSpPr>
        <p:spPr>
          <a:xfrm>
            <a:off x="2597792" y="2266702"/>
            <a:ext cx="952055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将原始信息数据隐匿起来，使之在缺少特殊信息时不可读。</a:t>
            </a: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9518" y="5579519"/>
            <a:ext cx="4618829" cy="1052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907" y="5939126"/>
            <a:ext cx="5381631" cy="360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500062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831638" y="2180861"/>
            <a:ext cx="4951135" cy="2565899"/>
            <a:chOff x="2831638" y="2180861"/>
            <a:chExt cx="4951135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761085"/>
              <a:ext cx="264687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4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凯撒密码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3090528" y="4306307"/>
              <a:ext cx="1203795" cy="32823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135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PART 03</a:t>
              </a:r>
              <a:endParaRPr lang="zh-CN" altLang="en-US" sz="2135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2701674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5361504" cy="2565899"/>
            <a:chOff x="2831638" y="2180861"/>
            <a:chExt cx="5361504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180861"/>
              <a:ext cx="30572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任务三：凯撒密码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10" name="图片 9">
            <a:extLst>
              <a:ext uri="{FF2B5EF4-FFF2-40B4-BE49-F238E27FC236}">
                <a16:creationId xmlns:a16="http://schemas.microsoft.com/office/drawing/2014/main" id="{55673704-CDE6-4137-A219-0E0AA8C20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83" y="3739915"/>
            <a:ext cx="6542268" cy="2591216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chemeClr val="tx2">
                <a:alpha val="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矩形 13"/>
          <p:cNvSpPr/>
          <p:nvPr/>
        </p:nvSpPr>
        <p:spPr>
          <a:xfrm>
            <a:off x="2378448" y="1002176"/>
            <a:ext cx="9886040" cy="230832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加法密码（移位密码）</a:t>
            </a:r>
            <a:endParaRPr lang="en-US" altLang="zh-CN" sz="2400"/>
          </a:p>
          <a:p>
            <a:endParaRPr lang="en-US" altLang="zh-CN" sz="2400"/>
          </a:p>
          <a:p>
            <a:r>
              <a:rPr lang="zh-CN" altLang="en-US" sz="2400"/>
              <a:t>        在加法密码算法中，明文中的所有字母都在字母表上向后（向前）</a:t>
            </a:r>
            <a:endParaRPr lang="en-US" altLang="zh-CN" sz="2400"/>
          </a:p>
          <a:p>
            <a:r>
              <a:rPr lang="zh-CN" altLang="en-US" sz="2400"/>
              <a:t>按照一个固定数目进行偏移后替代成密文。</a:t>
            </a:r>
            <a:endParaRPr lang="en-US" altLang="zh-CN" sz="2400"/>
          </a:p>
          <a:p>
            <a:endParaRPr lang="en-US" altLang="zh-CN" sz="2400"/>
          </a:p>
          <a:p>
            <a:r>
              <a:rPr lang="en-US" altLang="zh-CN" sz="2400"/>
              <a:t>        </a:t>
            </a:r>
            <a:r>
              <a:rPr lang="zh-CN" altLang="en-US" sz="2400"/>
              <a:t>例如，偏移量是</a:t>
            </a:r>
            <a:r>
              <a:rPr lang="en-US" altLang="zh-CN" sz="2400"/>
              <a:t>3</a:t>
            </a:r>
            <a:r>
              <a:rPr lang="zh-CN" altLang="en-US" sz="2400"/>
              <a:t>的时候，所有字母</a:t>
            </a:r>
            <a:r>
              <a:rPr lang="en-US" altLang="zh-CN" sz="2400"/>
              <a:t>A</a:t>
            </a:r>
            <a:r>
              <a:rPr lang="zh-CN" altLang="en-US" sz="2400"/>
              <a:t>将被替代成</a:t>
            </a:r>
            <a:r>
              <a:rPr lang="en-US" altLang="zh-CN" sz="2400"/>
              <a:t>D</a:t>
            </a:r>
            <a:r>
              <a:rPr lang="zh-CN" altLang="en-US" sz="2400"/>
              <a:t>，</a:t>
            </a:r>
            <a:r>
              <a:rPr lang="en-US" altLang="zh-CN" sz="2400"/>
              <a:t>B</a:t>
            </a:r>
            <a:r>
              <a:rPr lang="zh-CN" altLang="en-US" sz="2400"/>
              <a:t>变成</a:t>
            </a:r>
            <a:r>
              <a:rPr lang="en-US" altLang="zh-CN" sz="2400"/>
              <a:t>E</a:t>
            </a:r>
            <a:r>
              <a:rPr lang="zh-CN" altLang="en-US" sz="2400"/>
              <a:t>以此类推</a:t>
            </a:r>
          </a:p>
        </p:txBody>
      </p:sp>
      <p:sp>
        <p:nvSpPr>
          <p:cNvPr id="3" name="矩形 2"/>
          <p:cNvSpPr/>
          <p:nvPr/>
        </p:nvSpPr>
        <p:spPr>
          <a:xfrm>
            <a:off x="10089268" y="4666191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秘钥：偏移量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1304" y="4081542"/>
            <a:ext cx="1464218" cy="153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79386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3537" y="195186"/>
            <a:ext cx="5361504" cy="2565899"/>
            <a:chOff x="2831638" y="2180861"/>
            <a:chExt cx="5361504" cy="2565899"/>
          </a:xfrm>
        </p:grpSpPr>
        <p:sp>
          <p:nvSpPr>
            <p:cNvPr id="12" name="TextBox 11"/>
            <p:cNvSpPr txBox="1"/>
            <p:nvPr/>
          </p:nvSpPr>
          <p:spPr>
            <a:xfrm>
              <a:off x="5135895" y="2180861"/>
              <a:ext cx="30572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C00002"/>
                  </a:solidFill>
                  <a:latin typeface="微软雅黑" panose="020b0503020204020204" pitchFamily="34" charset="-122"/>
                </a:rPr>
                <a:t>任务三：凯撒密码</a:t>
              </a:r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 flipV="1">
              <a:off x="4847861" y="2180861"/>
              <a:ext cx="0" cy="2565899"/>
            </a:xfrm>
            <a:prstGeom prst="line">
              <a:avLst/>
            </a:prstGeom>
            <a:ln w="12700">
              <a:solidFill>
                <a:srgbClr val="080808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组合 15"/>
            <p:cNvGrpSpPr/>
            <p:nvPr/>
          </p:nvGrpSpPr>
          <p:grpSpPr>
            <a:xfrm>
              <a:off x="2831638" y="2276876"/>
              <a:ext cx="1596233" cy="159623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8" name="同心圆 1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200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08080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75" name="TextBox 13"/>
            <p:cNvSpPr txBox="1"/>
            <p:nvPr/>
          </p:nvSpPr>
          <p:spPr>
            <a:xfrm>
              <a:off x="3125784" y="2562029"/>
              <a:ext cx="1203795" cy="1025987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6665" b="1">
                  <a:solidFill>
                    <a:srgbClr val="C0000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6665" b="1">
                <a:solidFill>
                  <a:srgbClr val="C0000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4713" y="3231423"/>
            <a:ext cx="288607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/>
          <p:nvPr/>
        </p:nvSpPr>
        <p:spPr>
          <a:xfrm>
            <a:off x="2787750" y="1060899"/>
            <a:ext cx="8167633" cy="18158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实践与体验</a:t>
            </a:r>
            <a:r>
              <a:rPr lang="en-US" altLang="zh-CN" sz="2800"/>
              <a:t>3</a:t>
            </a:r>
          </a:p>
          <a:p>
            <a:endParaRPr lang="en-US" altLang="zh-CN" sz="2800"/>
          </a:p>
          <a:p>
            <a:r>
              <a:rPr lang="zh-CN" altLang="zh-CN" sz="2800"/>
              <a:t>打开学生学案中“</a:t>
            </a:r>
            <a:r>
              <a:rPr lang="en-US" altLang="zh-CN" sz="2800"/>
              <a:t>3-4 </a:t>
            </a:r>
            <a:r>
              <a:rPr lang="zh-CN" altLang="zh-CN" sz="2800"/>
              <a:t>恺撒密码</a:t>
            </a:r>
            <a:r>
              <a:rPr lang="en-US" altLang="zh-CN" sz="2800"/>
              <a:t>.py</a:t>
            </a:r>
            <a:r>
              <a:rPr lang="zh-CN" altLang="zh-CN" sz="2800"/>
              <a:t>”，用凯撒密码的方式把明文进行加密</a:t>
            </a:r>
            <a:endParaRPr lang="zh-CN" altLang="en-US" sz="280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57689" y="4490868"/>
            <a:ext cx="2734311" cy="236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0961478"/>
              </p:ext>
            </p:extLst>
          </p:nvPr>
        </p:nvGraphicFramePr>
        <p:xfrm>
          <a:off x="4642093" y="3622431"/>
          <a:ext cx="5583362" cy="868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75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3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01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07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33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185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明文：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Winter Olympic Games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happy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Winter Olympic Games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happy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29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秘钥：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3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3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2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000" kern="100">
                          <a:effectLst/>
                        </a:rPr>
                        <a:t>2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29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密文：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CN" sz="1050" kern="100">
                        <a:effectLst/>
                        <a:latin typeface="Calibri"/>
                        <a:ea typeface="宋体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3690207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https://d.book118.com/937002101116006024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178">
      <a:dk1>
        <a:sysClr val="windowText" lastClr="000000"/>
      </a:dk1>
      <a:lt1>
        <a:sysClr val="window" lastClr="FFFFFF"/>
      </a:lt1>
      <a:dk2>
        <a:srgbClr val="7F7F7F"/>
      </a:dk2>
      <a:lt2>
        <a:srgbClr val="7F7F7F"/>
      </a:lt2>
      <a:accent1>
        <a:srgbClr val="C00002"/>
      </a:accent1>
      <a:accent2>
        <a:srgbClr val="C00002"/>
      </a:accent2>
      <a:accent3>
        <a:srgbClr val="C00002"/>
      </a:accent3>
      <a:accent4>
        <a:srgbClr val="C00002"/>
      </a:accent4>
      <a:accent5>
        <a:srgbClr val="808080"/>
      </a:accent5>
      <a:accent6>
        <a:srgbClr val="808080"/>
      </a:accent6>
      <a:hlink>
        <a:srgbClr val="FFFFFF"/>
      </a:hlink>
      <a:folHlink>
        <a:srgbClr val="FFFFFF"/>
      </a:folHlink>
    </a:clrScheme>
    <a:fontScheme name="自定义 1">
      <a:majorFont>
        <a:latin typeface="Calibri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lIns="0" tIns="0" rIns="0" bIns="0" rtlCol="0">
        <a:spAutoFit/>
      </a:bodyPr>
      <a:lstStyle>
        <a:defPPr>
          <a:defRPr sz="1600" b="1" dirty="0" smtClean="0">
            <a:solidFill>
              <a:schemeClr val="accent6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等线 Light</vt:lpstr>
      <vt:lpstr>等线</vt:lpstr>
      <vt:lpstr>Impact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2024-08-28T18:33:09.501</cp:lastPrinted>
  <dcterms:created xsi:type="dcterms:W3CDTF">2024-08-28T10:33:09Z</dcterms:created>
  <dcterms:modified xsi:type="dcterms:W3CDTF">2024-08-28T10:33:11Z</dcterms:modified>
</cp:coreProperties>
</file>