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16CA9906-198D-46AB-8571-7D4D2B514DA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854C12A-1387-4AE5-8070-9011F311580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F7DB96C4-33D1-4D7C-BCA7-9B0B43CA7B9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93890126-37E7-4635-906C-3CCDB3BAB78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99C4D290-9A42-4732-83E1-DCC3FDFA3ECF}"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90DCCB95-7EEC-40C8-A423-F456C810DF83}"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73C9D2DC-72BC-4FC8-9A7C-FBD1A89CDB24}"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7A2D3C9-F978-4F95-B021-20C09853194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3CFEE64-713B-4D34-94DF-89BD101174D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8D9688E-68A4-4DC4-8394-F4135DDF6EC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3BF4D5E-4EAD-4D1B-8A2B-B5C5F24E24C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png" /><Relationship Id="rId3" Type="http://schemas.openxmlformats.org/officeDocument/2006/relationships/image" Target="../media/image13.jpeg" /><Relationship Id="rId4"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png" /><Relationship Id="rId3" Type="http://schemas.openxmlformats.org/officeDocument/2006/relationships/image" Target="../media/image15.png" /><Relationship Id="rId4" Type="http://schemas.openxmlformats.org/officeDocument/2006/relationships/image" Target="../media/image2.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3700216200200603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5414013" y="4180914"/>
            <a:ext cx="438912" cy="438912"/>
          </a:xfrm>
          <a:prstGeom prst="ellipse">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8143890" y="4180914"/>
            <a:ext cx="438912" cy="438912"/>
          </a:xfrm>
          <a:prstGeom prst="ellipse">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305345" y="1888367"/>
            <a:ext cx="6102379" cy="1959893"/>
          </a:xfrm>
          <a:prstGeom prst="rect">
            <a:avLst/>
          </a:prstGeom>
        </p:spPr>
        <p:txBody>
          <a:bodyPr vert="horz" wrap="square" lIns="85725" tIns="85725" rIns="47625" bIns="85725"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defRPr/>
            </a:pPr>
            <a:r>
              <a:rPr lang="en-US" sz="5175" b="1">
                <a:solidFill>
                  <a:srgbClr val="FFFFFF">
                    <a:alpha val="100000"/>
                  </a:srgbClr>
                </a:solidFill>
                <a:latin typeface="Microsoft Yahei"/>
                <a:ea typeface="Microsoft Yahei"/>
                <a:cs typeface="Microsoft Yahei"/>
              </a:rPr>
              <a:t>心脏的介入治疗</a:t>
            </a:r>
            <a:endParaRPr lang="en-US" sz="1100"/>
          </a:p>
        </p:txBody>
      </p:sp>
      <p:sp>
        <p:nvSpPr>
          <p:cNvPr id="7" name="Freeform 7"/>
          <p:cNvSpPr/>
          <p:nvPr/>
        </p:nvSpPr>
        <p:spPr>
          <a:xfrm>
            <a:off x="5516758" y="4281221"/>
            <a:ext cx="243840" cy="243840"/>
          </a:xfrm>
          <a:custGeom>
            <a:rect l="l" t="t" r="r" b="b"/>
            <a:pathLst>
              <a:path w="304800" h="304800">
                <a:moveTo>
                  <a:pt x="257175" y="0"/>
                </a:moveTo>
                <a:cubicBezTo>
                  <a:pt x="283474" y="0"/>
                  <a:pt x="304800" y="21326"/>
                  <a:pt x="304800" y="47625"/>
                </a:cubicBezTo>
                <a:cubicBezTo>
                  <a:pt x="304800" y="58350"/>
                  <a:pt x="301257" y="68237"/>
                  <a:pt x="295275" y="76200"/>
                </a:cubicBezTo>
                <a:lnTo>
                  <a:pt x="276225" y="95250"/>
                </a:lnTo>
                <a:lnTo>
                  <a:pt x="209550" y="28575"/>
                </a:lnTo>
                <a:lnTo>
                  <a:pt x="228600" y="9525"/>
                </a:lnTo>
                <a:cubicBezTo>
                  <a:pt x="236563" y="3543"/>
                  <a:pt x="246450" y="0"/>
                  <a:pt x="257175" y="0"/>
                </a:cubicBezTo>
                <a:close/>
                <a:moveTo>
                  <a:pt x="19050" y="219075"/>
                </a:moveTo>
                <a:lnTo>
                  <a:pt x="0" y="304800"/>
                </a:lnTo>
                <a:lnTo>
                  <a:pt x="85725" y="285750"/>
                </a:lnTo>
                <a:lnTo>
                  <a:pt x="261938" y="109538"/>
                </a:lnTo>
                <a:lnTo>
                  <a:pt x="195263" y="42863"/>
                </a:lnTo>
                <a:lnTo>
                  <a:pt x="19050" y="219075"/>
                </a:lnTo>
                <a:close/>
                <a:moveTo>
                  <a:pt x="212998" y="108223"/>
                </a:moveTo>
                <a:lnTo>
                  <a:pt x="79648" y="241573"/>
                </a:lnTo>
                <a:lnTo>
                  <a:pt x="63227" y="225152"/>
                </a:lnTo>
                <a:lnTo>
                  <a:pt x="196577" y="91802"/>
                </a:lnTo>
                <a:lnTo>
                  <a:pt x="212998" y="108223"/>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8265810" y="4278450"/>
            <a:ext cx="243840" cy="243840"/>
          </a:xfrm>
          <a:custGeom>
            <a:rect l="l" t="t" r="r" b="b"/>
            <a:pathLst>
              <a:path w="304800" h="304800">
                <a:moveTo>
                  <a:pt x="0" y="0"/>
                </a:moveTo>
                <a:lnTo>
                  <a:pt x="304800" y="152400"/>
                </a:lnTo>
                <a:lnTo>
                  <a:pt x="0" y="304800"/>
                </a:lnTo>
                <a:lnTo>
                  <a:pt x="0" y="0"/>
                </a:lnTo>
                <a:close/>
                <a:moveTo>
                  <a:pt x="0" y="121920"/>
                </a:moveTo>
                <a:lnTo>
                  <a:pt x="0" y="182880"/>
                </a:lnTo>
                <a:lnTo>
                  <a:pt x="152400" y="152400"/>
                </a:lnTo>
                <a:lnTo>
                  <a:pt x="0" y="121920"/>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0" y="8128"/>
            <a:ext cx="2682240" cy="6851904"/>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 name="Group 3"/>
          <p:cNvGrpSpPr/>
          <p:nvPr/>
        </p:nvGrpSpPr>
        <p:grpSpPr>
          <a:xfrm>
            <a:off x="1416406" y="2474265"/>
            <a:ext cx="2531669" cy="1919630"/>
            <a:chOff x="1416406" y="2474265"/>
            <a:chExt cx="2531669" cy="1919630"/>
          </a:xfrm>
        </p:grpSpPr>
        <p:sp>
          <p:nvSpPr>
            <p:cNvPr id="4" name="AutoShape 4"/>
            <p:cNvSpPr/>
            <p:nvPr/>
          </p:nvSpPr>
          <p:spPr>
            <a:xfrm>
              <a:off x="1722425" y="2474265"/>
              <a:ext cx="1919630" cy="191963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416406" y="2921955"/>
              <a:ext cx="2531669" cy="859536"/>
            </a:xfrm>
            <a:prstGeom prst="rect">
              <a:avLst/>
            </a:prstGeom>
          </p:spPr>
          <p:txBody>
            <a:bodyPr vert="horz" wrap="square" lIns="85725" tIns="38100" rIns="85725" bIns="3810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6075">
                  <a:solidFill>
                    <a:srgbClr val="FFFFFF">
                      <a:alpha val="100000"/>
                    </a:srgbClr>
                  </a:solidFill>
                  <a:latin typeface="Microsoft Yahei"/>
                  <a:ea typeface="Microsoft Yahei"/>
                  <a:cs typeface="Microsoft Yahei"/>
                </a:rPr>
                <a:t>目录</a:t>
              </a:r>
            </a:p>
          </p:txBody>
        </p:sp>
      </p:grpSp>
      <p:sp>
        <p:nvSpPr>
          <p:cNvPr id="6" name="AutoShape 6"/>
          <p:cNvSpPr/>
          <p:nvPr/>
        </p:nvSpPr>
        <p:spPr>
          <a:xfrm>
            <a:off x="5638202" y="869785"/>
            <a:ext cx="5117446" cy="5118431"/>
          </a:xfrm>
          <a:prstGeom prst="rect">
            <a:avLst/>
          </a:prstGeom>
        </p:spPr>
        <p:txBody>
          <a:bodyPr vert="horz" wrap="square" lIns="85725" tIns="85725" rIns="47625" bIns="85725"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50000"/>
              </a:lnSpc>
              <a:spcBef>
                <a:spcPts val="450"/>
              </a:spcBef>
              <a:buFont typeface="Arial"/>
              <a:buChar char="•"/>
              <a:defRPr/>
            </a:pPr>
            <a:r>
              <a:rPr lang="en-US" sz="2400" b="1">
                <a:solidFill>
                  <a:srgbClr val="2C3F55">
                    <a:alpha val="100000"/>
                  </a:srgbClr>
                </a:solidFill>
                <a:latin typeface="Microsoft Yahei"/>
                <a:ea typeface="Microsoft Yahei"/>
                <a:cs typeface="Microsoft Yahei"/>
              </a:rPr>
              <a:t>介入治疗简介</a:t>
            </a:r>
            <a:endParaRPr lang="en-US" sz="1100"/>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心脏介入治疗的方法</a:t>
            </a:r>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心脏介入治疗的流程</a:t>
            </a:r>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心脏介入治疗的优缺点</a:t>
            </a:r>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心脏介入治疗的发展趋势与未来展望</a:t>
            </a:r>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心脏介入治疗的成功案例分享</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4414570" y="2954902"/>
            <a:ext cx="6210770" cy="770514"/>
          </a:xfrm>
          <a:prstGeom prst="rect">
            <a:avLst/>
          </a:prstGeom>
        </p:spPr>
        <p:txBody>
          <a:bodyPr vert="horz" wrap="square" lIns="85725" tIns="85725" rIns="47625" bIns="85725"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ct val="0"/>
              </a:spcBef>
              <a:defRPr/>
            </a:pPr>
            <a:r>
              <a:rPr lang="en-US" sz="3825">
                <a:solidFill>
                  <a:srgbClr val="2C3F55">
                    <a:alpha val="100000"/>
                  </a:srgbClr>
                </a:solidFill>
                <a:latin typeface="Microsoft Yahei"/>
                <a:ea typeface="Microsoft Yahei"/>
                <a:cs typeface="Microsoft Yahei"/>
              </a:rPr>
              <a:t>介入治疗简介</a:t>
            </a:r>
            <a:endParaRPr lang="en-US" sz="1100"/>
          </a:p>
        </p:txBody>
      </p:sp>
      <p:grpSp>
        <p:nvGrpSpPr>
          <p:cNvPr id="3" name="Group 3"/>
          <p:cNvGrpSpPr/>
          <p:nvPr/>
        </p:nvGrpSpPr>
        <p:grpSpPr>
          <a:xfrm>
            <a:off x="1381415" y="2276490"/>
            <a:ext cx="1851477" cy="2425477"/>
            <a:chOff x="1381415" y="2276490"/>
            <a:chExt cx="1851477" cy="2425477"/>
          </a:xfrm>
        </p:grpSpPr>
        <p:sp>
          <p:nvSpPr>
            <p:cNvPr id="4" name="TextBox 4"/>
            <p:cNvSpPr txBox="1"/>
            <p:nvPr/>
          </p:nvSpPr>
          <p:spPr>
            <a:xfrm>
              <a:off x="1381415" y="2276490"/>
              <a:ext cx="1851477" cy="2425477"/>
            </a:xfrm>
            <a:prstGeom prst="rect">
              <a:avLst/>
            </a:prstGeom>
          </p:spPr>
          <p:txBody>
            <a:bodyPr vert="horz" wrap="square" lIns="85725" tIns="38100" rIns="85725" bIns="3810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5775" b="1">
                  <a:solidFill>
                    <a:srgbClr val="FFFFFF">
                      <a:alpha val="100000"/>
                    </a:srgbClr>
                  </a:solidFill>
                  <a:latin typeface="Microsoft Yahei"/>
                  <a:ea typeface="Microsoft Yahei"/>
                  <a:cs typeface="Microsoft Yahei"/>
                </a:rPr>
                <a:t>01</a:t>
              </a:r>
            </a:p>
          </p:txBody>
        </p:sp>
      </p:gr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l="-100" r="-100"/>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28619" b="28619"/>
          <a:stretch>
            <a:fillRect/>
          </a:stretch>
        </p:blipFill>
        <p:spPr>
          <a:xfrm>
            <a:off x="1040081" y="1665908"/>
            <a:ext cx="5058967" cy="2163307"/>
          </a:xfrm>
          <a:prstGeom prst="rect">
            <a:avLst/>
          </a:prstGeom>
        </p:spPr>
      </p:pic>
      <p:pic>
        <p:nvPicPr>
          <p:cNvPr id="3" name="Picture 3"/>
          <p:cNvPicPr>
            <a:picLocks noChangeAspect="1"/>
          </p:cNvPicPr>
          <p:nvPr/>
        </p:nvPicPr>
        <p:blipFill>
          <a:blip r:embed="rId3"/>
          <a:srcRect t="17968" b="17968"/>
          <a:stretch>
            <a:fillRect/>
          </a:stretch>
        </p:blipFill>
        <p:spPr>
          <a:xfrm>
            <a:off x="6099049" y="3829217"/>
            <a:ext cx="5058967" cy="2163307"/>
          </a:xfrm>
          <a:prstGeom prst="rect">
            <a:avLst/>
          </a:prstGeom>
        </p:spPr>
      </p:pic>
      <p:grpSp>
        <p:nvGrpSpPr>
          <p:cNvPr id="4" name="Group 4"/>
          <p:cNvGrpSpPr/>
          <p:nvPr/>
        </p:nvGrpSpPr>
        <p:grpSpPr>
          <a:xfrm>
            <a:off x="6099048" y="1666037"/>
            <a:ext cx="5058949" cy="2163348"/>
            <a:chOff x="6099048" y="1666037"/>
            <a:chExt cx="5058949" cy="2163348"/>
          </a:xfrm>
        </p:grpSpPr>
        <p:sp>
          <p:nvSpPr>
            <p:cNvPr id="5" name="AutoShape 5"/>
            <p:cNvSpPr/>
            <p:nvPr/>
          </p:nvSpPr>
          <p:spPr>
            <a:xfrm>
              <a:off x="6099048" y="1666037"/>
              <a:ext cx="5058949" cy="2163348"/>
            </a:xfrm>
            <a:prstGeom prst="rect">
              <a:avLst/>
            </a:prstGeom>
            <a:solidFill>
              <a:srgbClr val="828181">
                <a:alpha val="4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1040100" y="3829263"/>
            <a:ext cx="5058949" cy="2163348"/>
            <a:chOff x="1040100" y="3829263"/>
            <a:chExt cx="5058949" cy="2163348"/>
          </a:xfrm>
        </p:grpSpPr>
        <p:sp>
          <p:nvSpPr>
            <p:cNvPr id="7" name="AutoShape 7"/>
            <p:cNvSpPr/>
            <p:nvPr/>
          </p:nvSpPr>
          <p:spPr>
            <a:xfrm>
              <a:off x="1040100" y="3829263"/>
              <a:ext cx="5058949" cy="2163348"/>
            </a:xfrm>
            <a:prstGeom prst="rect">
              <a:avLst/>
            </a:prstGeom>
            <a:solidFill>
              <a:srgbClr val="828181">
                <a:alpha val="4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8" name="AutoShape 8"/>
          <p:cNvSpPr/>
          <p:nvPr/>
        </p:nvSpPr>
        <p:spPr>
          <a:xfrm>
            <a:off x="1199338" y="3902273"/>
            <a:ext cx="4740456" cy="407270"/>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特点</a:t>
            </a:r>
            <a:endParaRPr lang="en-US" sz="1100"/>
          </a:p>
        </p:txBody>
      </p:sp>
      <p:sp>
        <p:nvSpPr>
          <p:cNvPr id="9" name="AutoShape 9"/>
          <p:cNvSpPr/>
          <p:nvPr/>
        </p:nvSpPr>
        <p:spPr>
          <a:xfrm>
            <a:off x="1199338" y="4309545"/>
            <a:ext cx="4740456" cy="1610282"/>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具有创伤小、恢复快、疗效显著等优点，已成为心脏病治疗的重要手段之一。</a:t>
            </a:r>
            <a:endParaRPr lang="en-US" sz="1100"/>
          </a:p>
        </p:txBody>
      </p:sp>
      <p:sp>
        <p:nvSpPr>
          <p:cNvPr id="10" name="AutoShape 10"/>
          <p:cNvSpPr/>
          <p:nvPr/>
        </p:nvSpPr>
        <p:spPr>
          <a:xfrm>
            <a:off x="6258305" y="1738966"/>
            <a:ext cx="4740456" cy="407270"/>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定义</a:t>
            </a:r>
            <a:endParaRPr lang="en-US" sz="1100"/>
          </a:p>
        </p:txBody>
      </p:sp>
      <p:sp>
        <p:nvSpPr>
          <p:cNvPr id="11" name="AutoShape 11"/>
          <p:cNvSpPr/>
          <p:nvPr/>
        </p:nvSpPr>
        <p:spPr>
          <a:xfrm>
            <a:off x="6258305" y="2146237"/>
            <a:ext cx="4740456" cy="1610282"/>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2">
                    <a:alpha val="100000"/>
                  </a:schemeClr>
                </a:solidFill>
                <a:latin typeface="Microsoft Yahei"/>
                <a:ea typeface="Microsoft Yahei"/>
                <a:cs typeface="Microsoft Yahei"/>
              </a:rPr>
              <a:t>心脏介入治疗是一种通过非外科手术方式，在心脏内部或周围进行导管操作的技术。</a:t>
            </a:r>
            <a:endParaRPr lang="en-US" sz="1100"/>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定义与特点</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l="-100" r="-100"/>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7929" b="17929"/>
          <a:stretch>
            <a:fillRect/>
          </a:stretch>
        </p:blipFill>
        <p:spPr>
          <a:xfrm>
            <a:off x="6230112" y="1739062"/>
            <a:ext cx="5058969" cy="2163307"/>
          </a:xfrm>
          <a:prstGeom prst="rect">
            <a:avLst/>
          </a:prstGeom>
          <a:ln w="19050">
            <a:solidFill>
              <a:schemeClr val="accent1">
                <a:lumMod val="50000"/>
              </a:schemeClr>
            </a:solidFill>
          </a:ln>
        </p:spPr>
      </p:pic>
      <p:pic>
        <p:nvPicPr>
          <p:cNvPr id="3" name="Picture 3"/>
          <p:cNvPicPr>
            <a:picLocks noChangeAspect="1"/>
          </p:cNvPicPr>
          <p:nvPr/>
        </p:nvPicPr>
        <p:blipFill>
          <a:blip r:embed="rId3"/>
          <a:srcRect t="14371" b="14371"/>
          <a:stretch>
            <a:fillRect/>
          </a:stretch>
        </p:blipFill>
        <p:spPr>
          <a:xfrm>
            <a:off x="6233164" y="3914561"/>
            <a:ext cx="5058969" cy="2163308"/>
          </a:xfrm>
          <a:prstGeom prst="rect">
            <a:avLst/>
          </a:prstGeom>
          <a:ln w="19050">
            <a:solidFill>
              <a:schemeClr val="accent1">
                <a:lumMod val="50000"/>
              </a:schemeClr>
            </a:solidFill>
          </a:ln>
        </p:spPr>
      </p:pic>
      <p:sp>
        <p:nvSpPr>
          <p:cNvPr id="4" name="AutoShape 4"/>
          <p:cNvSpPr/>
          <p:nvPr/>
        </p:nvSpPr>
        <p:spPr>
          <a:xfrm>
            <a:off x="763829" y="1409026"/>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763829" y="1494370"/>
            <a:ext cx="390525" cy="295275"/>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1425">
                <a:solidFill>
                  <a:srgbClr val="FFFFFF">
                    <a:alpha val="100000"/>
                  </a:srgbClr>
                </a:solidFill>
                <a:latin typeface="Microsoft Yahei"/>
                <a:ea typeface="Microsoft Yahei"/>
                <a:cs typeface="Microsoft Yahei"/>
              </a:rPr>
              <a:t>01</a:t>
            </a:r>
          </a:p>
        </p:txBody>
      </p:sp>
      <p:sp>
        <p:nvSpPr>
          <p:cNvPr id="6" name="AutoShape 6"/>
          <p:cNvSpPr/>
          <p:nvPr/>
        </p:nvSpPr>
        <p:spPr>
          <a:xfrm>
            <a:off x="1306341" y="1382445"/>
            <a:ext cx="4276714" cy="407270"/>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降低患者痛苦</a:t>
            </a:r>
            <a:endParaRPr lang="en-US" sz="1100"/>
          </a:p>
        </p:txBody>
      </p:sp>
      <p:sp>
        <p:nvSpPr>
          <p:cNvPr id="7" name="AutoShape 7"/>
          <p:cNvSpPr/>
          <p:nvPr/>
        </p:nvSpPr>
        <p:spPr>
          <a:xfrm>
            <a:off x="1306341" y="1734252"/>
            <a:ext cx="4276714" cy="1212169"/>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介入治疗相较于传统手术方式，创伤小、恢复快，能够减轻患者的痛苦。</a:t>
            </a:r>
            <a:endParaRPr lang="en-US" sz="1100"/>
          </a:p>
        </p:txBody>
      </p:sp>
      <p:sp>
        <p:nvSpPr>
          <p:cNvPr id="8" name="AutoShape 8"/>
          <p:cNvSpPr/>
          <p:nvPr/>
        </p:nvSpPr>
        <p:spPr>
          <a:xfrm>
            <a:off x="763829" y="3104812"/>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763829" y="3198934"/>
            <a:ext cx="419100" cy="295275"/>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1425">
                <a:solidFill>
                  <a:srgbClr val="FFFFFF">
                    <a:alpha val="100000"/>
                  </a:srgbClr>
                </a:solidFill>
                <a:latin typeface="Microsoft Yahei"/>
                <a:ea typeface="Microsoft Yahei"/>
                <a:cs typeface="Microsoft Yahei"/>
              </a:rPr>
              <a:t>02</a:t>
            </a:r>
          </a:p>
        </p:txBody>
      </p:sp>
      <p:sp>
        <p:nvSpPr>
          <p:cNvPr id="10" name="AutoShape 10"/>
          <p:cNvSpPr/>
          <p:nvPr/>
        </p:nvSpPr>
        <p:spPr>
          <a:xfrm>
            <a:off x="1306341" y="3074046"/>
            <a:ext cx="4276714" cy="407270"/>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提高治疗效果</a:t>
            </a:r>
            <a:endParaRPr lang="en-US" sz="1100"/>
          </a:p>
        </p:txBody>
      </p:sp>
      <p:sp>
        <p:nvSpPr>
          <p:cNvPr id="11" name="AutoShape 11"/>
          <p:cNvSpPr/>
          <p:nvPr/>
        </p:nvSpPr>
        <p:spPr>
          <a:xfrm>
            <a:off x="1306341" y="3486814"/>
            <a:ext cx="4276714" cy="1212169"/>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介入治疗能够针对心脏疾病进行精确治疗，提高治疗效果，降低复发率。</a:t>
            </a:r>
            <a:endParaRPr lang="en-US" sz="1100"/>
          </a:p>
        </p:txBody>
      </p:sp>
      <p:sp>
        <p:nvSpPr>
          <p:cNvPr id="12" name="AutoShape 12"/>
          <p:cNvSpPr/>
          <p:nvPr/>
        </p:nvSpPr>
        <p:spPr>
          <a:xfrm>
            <a:off x="763829" y="4902278"/>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763829" y="4996400"/>
            <a:ext cx="438150" cy="295275"/>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1425">
                <a:solidFill>
                  <a:srgbClr val="FFFFFF">
                    <a:alpha val="100000"/>
                  </a:srgbClr>
                </a:solidFill>
                <a:latin typeface="Microsoft Yahei"/>
                <a:ea typeface="Microsoft Yahei"/>
                <a:cs typeface="Microsoft Yahei"/>
              </a:rPr>
              <a:t>03</a:t>
            </a:r>
          </a:p>
        </p:txBody>
      </p:sp>
      <p:sp>
        <p:nvSpPr>
          <p:cNvPr id="14" name="AutoShape 14"/>
          <p:cNvSpPr/>
          <p:nvPr/>
        </p:nvSpPr>
        <p:spPr>
          <a:xfrm>
            <a:off x="1306341" y="4870494"/>
            <a:ext cx="4276714" cy="407270"/>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改善患者生活质量</a:t>
            </a:r>
            <a:endParaRPr lang="en-US" sz="1100"/>
          </a:p>
        </p:txBody>
      </p:sp>
      <p:sp>
        <p:nvSpPr>
          <p:cNvPr id="15" name="AutoShape 15"/>
          <p:cNvSpPr/>
          <p:nvPr/>
        </p:nvSpPr>
        <p:spPr>
          <a:xfrm>
            <a:off x="1306341" y="5222301"/>
            <a:ext cx="4276714" cy="1199992"/>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介入治疗能够显著改善患者的生活质量，使患者能够更好地回归社会和工作。</a:t>
            </a:r>
            <a:endParaRPr lang="en-US" sz="1100"/>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介入治疗的重要性</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l="-100" r="-100"/>
          </a:stretch>
        </a:blipFill>
      </p:bgPr>
    </p:bg>
    <p:spTree>
      <p:nvGrpSpPr>
        <p:cNvPr id="1" name=""/>
        <p:cNvGrpSpPr/>
        <p:nvPr/>
      </p:nvGrpSpPr>
      <p:grpSpPr>
        <a:xfrm>
          <a:off x="0" y="0"/>
          <a:ext cx="0" cy="0"/>
        </a:xfrm>
      </p:grpSpPr>
      <p:sp>
        <p:nvSpPr>
          <p:cNvPr id="2" name="AutoShape 2"/>
          <p:cNvSpPr/>
          <p:nvPr/>
        </p:nvSpPr>
        <p:spPr>
          <a:xfrm>
            <a:off x="1036424" y="1665910"/>
            <a:ext cx="5058967" cy="4264973"/>
          </a:xfrm>
          <a:prstGeom prst="rect">
            <a:avLst/>
          </a:prstGeom>
          <a:solidFill>
            <a:schemeClr val="accent1">
              <a:alpha val="26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srcRect l="10430" r="10430"/>
          <a:stretch>
            <a:fillRect/>
          </a:stretch>
        </p:blipFill>
        <p:spPr>
          <a:xfrm>
            <a:off x="6099052" y="1665911"/>
            <a:ext cx="5058968" cy="4260571"/>
          </a:xfrm>
          <a:prstGeom prst="rect">
            <a:avLst/>
          </a:prstGeom>
        </p:spPr>
      </p:pic>
      <p:grpSp>
        <p:nvGrpSpPr>
          <p:cNvPr id="4" name="Group 4"/>
          <p:cNvGrpSpPr/>
          <p:nvPr/>
        </p:nvGrpSpPr>
        <p:grpSpPr>
          <a:xfrm>
            <a:off x="1352702" y="5392034"/>
            <a:ext cx="382463" cy="382463"/>
            <a:chOff x="1352702" y="5392034"/>
            <a:chExt cx="382463" cy="382463"/>
          </a:xfrm>
        </p:grpSpPr>
        <p:sp>
          <p:nvSpPr>
            <p:cNvPr id="5" name="AutoShape 5"/>
            <p:cNvSpPr/>
            <p:nvPr/>
          </p:nvSpPr>
          <p:spPr>
            <a:xfrm>
              <a:off x="1352702" y="5392034"/>
              <a:ext cx="382463" cy="382463"/>
            </a:xfrm>
            <a:prstGeom prst="ellipse">
              <a:avLst/>
            </a:prstGeom>
            <a:ln w="9525">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grpSp>
      <p:grpSp>
        <p:nvGrpSpPr>
          <p:cNvPr id="6" name="Group 6"/>
          <p:cNvGrpSpPr/>
          <p:nvPr/>
        </p:nvGrpSpPr>
        <p:grpSpPr>
          <a:xfrm>
            <a:off x="2204679" y="5392034"/>
            <a:ext cx="382463" cy="382463"/>
            <a:chOff x="2204679" y="5392034"/>
            <a:chExt cx="382463" cy="382463"/>
          </a:xfrm>
        </p:grpSpPr>
        <p:sp>
          <p:nvSpPr>
            <p:cNvPr id="7" name="AutoShape 7"/>
            <p:cNvSpPr/>
            <p:nvPr/>
          </p:nvSpPr>
          <p:spPr>
            <a:xfrm>
              <a:off x="2204679" y="5392034"/>
              <a:ext cx="382463" cy="382463"/>
            </a:xfrm>
            <a:prstGeom prst="ellipse">
              <a:avLst/>
            </a:prstGeom>
            <a:ln w="9525">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grpSp>
      <p:grpSp>
        <p:nvGrpSpPr>
          <p:cNvPr id="8" name="Group 8"/>
          <p:cNvGrpSpPr/>
          <p:nvPr/>
        </p:nvGrpSpPr>
        <p:grpSpPr>
          <a:xfrm>
            <a:off x="3056534" y="5392034"/>
            <a:ext cx="382463" cy="382463"/>
            <a:chOff x="3056534" y="5392034"/>
            <a:chExt cx="382463" cy="382463"/>
          </a:xfrm>
        </p:grpSpPr>
        <p:sp>
          <p:nvSpPr>
            <p:cNvPr id="9" name="AutoShape 9"/>
            <p:cNvSpPr/>
            <p:nvPr/>
          </p:nvSpPr>
          <p:spPr>
            <a:xfrm>
              <a:off x="3056534" y="5392034"/>
              <a:ext cx="382463" cy="382463"/>
            </a:xfrm>
            <a:prstGeom prst="ellipse">
              <a:avLst/>
            </a:prstGeom>
            <a:ln w="9525">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grpSp>
      <p:grpSp>
        <p:nvGrpSpPr>
          <p:cNvPr id="10" name="Group 10"/>
          <p:cNvGrpSpPr/>
          <p:nvPr/>
        </p:nvGrpSpPr>
        <p:grpSpPr>
          <a:xfrm>
            <a:off x="3908511" y="5392034"/>
            <a:ext cx="382463" cy="382463"/>
            <a:chOff x="3908511" y="5392034"/>
            <a:chExt cx="382463" cy="382463"/>
          </a:xfrm>
        </p:grpSpPr>
        <p:sp>
          <p:nvSpPr>
            <p:cNvPr id="11" name="AutoShape 11"/>
            <p:cNvSpPr/>
            <p:nvPr/>
          </p:nvSpPr>
          <p:spPr>
            <a:xfrm>
              <a:off x="3908511" y="5392034"/>
              <a:ext cx="382463" cy="382463"/>
            </a:xfrm>
            <a:prstGeom prst="ellipse">
              <a:avLst/>
            </a:prstGeom>
            <a:ln w="9525">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grpSp>
      <p:sp>
        <p:nvSpPr>
          <p:cNvPr id="12" name="AutoShape 12"/>
          <p:cNvSpPr/>
          <p:nvPr/>
        </p:nvSpPr>
        <p:spPr>
          <a:xfrm>
            <a:off x="1352702" y="2211388"/>
            <a:ext cx="4276714" cy="1196863"/>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心脏介入治疗始于20世纪50年代，最初用于诊断心脏疾病，随着技术的发展和经验的积累，逐渐应用于治疗领域。</a:t>
            </a:r>
            <a:endParaRPr lang="en-US" sz="1100"/>
          </a:p>
        </p:txBody>
      </p:sp>
      <p:sp>
        <p:nvSpPr>
          <p:cNvPr id="13" name="AutoShape 13"/>
          <p:cNvSpPr/>
          <p:nvPr/>
        </p:nvSpPr>
        <p:spPr>
          <a:xfrm>
            <a:off x="1352702" y="3980984"/>
            <a:ext cx="4276714" cy="1220605"/>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近年来，心脏介入治疗技术不断发展，新的介入器械和药物不断涌现，为心脏病治疗提供了更多的选择和更好的疗效。</a:t>
            </a:r>
            <a:endParaRPr lang="en-US" sz="1100"/>
          </a:p>
        </p:txBody>
      </p:sp>
      <p:sp>
        <p:nvSpPr>
          <p:cNvPr id="14" name="Freeform 14"/>
          <p:cNvSpPr/>
          <p:nvPr/>
        </p:nvSpPr>
        <p:spPr>
          <a:xfrm>
            <a:off x="1422013" y="5461304"/>
            <a:ext cx="243840" cy="243840"/>
          </a:xfrm>
          <a:custGeom>
            <a:rect l="l" t="t" r="r" b="b"/>
            <a:pathLst>
              <a:path w="304800" h="304800">
                <a:moveTo>
                  <a:pt x="242888" y="85725"/>
                </a:moveTo>
                <a:cubicBezTo>
                  <a:pt x="240078" y="85725"/>
                  <a:pt x="237363" y="86077"/>
                  <a:pt x="234725" y="86649"/>
                </a:cubicBezTo>
                <a:cubicBezTo>
                  <a:pt x="233553" y="69304"/>
                  <a:pt x="219256" y="55559"/>
                  <a:pt x="201616" y="55559"/>
                </a:cubicBezTo>
                <a:cubicBezTo>
                  <a:pt x="197663" y="55559"/>
                  <a:pt x="193919" y="56369"/>
                  <a:pt x="190405" y="57636"/>
                </a:cubicBezTo>
                <a:cubicBezTo>
                  <a:pt x="179451" y="40224"/>
                  <a:pt x="160191" y="28575"/>
                  <a:pt x="138113" y="28575"/>
                </a:cubicBezTo>
                <a:cubicBezTo>
                  <a:pt x="104565" y="28575"/>
                  <a:pt x="77410" y="55312"/>
                  <a:pt x="76391" y="88611"/>
                </a:cubicBezTo>
                <a:cubicBezTo>
                  <a:pt x="71923" y="86773"/>
                  <a:pt x="67046" y="85725"/>
                  <a:pt x="61913" y="85725"/>
                </a:cubicBezTo>
                <a:cubicBezTo>
                  <a:pt x="40872" y="85725"/>
                  <a:pt x="23813" y="102784"/>
                  <a:pt x="23813" y="123825"/>
                </a:cubicBezTo>
                <a:cubicBezTo>
                  <a:pt x="23813" y="144323"/>
                  <a:pt x="40034" y="160915"/>
                  <a:pt x="60322" y="161754"/>
                </a:cubicBezTo>
                <a:lnTo>
                  <a:pt x="75600" y="146475"/>
                </a:lnTo>
                <a:lnTo>
                  <a:pt x="91049" y="161925"/>
                </a:lnTo>
                <a:lnTo>
                  <a:pt x="98269" y="161925"/>
                </a:lnTo>
                <a:lnTo>
                  <a:pt x="113709" y="146475"/>
                </a:lnTo>
                <a:lnTo>
                  <a:pt x="129149" y="161925"/>
                </a:lnTo>
                <a:lnTo>
                  <a:pt x="136369" y="161925"/>
                </a:lnTo>
                <a:lnTo>
                  <a:pt x="151809" y="146475"/>
                </a:lnTo>
                <a:lnTo>
                  <a:pt x="167249" y="161925"/>
                </a:lnTo>
                <a:lnTo>
                  <a:pt x="174469" y="161925"/>
                </a:lnTo>
                <a:lnTo>
                  <a:pt x="189909" y="146475"/>
                </a:lnTo>
                <a:lnTo>
                  <a:pt x="205349" y="161925"/>
                </a:lnTo>
                <a:lnTo>
                  <a:pt x="212569" y="161925"/>
                </a:lnTo>
                <a:lnTo>
                  <a:pt x="228009" y="146475"/>
                </a:lnTo>
                <a:lnTo>
                  <a:pt x="243402" y="161868"/>
                </a:lnTo>
                <a:cubicBezTo>
                  <a:pt x="264195" y="161592"/>
                  <a:pt x="280988" y="144694"/>
                  <a:pt x="280988" y="123825"/>
                </a:cubicBezTo>
                <a:cubicBezTo>
                  <a:pt x="280988" y="102784"/>
                  <a:pt x="263928" y="85725"/>
                  <a:pt x="242888" y="85725"/>
                </a:cubicBezTo>
                <a:close/>
                <a:moveTo>
                  <a:pt x="228600" y="157791"/>
                </a:moveTo>
                <a:lnTo>
                  <a:pt x="214941" y="171450"/>
                </a:lnTo>
                <a:lnTo>
                  <a:pt x="202959" y="171450"/>
                </a:lnTo>
                <a:lnTo>
                  <a:pt x="189900" y="158391"/>
                </a:lnTo>
                <a:lnTo>
                  <a:pt x="176841" y="171450"/>
                </a:lnTo>
                <a:lnTo>
                  <a:pt x="164859" y="171450"/>
                </a:lnTo>
                <a:lnTo>
                  <a:pt x="151800" y="158391"/>
                </a:lnTo>
                <a:lnTo>
                  <a:pt x="138741" y="171450"/>
                </a:lnTo>
                <a:lnTo>
                  <a:pt x="126759" y="171450"/>
                </a:lnTo>
                <a:lnTo>
                  <a:pt x="113700" y="158391"/>
                </a:lnTo>
                <a:lnTo>
                  <a:pt x="100641" y="171450"/>
                </a:lnTo>
                <a:lnTo>
                  <a:pt x="88668" y="171450"/>
                </a:lnTo>
                <a:lnTo>
                  <a:pt x="75609" y="158391"/>
                </a:lnTo>
                <a:lnTo>
                  <a:pt x="62541" y="171450"/>
                </a:lnTo>
                <a:lnTo>
                  <a:pt x="61913" y="171450"/>
                </a:lnTo>
                <a:lnTo>
                  <a:pt x="87154" y="276225"/>
                </a:lnTo>
                <a:lnTo>
                  <a:pt x="216932" y="276225"/>
                </a:lnTo>
                <a:lnTo>
                  <a:pt x="242888" y="171450"/>
                </a:lnTo>
                <a:lnTo>
                  <a:pt x="242259" y="171450"/>
                </a:lnTo>
                <a:lnTo>
                  <a:pt x="228600" y="157791"/>
                </a:lnTo>
                <a:close/>
                <a:moveTo>
                  <a:pt x="109538" y="266700"/>
                </a:moveTo>
                <a:lnTo>
                  <a:pt x="89697" y="180975"/>
                </a:lnTo>
                <a:lnTo>
                  <a:pt x="99222" y="180975"/>
                </a:lnTo>
                <a:lnTo>
                  <a:pt x="119063" y="266700"/>
                </a:lnTo>
                <a:lnTo>
                  <a:pt x="109538" y="266700"/>
                </a:lnTo>
                <a:close/>
                <a:moveTo>
                  <a:pt x="128588" y="266700"/>
                </a:moveTo>
                <a:lnTo>
                  <a:pt x="118472" y="180975"/>
                </a:lnTo>
                <a:lnTo>
                  <a:pt x="127997" y="180975"/>
                </a:lnTo>
                <a:lnTo>
                  <a:pt x="138113" y="266700"/>
                </a:lnTo>
                <a:lnTo>
                  <a:pt x="128588" y="266700"/>
                </a:lnTo>
                <a:close/>
                <a:moveTo>
                  <a:pt x="157163" y="266700"/>
                </a:moveTo>
                <a:lnTo>
                  <a:pt x="147638" y="266700"/>
                </a:lnTo>
                <a:lnTo>
                  <a:pt x="147638" y="180975"/>
                </a:lnTo>
                <a:lnTo>
                  <a:pt x="157163" y="180975"/>
                </a:lnTo>
                <a:lnTo>
                  <a:pt x="157163" y="266700"/>
                </a:lnTo>
                <a:close/>
                <a:moveTo>
                  <a:pt x="166688" y="266700"/>
                </a:moveTo>
                <a:lnTo>
                  <a:pt x="176803" y="180975"/>
                </a:lnTo>
                <a:lnTo>
                  <a:pt x="186328" y="180975"/>
                </a:lnTo>
                <a:lnTo>
                  <a:pt x="176213" y="266700"/>
                </a:lnTo>
                <a:lnTo>
                  <a:pt x="166688" y="266700"/>
                </a:lnTo>
                <a:close/>
                <a:moveTo>
                  <a:pt x="195263" y="266700"/>
                </a:moveTo>
                <a:lnTo>
                  <a:pt x="185738" y="266700"/>
                </a:lnTo>
                <a:lnTo>
                  <a:pt x="205378" y="180975"/>
                </a:lnTo>
                <a:lnTo>
                  <a:pt x="214903" y="180975"/>
                </a:lnTo>
                <a:lnTo>
                  <a:pt x="195263" y="26670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2273990" y="5461304"/>
            <a:ext cx="243840" cy="243840"/>
          </a:xfrm>
          <a:custGeom>
            <a:rect l="l" t="t" r="r" b="b"/>
            <a:pathLst>
              <a:path w="304800" h="304800">
                <a:moveTo>
                  <a:pt x="20031" y="114795"/>
                </a:moveTo>
                <a:lnTo>
                  <a:pt x="147647" y="273187"/>
                </a:lnTo>
                <a:lnTo>
                  <a:pt x="96469" y="114795"/>
                </a:lnTo>
                <a:lnTo>
                  <a:pt x="20031" y="114795"/>
                </a:lnTo>
                <a:close/>
                <a:moveTo>
                  <a:pt x="110338" y="114795"/>
                </a:moveTo>
                <a:lnTo>
                  <a:pt x="155534" y="273510"/>
                </a:lnTo>
                <a:lnTo>
                  <a:pt x="194424" y="114795"/>
                </a:lnTo>
                <a:lnTo>
                  <a:pt x="110338" y="114795"/>
                </a:lnTo>
                <a:close/>
                <a:moveTo>
                  <a:pt x="162411" y="273187"/>
                </a:moveTo>
                <a:lnTo>
                  <a:pt x="285264" y="114795"/>
                </a:lnTo>
                <a:lnTo>
                  <a:pt x="209417" y="114795"/>
                </a:lnTo>
                <a:lnTo>
                  <a:pt x="162411" y="273187"/>
                </a:lnTo>
                <a:close/>
                <a:moveTo>
                  <a:pt x="285550" y="104432"/>
                </a:moveTo>
                <a:lnTo>
                  <a:pt x="248717" y="41453"/>
                </a:lnTo>
                <a:lnTo>
                  <a:pt x="211865" y="104432"/>
                </a:lnTo>
                <a:lnTo>
                  <a:pt x="285550" y="104432"/>
                </a:lnTo>
                <a:close/>
                <a:moveTo>
                  <a:pt x="237134" y="37843"/>
                </a:moveTo>
                <a:lnTo>
                  <a:pt x="163449" y="37843"/>
                </a:lnTo>
                <a:lnTo>
                  <a:pt x="200282" y="102984"/>
                </a:lnTo>
                <a:lnTo>
                  <a:pt x="237134" y="37843"/>
                </a:lnTo>
                <a:close/>
                <a:moveTo>
                  <a:pt x="188957" y="104432"/>
                </a:moveTo>
                <a:lnTo>
                  <a:pt x="152124" y="41453"/>
                </a:lnTo>
                <a:lnTo>
                  <a:pt x="115281" y="104432"/>
                </a:lnTo>
                <a:lnTo>
                  <a:pt x="188957" y="104432"/>
                </a:lnTo>
                <a:close/>
                <a:moveTo>
                  <a:pt x="141341" y="37843"/>
                </a:moveTo>
                <a:lnTo>
                  <a:pt x="67666" y="37843"/>
                </a:lnTo>
                <a:lnTo>
                  <a:pt x="104508" y="102984"/>
                </a:lnTo>
                <a:lnTo>
                  <a:pt x="141341" y="37843"/>
                </a:lnTo>
                <a:close/>
                <a:moveTo>
                  <a:pt x="56093" y="41453"/>
                </a:moveTo>
                <a:lnTo>
                  <a:pt x="19260" y="104432"/>
                </a:lnTo>
                <a:lnTo>
                  <a:pt x="92935" y="104432"/>
                </a:lnTo>
                <a:lnTo>
                  <a:pt x="56093" y="41453"/>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3089453" y="5461304"/>
            <a:ext cx="243840" cy="243840"/>
          </a:xfrm>
          <a:custGeom>
            <a:rect l="l" t="t" r="r" b="b"/>
            <a:pathLst>
              <a:path w="304800" h="304800">
                <a:moveTo>
                  <a:pt x="310886" y="167269"/>
                </a:moveTo>
                <a:cubicBezTo>
                  <a:pt x="310886" y="167269"/>
                  <a:pt x="267148" y="122672"/>
                  <a:pt x="206873" y="122672"/>
                </a:cubicBezTo>
                <a:cubicBezTo>
                  <a:pt x="147980" y="122672"/>
                  <a:pt x="89764" y="167269"/>
                  <a:pt x="89764" y="167269"/>
                </a:cubicBezTo>
                <a:lnTo>
                  <a:pt x="57064" y="153619"/>
                </a:lnTo>
                <a:lnTo>
                  <a:pt x="57064" y="193662"/>
                </a:lnTo>
                <a:cubicBezTo>
                  <a:pt x="62217" y="195415"/>
                  <a:pt x="65989" y="200158"/>
                  <a:pt x="65989" y="205902"/>
                </a:cubicBezTo>
                <a:cubicBezTo>
                  <a:pt x="65989" y="211703"/>
                  <a:pt x="62141" y="216456"/>
                  <a:pt x="56912" y="218170"/>
                </a:cubicBezTo>
                <a:lnTo>
                  <a:pt x="66580" y="245135"/>
                </a:lnTo>
                <a:lnTo>
                  <a:pt x="38043" y="245135"/>
                </a:lnTo>
                <a:lnTo>
                  <a:pt x="47796" y="217942"/>
                </a:lnTo>
                <a:cubicBezTo>
                  <a:pt x="43110" y="215951"/>
                  <a:pt x="39834" y="211322"/>
                  <a:pt x="39834" y="205902"/>
                </a:cubicBezTo>
                <a:cubicBezTo>
                  <a:pt x="39834" y="200597"/>
                  <a:pt x="43015" y="196082"/>
                  <a:pt x="47558" y="194024"/>
                </a:cubicBezTo>
                <a:lnTo>
                  <a:pt x="47558" y="149647"/>
                </a:lnTo>
                <a:lnTo>
                  <a:pt x="0" y="129816"/>
                </a:lnTo>
                <a:lnTo>
                  <a:pt x="209255" y="35890"/>
                </a:lnTo>
                <a:lnTo>
                  <a:pt x="401241" y="130997"/>
                </a:lnTo>
                <a:lnTo>
                  <a:pt x="310886" y="167269"/>
                </a:lnTo>
                <a:close/>
                <a:moveTo>
                  <a:pt x="204492" y="145266"/>
                </a:moveTo>
                <a:cubicBezTo>
                  <a:pt x="265128" y="145266"/>
                  <a:pt x="294846" y="177365"/>
                  <a:pt x="294846" y="177365"/>
                </a:cubicBezTo>
                <a:lnTo>
                  <a:pt x="294846" y="243945"/>
                </a:lnTo>
                <a:cubicBezTo>
                  <a:pt x="294846" y="243945"/>
                  <a:pt x="263938" y="268910"/>
                  <a:pt x="199739" y="268910"/>
                </a:cubicBezTo>
                <a:cubicBezTo>
                  <a:pt x="135541" y="268910"/>
                  <a:pt x="114138" y="243945"/>
                  <a:pt x="114138" y="243945"/>
                </a:cubicBezTo>
                <a:lnTo>
                  <a:pt x="114138" y="177365"/>
                </a:lnTo>
                <a:cubicBezTo>
                  <a:pt x="114138" y="177365"/>
                  <a:pt x="143856" y="145266"/>
                  <a:pt x="204492" y="145266"/>
                </a:cubicBezTo>
                <a:close/>
                <a:moveTo>
                  <a:pt x="203302" y="254641"/>
                </a:moveTo>
                <a:cubicBezTo>
                  <a:pt x="245326" y="254641"/>
                  <a:pt x="279397" y="246116"/>
                  <a:pt x="279397" y="235620"/>
                </a:cubicBezTo>
                <a:cubicBezTo>
                  <a:pt x="279397" y="225123"/>
                  <a:pt x="245326" y="216599"/>
                  <a:pt x="203302" y="216599"/>
                </a:cubicBezTo>
                <a:cubicBezTo>
                  <a:pt x="161277" y="216599"/>
                  <a:pt x="127216" y="225123"/>
                  <a:pt x="127216" y="235620"/>
                </a:cubicBezTo>
                <a:cubicBezTo>
                  <a:pt x="127216" y="246116"/>
                  <a:pt x="161277" y="254641"/>
                  <a:pt x="203302" y="254641"/>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3977823" y="5461304"/>
            <a:ext cx="243840" cy="243840"/>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1352702" y="1804117"/>
            <a:ext cx="4276714" cy="407270"/>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历史</a:t>
            </a:r>
            <a:endParaRPr lang="en-US" sz="1100"/>
          </a:p>
        </p:txBody>
      </p:sp>
      <p:sp>
        <p:nvSpPr>
          <p:cNvPr id="19" name="AutoShape 19"/>
          <p:cNvSpPr/>
          <p:nvPr/>
        </p:nvSpPr>
        <p:spPr>
          <a:xfrm>
            <a:off x="1352702" y="3594761"/>
            <a:ext cx="4276714" cy="407270"/>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发展</a:t>
            </a:r>
            <a:endParaRPr lang="en-US" sz="1100"/>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介入治疗的历史与发展</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4414570" y="2954902"/>
            <a:ext cx="6210770" cy="770514"/>
          </a:xfrm>
          <a:prstGeom prst="rect">
            <a:avLst/>
          </a:prstGeom>
        </p:spPr>
        <p:txBody>
          <a:bodyPr vert="horz" wrap="square" lIns="85725" tIns="85725" rIns="47625" bIns="85725"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ct val="0"/>
              </a:spcBef>
              <a:defRPr/>
            </a:pPr>
            <a:r>
              <a:rPr lang="en-US" sz="3825">
                <a:solidFill>
                  <a:srgbClr val="2C3F55">
                    <a:alpha val="100000"/>
                  </a:srgbClr>
                </a:solidFill>
                <a:latin typeface="Microsoft Yahei"/>
                <a:ea typeface="Microsoft Yahei"/>
                <a:cs typeface="Microsoft Yahei"/>
              </a:rPr>
              <a:t>心脏介入治疗的方法</a:t>
            </a:r>
            <a:endParaRPr lang="en-US" sz="1100"/>
          </a:p>
        </p:txBody>
      </p:sp>
      <p:grpSp>
        <p:nvGrpSpPr>
          <p:cNvPr id="3" name="Group 3"/>
          <p:cNvGrpSpPr/>
          <p:nvPr/>
        </p:nvGrpSpPr>
        <p:grpSpPr>
          <a:xfrm>
            <a:off x="1381415" y="2276490"/>
            <a:ext cx="1851477" cy="2425477"/>
            <a:chOff x="1381415" y="2276490"/>
            <a:chExt cx="1851477" cy="2425477"/>
          </a:xfrm>
        </p:grpSpPr>
        <p:sp>
          <p:nvSpPr>
            <p:cNvPr id="4" name="TextBox 4"/>
            <p:cNvSpPr txBox="1"/>
            <p:nvPr/>
          </p:nvSpPr>
          <p:spPr>
            <a:xfrm>
              <a:off x="1381415" y="2276490"/>
              <a:ext cx="1851477" cy="2425477"/>
            </a:xfrm>
            <a:prstGeom prst="rect">
              <a:avLst/>
            </a:prstGeom>
          </p:spPr>
          <p:txBody>
            <a:bodyPr vert="horz" wrap="square" lIns="85725" tIns="38100" rIns="85725" bIns="3810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5775" b="1">
                  <a:solidFill>
                    <a:srgbClr val="FFFFFF">
                      <a:alpha val="100000"/>
                    </a:srgbClr>
                  </a:solidFill>
                  <a:latin typeface="Microsoft Yahei"/>
                  <a:ea typeface="Microsoft Yahei"/>
                  <a:cs typeface="Microsoft Yahei"/>
                </a:rPr>
                <a:t>02</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1167764" y="1600641"/>
            <a:ext cx="9862567" cy="4097662"/>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127391" y="2241399"/>
            <a:ext cx="8135183" cy="1244966"/>
          </a:xfrm>
          <a:prstGeom prst="rect">
            <a:avLst/>
          </a:prstGeom>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500">
                <a:solidFill>
                  <a:srgbClr val="FFFFFF">
                    <a:alpha val="100000"/>
                  </a:srgbClr>
                </a:solidFill>
                <a:latin typeface="Microsoft Yahei"/>
                <a:ea typeface="Microsoft Yahei"/>
                <a:cs typeface="Microsoft Yahei"/>
              </a:rPr>
              <a:t>经皮冠状动脉介入治疗是心脏介入治疗中最常用的方法之一，主要用于治疗冠心病。</a:t>
            </a:r>
            <a:endParaRPr lang="en-US" sz="1100"/>
          </a:p>
          <a:p>
            <a:pPr>
              <a:lnSpc>
                <a:spcPct val="150000"/>
              </a:lnSpc>
              <a:spcBef>
                <a:spcPts val="375"/>
              </a:spcBef>
            </a:pPr>
            <a:endParaRPr lang="en-US" sz="1500">
              <a:solidFill>
                <a:srgbClr val="FFFFFF">
                  <a:alpha val="100000"/>
                </a:srgbClr>
              </a:solidFill>
              <a:latin typeface="Microsoft Yahei"/>
              <a:ea typeface="Microsoft Yahei"/>
              <a:cs typeface="Microsoft Yahei"/>
            </a:endParaRPr>
          </a:p>
        </p:txBody>
      </p:sp>
      <p:sp>
        <p:nvSpPr>
          <p:cNvPr id="4" name="AutoShape 4"/>
          <p:cNvSpPr/>
          <p:nvPr/>
        </p:nvSpPr>
        <p:spPr>
          <a:xfrm>
            <a:off x="1552790" y="1859908"/>
            <a:ext cx="270893" cy="27089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127391" y="4182260"/>
            <a:ext cx="8135183" cy="1133298"/>
          </a:xfrm>
          <a:prstGeom prst="rect">
            <a:avLst/>
          </a:prstGeom>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450"/>
              </a:spcBef>
              <a:defRPr/>
            </a:pPr>
            <a:r>
              <a:rPr lang="en-US" sz="1500">
                <a:solidFill>
                  <a:srgbClr val="FFFFFF">
                    <a:alpha val="100000"/>
                  </a:srgbClr>
                </a:solidFill>
                <a:latin typeface="Microsoft Yahei"/>
                <a:ea typeface="Microsoft Yahei"/>
                <a:cs typeface="Microsoft Yahei"/>
              </a:rPr>
              <a:t>经皮冠状动脉介入治疗是通过导管技术，对冠状动脉狭窄或阻塞的部位进行扩张或放置支架，以改善心肌供血。该方法具有创伤小、恢复快、疗效显著等优点。</a:t>
            </a:r>
            <a:endParaRPr lang="en-US" sz="1100"/>
          </a:p>
          <a:p>
            <a:endParaRPr lang="en-US" sz="1500">
              <a:solidFill>
                <a:srgbClr val="FFFFFF">
                  <a:alpha val="100000"/>
                </a:srgbClr>
              </a:solidFill>
              <a:latin typeface="Microsoft Yahei"/>
              <a:ea typeface="Microsoft Yahei"/>
              <a:cs typeface="Microsoft Yahei"/>
            </a:endParaRPr>
          </a:p>
          <a:p>
            <a:pPr>
              <a:lnSpc>
                <a:spcPct val="150000"/>
              </a:lnSpc>
              <a:spcBef>
                <a:spcPts val="375"/>
              </a:spcBef>
            </a:pPr>
            <a:endParaRPr lang="en-US" sz="1500">
              <a:solidFill>
                <a:srgbClr val="FFFFFF">
                  <a:alpha val="100000"/>
                </a:srgbClr>
              </a:solidFill>
              <a:latin typeface="Microsoft Yahei"/>
              <a:ea typeface="Microsoft Yahei"/>
              <a:cs typeface="Microsoft Yahei"/>
            </a:endParaRPr>
          </a:p>
        </p:txBody>
      </p:sp>
      <p:sp>
        <p:nvSpPr>
          <p:cNvPr id="6" name="AutoShape 6"/>
          <p:cNvSpPr/>
          <p:nvPr/>
        </p:nvSpPr>
        <p:spPr>
          <a:xfrm>
            <a:off x="2127391" y="1747914"/>
            <a:ext cx="4740456" cy="407270"/>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rgbClr val="FFFFFF">
                    <a:alpha val="100000"/>
                  </a:srgbClr>
                </a:solidFill>
                <a:latin typeface="Microsoft Yahei"/>
                <a:ea typeface="Microsoft Yahei"/>
                <a:cs typeface="Microsoft Yahei"/>
              </a:rPr>
              <a:t>总结词</a:t>
            </a:r>
            <a:endParaRPr lang="en-US" sz="1100"/>
          </a:p>
        </p:txBody>
      </p:sp>
      <p:sp>
        <p:nvSpPr>
          <p:cNvPr id="7" name="AutoShape 7"/>
          <p:cNvSpPr/>
          <p:nvPr/>
        </p:nvSpPr>
        <p:spPr>
          <a:xfrm>
            <a:off x="2127391" y="3718013"/>
            <a:ext cx="4740456" cy="407270"/>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rgbClr val="FFFFFF">
                    <a:alpha val="100000"/>
                  </a:srgbClr>
                </a:solidFill>
                <a:latin typeface="Microsoft Yahei"/>
                <a:ea typeface="Microsoft Yahei"/>
                <a:cs typeface="Microsoft Yahei"/>
              </a:rPr>
              <a:t>详细描述</a:t>
            </a:r>
            <a:endParaRPr lang="en-US" sz="1100"/>
          </a:p>
        </p:txBody>
      </p:sp>
      <p:sp>
        <p:nvSpPr>
          <p:cNvPr id="8" name="AutoShape 8"/>
          <p:cNvSpPr/>
          <p:nvPr/>
        </p:nvSpPr>
        <p:spPr>
          <a:xfrm>
            <a:off x="1552790" y="3813832"/>
            <a:ext cx="270893" cy="27089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9" name="Group 9"/>
          <p:cNvGrpSpPr/>
          <p:nvPr/>
        </p:nvGrpSpPr>
        <p:grpSpPr>
          <a:xfrm>
            <a:off x="8927447" y="1235878"/>
            <a:ext cx="5386942" cy="5386942"/>
            <a:chOff x="8927447" y="1235878"/>
            <a:chExt cx="5386942" cy="5386942"/>
          </a:xfrm>
        </p:grpSpPr>
        <p:sp>
          <p:nvSpPr>
            <p:cNvPr id="10" name="AutoShape 10"/>
            <p:cNvSpPr/>
            <p:nvPr/>
          </p:nvSpPr>
          <p:spPr>
            <a:xfrm>
              <a:off x="11148379" y="3456810"/>
              <a:ext cx="945078" cy="945078"/>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926285" y="3234717"/>
              <a:ext cx="1389264" cy="1389264"/>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0704193" y="3012624"/>
              <a:ext cx="1833451" cy="1833451"/>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0482100" y="2790531"/>
              <a:ext cx="2277637" cy="2277637"/>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260006" y="2568437"/>
              <a:ext cx="2721823" cy="2721823"/>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037913" y="2346344"/>
              <a:ext cx="3166010" cy="3166010"/>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815819" y="2124251"/>
              <a:ext cx="3610196" cy="3610196"/>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593727" y="1902158"/>
              <a:ext cx="4054383" cy="4054383"/>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371633" y="1680064"/>
              <a:ext cx="4498569" cy="4498569"/>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149540" y="1457971"/>
              <a:ext cx="4942756" cy="4942756"/>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8927447" y="1235878"/>
              <a:ext cx="5386942" cy="5386942"/>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经皮冠状动脉介入治疗</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l="-100" r="-100"/>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总结词</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心脏瓣膜介入治疗是一种非开胸手术治疗心脏瓣膜疾病的方法。</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详细描述</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通过导管技术将人工瓣膜或瓣膜扩张器送至病变的瓣膜处，以改善瓣膜功能，缓解症状。该方法适用于各种心脏瓣膜疾病，如二尖瓣狭窄、主动脉瓣狭窄等。</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15812" r="15812"/>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心脏瓣膜介入治疗</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l="-100" r="-100"/>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8750" r="18750"/>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先天性心脏病介入治疗是一种非开胸手术治疗先天性心脏缺陷的方法。</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总结词</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通过导管技术将封堵器、弹簧圈等特殊材料送至病变部位，以封堵缺损、异常通道或狭窄，改善心脏结构和功能。该方法适用于房间隔缺损、室间隔缺损、动脉导管未闭等先天性心脏病。</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详细描述</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先天性心脏病介入治疗</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l="-100" r="-100"/>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6566" b="16566"/>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心律失常的介入治疗是一种非开胸手术治疗心律失常的方法。</a:t>
            </a:r>
            <a:endParaRPr lang="en-US" sz="1100"/>
          </a:p>
        </p:txBody>
      </p:sp>
      <p:sp>
        <p:nvSpPr>
          <p:cNvPr id="5" name="AutoShape 5"/>
          <p:cNvSpPr/>
          <p:nvPr/>
        </p:nvSpPr>
        <p:spPr>
          <a:xfrm>
            <a:off x="601724" y="431596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通过导管技术对心脏电信号传导系统进行干预，以纠正心律失常。该方法包括消融术、起搏器植入术等，适用于各种快速型和缓慢型心律失常。</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心律失常的介入治疗</a:t>
              </a:r>
            </a:p>
          </p:txBody>
        </p:sp>
      </p:grpSp>
      <p:sp>
        <p:nvSpPr>
          <p:cNvPr id="28" name="AutoShape 28"/>
          <p:cNvSpPr/>
          <p:nvPr/>
        </p:nvSpPr>
        <p:spPr>
          <a:xfrm>
            <a:off x="601724" y="3976765"/>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详细描述</a:t>
            </a:r>
            <a:endParaRPr lang="en-US" sz="1100"/>
          </a:p>
        </p:txBody>
      </p:sp>
      <p:sp>
        <p:nvSpPr>
          <p:cNvPr id="29" name="AutoShape 29"/>
          <p:cNvSpPr/>
          <p:nvPr/>
        </p:nvSpPr>
        <p:spPr>
          <a:xfrm>
            <a:off x="563624" y="1405309"/>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总结词</a:t>
            </a:r>
            <a:endParaRPr lang="en-US" sz="1100"/>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4414570" y="2954902"/>
            <a:ext cx="6210770" cy="770514"/>
          </a:xfrm>
          <a:prstGeom prst="rect">
            <a:avLst/>
          </a:prstGeom>
        </p:spPr>
        <p:txBody>
          <a:bodyPr vert="horz" wrap="square" lIns="85725" tIns="85725" rIns="47625" bIns="85725"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ct val="0"/>
              </a:spcBef>
              <a:defRPr/>
            </a:pPr>
            <a:r>
              <a:rPr lang="en-US" sz="3825">
                <a:solidFill>
                  <a:srgbClr val="2C3F55">
                    <a:alpha val="100000"/>
                  </a:srgbClr>
                </a:solidFill>
                <a:latin typeface="Microsoft Yahei"/>
                <a:ea typeface="Microsoft Yahei"/>
                <a:cs typeface="Microsoft Yahei"/>
              </a:rPr>
              <a:t>心脏介入治疗的流程</a:t>
            </a:r>
            <a:endParaRPr lang="en-US" sz="1100"/>
          </a:p>
        </p:txBody>
      </p:sp>
      <p:grpSp>
        <p:nvGrpSpPr>
          <p:cNvPr id="3" name="Group 3"/>
          <p:cNvGrpSpPr/>
          <p:nvPr/>
        </p:nvGrpSpPr>
        <p:grpSpPr>
          <a:xfrm>
            <a:off x="1381415" y="2276490"/>
            <a:ext cx="1851477" cy="2425477"/>
            <a:chOff x="1381415" y="2276490"/>
            <a:chExt cx="1851477" cy="2425477"/>
          </a:xfrm>
        </p:grpSpPr>
        <p:sp>
          <p:nvSpPr>
            <p:cNvPr id="4" name="TextBox 4"/>
            <p:cNvSpPr txBox="1"/>
            <p:nvPr/>
          </p:nvSpPr>
          <p:spPr>
            <a:xfrm>
              <a:off x="1381415" y="2276490"/>
              <a:ext cx="1851477" cy="2425477"/>
            </a:xfrm>
            <a:prstGeom prst="rect">
              <a:avLst/>
            </a:prstGeom>
          </p:spPr>
          <p:txBody>
            <a:bodyPr vert="horz" wrap="square" lIns="85725" tIns="38100" rIns="85725" bIns="3810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5775" b="1">
                  <a:solidFill>
                    <a:srgbClr val="FFFFFF">
                      <a:alpha val="100000"/>
                    </a:srgbClr>
                  </a:solidFill>
                  <a:latin typeface="Microsoft Yahei"/>
                  <a:ea typeface="Microsoft Yahei"/>
                  <a:cs typeface="Microsoft Yahei"/>
                </a:rPr>
                <a:t>03</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l="-100" r="-100"/>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6907441" y="1806607"/>
            <a:ext cx="4502196" cy="4061765"/>
          </a:xfrm>
          <a:prstGeom prst="rect">
            <a:avLst/>
          </a:prstGeom>
        </p:spPr>
      </p:pic>
      <p:pic>
        <p:nvPicPr>
          <p:cNvPr id="3" name="Picture 3"/>
          <p:cNvPicPr>
            <a:picLocks noChangeAspect="1"/>
          </p:cNvPicPr>
          <p:nvPr/>
        </p:nvPicPr>
        <p:blipFill>
          <a:blip r:embed="rId3"/>
          <a:srcRect t="4478" b="4478"/>
          <a:stretch>
            <a:fillRect/>
          </a:stretch>
        </p:blipFill>
        <p:spPr>
          <a:xfrm>
            <a:off x="6907441" y="1792193"/>
            <a:ext cx="4502196" cy="2732628"/>
          </a:xfrm>
          <a:prstGeom prst="rect">
            <a:avLst/>
          </a:prstGeom>
        </p:spPr>
      </p:pic>
      <p:grpSp>
        <p:nvGrpSpPr>
          <p:cNvPr id="4" name="Group 4"/>
          <p:cNvGrpSpPr/>
          <p:nvPr/>
        </p:nvGrpSpPr>
        <p:grpSpPr>
          <a:xfrm>
            <a:off x="-2693471" y="4060468"/>
            <a:ext cx="5386942" cy="5386942"/>
            <a:chOff x="-2693471" y="4060468"/>
            <a:chExt cx="5386942" cy="5386942"/>
          </a:xfrm>
        </p:grpSpPr>
        <p:sp>
          <p:nvSpPr>
            <p:cNvPr id="5" name="AutoShape 5"/>
            <p:cNvSpPr/>
            <p:nvPr/>
          </p:nvSpPr>
          <p:spPr>
            <a:xfrm>
              <a:off x="-472539" y="6281401"/>
              <a:ext cx="945078" cy="945078"/>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94632" y="6059307"/>
              <a:ext cx="1389264" cy="1389264"/>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16725" y="5837215"/>
              <a:ext cx="1833451" cy="1833451"/>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138818" y="5615121"/>
              <a:ext cx="2277637" cy="2277637"/>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360912" y="5393028"/>
              <a:ext cx="2721823" cy="2721823"/>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583005" y="5170935"/>
              <a:ext cx="3166010" cy="3166010"/>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805098" y="4948842"/>
              <a:ext cx="3610196" cy="3610196"/>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2027191" y="4726748"/>
              <a:ext cx="4054383" cy="4054383"/>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2249285" y="4504655"/>
              <a:ext cx="4498569" cy="4498569"/>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2471378" y="4282562"/>
              <a:ext cx="4942756" cy="4942756"/>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2693471" y="4060468"/>
              <a:ext cx="5386942" cy="5386942"/>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6" name="AutoShape 16"/>
          <p:cNvSpPr/>
          <p:nvPr/>
        </p:nvSpPr>
        <p:spPr>
          <a:xfrm>
            <a:off x="1804696" y="1372731"/>
            <a:ext cx="4276714" cy="407270"/>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诊断评估</a:t>
            </a:r>
            <a:endParaRPr lang="en-US" sz="1100"/>
          </a:p>
        </p:txBody>
      </p:sp>
      <p:sp>
        <p:nvSpPr>
          <p:cNvPr id="17" name="AutoShape 17"/>
          <p:cNvSpPr/>
          <p:nvPr/>
        </p:nvSpPr>
        <p:spPr>
          <a:xfrm>
            <a:off x="1262116" y="1488887"/>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1262116" y="1570452"/>
            <a:ext cx="438150" cy="304800"/>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1500">
                <a:solidFill>
                  <a:srgbClr val="FFFFFF">
                    <a:alpha val="100000"/>
                  </a:srgbClr>
                </a:solidFill>
                <a:latin typeface="Microsoft Yahei"/>
                <a:ea typeface="Microsoft Yahei"/>
                <a:cs typeface="Microsoft Yahei"/>
              </a:rPr>
              <a:t>01</a:t>
            </a:r>
          </a:p>
        </p:txBody>
      </p:sp>
      <p:sp>
        <p:nvSpPr>
          <p:cNvPr id="19" name="AutoShape 19"/>
          <p:cNvSpPr/>
          <p:nvPr/>
        </p:nvSpPr>
        <p:spPr>
          <a:xfrm>
            <a:off x="1804696" y="1724535"/>
            <a:ext cx="4276714" cy="1199992"/>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通过心电图、超声心动图等检查，评估患者病情和手术可行性。</a:t>
            </a:r>
            <a:endParaRPr lang="en-US" sz="1100"/>
          </a:p>
        </p:txBody>
      </p:sp>
      <p:sp>
        <p:nvSpPr>
          <p:cNvPr id="20" name="AutoShape 20"/>
          <p:cNvSpPr/>
          <p:nvPr/>
        </p:nvSpPr>
        <p:spPr>
          <a:xfrm>
            <a:off x="1262116" y="3256475"/>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TextBox 21"/>
          <p:cNvSpPr txBox="1"/>
          <p:nvPr/>
        </p:nvSpPr>
        <p:spPr>
          <a:xfrm>
            <a:off x="1272601" y="3332919"/>
            <a:ext cx="416357" cy="278130"/>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1500">
                <a:solidFill>
                  <a:srgbClr val="FFFFFF">
                    <a:alpha val="100000"/>
                  </a:srgbClr>
                </a:solidFill>
                <a:latin typeface="Microsoft Yahei"/>
                <a:ea typeface="Microsoft Yahei"/>
                <a:cs typeface="Microsoft Yahei"/>
              </a:rPr>
              <a:t>02</a:t>
            </a:r>
          </a:p>
        </p:txBody>
      </p:sp>
      <p:sp>
        <p:nvSpPr>
          <p:cNvPr id="22" name="AutoShape 22"/>
          <p:cNvSpPr/>
          <p:nvPr/>
        </p:nvSpPr>
        <p:spPr>
          <a:xfrm>
            <a:off x="1804696" y="3127969"/>
            <a:ext cx="4276714" cy="407270"/>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患者准备</a:t>
            </a:r>
            <a:endParaRPr lang="en-US" sz="1100"/>
          </a:p>
        </p:txBody>
      </p:sp>
      <p:sp>
        <p:nvSpPr>
          <p:cNvPr id="23" name="AutoShape 23"/>
          <p:cNvSpPr/>
          <p:nvPr/>
        </p:nvSpPr>
        <p:spPr>
          <a:xfrm>
            <a:off x="1804696" y="3479774"/>
            <a:ext cx="4276714" cy="1212169"/>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告知患者手术目的、风险及注意事项，签署知情同意书，进行必要的术前检查。</a:t>
            </a:r>
            <a:endParaRPr lang="en-US" sz="1100"/>
          </a:p>
        </p:txBody>
      </p:sp>
      <p:sp>
        <p:nvSpPr>
          <p:cNvPr id="24" name="AutoShape 24"/>
          <p:cNvSpPr/>
          <p:nvPr/>
        </p:nvSpPr>
        <p:spPr>
          <a:xfrm>
            <a:off x="1262116" y="5030785"/>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TextBox 25"/>
          <p:cNvSpPr txBox="1"/>
          <p:nvPr/>
        </p:nvSpPr>
        <p:spPr>
          <a:xfrm>
            <a:off x="1271991" y="5124907"/>
            <a:ext cx="441594" cy="278130"/>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80000"/>
              </a:lnSpc>
            </a:pPr>
            <a:r>
              <a:rPr lang="en-US" sz="1500">
                <a:solidFill>
                  <a:srgbClr val="FFFFFF">
                    <a:alpha val="100000"/>
                  </a:srgbClr>
                </a:solidFill>
                <a:latin typeface="Microsoft Yahei"/>
                <a:ea typeface="Microsoft Yahei"/>
                <a:cs typeface="Microsoft Yahei"/>
              </a:rPr>
              <a:t>03</a:t>
            </a:r>
          </a:p>
        </p:txBody>
      </p:sp>
      <p:sp>
        <p:nvSpPr>
          <p:cNvPr id="26" name="AutoShape 26"/>
          <p:cNvSpPr/>
          <p:nvPr/>
        </p:nvSpPr>
        <p:spPr>
          <a:xfrm>
            <a:off x="1822337" y="4895384"/>
            <a:ext cx="4276714" cy="407270"/>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手术器械准备</a:t>
            </a:r>
            <a:endParaRPr lang="en-US" sz="1100"/>
          </a:p>
        </p:txBody>
      </p:sp>
      <p:sp>
        <p:nvSpPr>
          <p:cNvPr id="27" name="AutoShape 27"/>
          <p:cNvSpPr/>
          <p:nvPr/>
        </p:nvSpPr>
        <p:spPr>
          <a:xfrm>
            <a:off x="1804696" y="5247188"/>
            <a:ext cx="4276714" cy="1199992"/>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根据手术需要，准备相应的介入治疗器械，如导管、导丝、球囊、支架等。</a:t>
            </a:r>
            <a:endParaRPr lang="en-US" sz="1100"/>
          </a:p>
        </p:txBody>
      </p:sp>
      <p:grpSp>
        <p:nvGrpSpPr>
          <p:cNvPr id="28" name="Group 28"/>
          <p:cNvGrpSpPr/>
          <p:nvPr/>
        </p:nvGrpSpPr>
        <p:grpSpPr>
          <a:xfrm>
            <a:off x="454963" y="93878"/>
            <a:ext cx="10641129" cy="914400"/>
            <a:chOff x="454963" y="93878"/>
            <a:chExt cx="10641129" cy="914400"/>
          </a:xfrm>
        </p:grpSpPr>
        <p:sp>
          <p:nvSpPr>
            <p:cNvPr id="29" name="AutoShape 2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TextBox 4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术前准备</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l="-100" r="-100"/>
          </a:stretch>
        </a:blipFill>
      </p:bgPr>
    </p:bg>
    <p:spTree>
      <p:nvGrpSpPr>
        <p:cNvPr id="1" name=""/>
        <p:cNvGrpSpPr/>
        <p:nvPr/>
      </p:nvGrpSpPr>
      <p:grpSpPr>
        <a:xfrm>
          <a:off x="0" y="0"/>
          <a:ext cx="0" cy="0"/>
        </a:xfrm>
      </p:grpSpPr>
      <p:sp>
        <p:nvSpPr>
          <p:cNvPr id="2" name="AutoShape 2"/>
          <p:cNvSpPr/>
          <p:nvPr/>
        </p:nvSpPr>
        <p:spPr>
          <a:xfrm>
            <a:off x="6325453" y="2201509"/>
            <a:ext cx="1295400" cy="129540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571268" y="3917777"/>
            <a:ext cx="1295400" cy="129540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325453" y="3917777"/>
            <a:ext cx="1295400" cy="129540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921227" y="2201509"/>
            <a:ext cx="3650041" cy="1295400"/>
          </a:xfrm>
          <a:prstGeom prst="rect">
            <a:avLst/>
          </a:prstGeom>
          <a:solidFill>
            <a:schemeClr val="accent1">
              <a:alpha val="1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921227" y="3917777"/>
            <a:ext cx="3650041" cy="1295400"/>
          </a:xfrm>
          <a:prstGeom prst="rect">
            <a:avLst/>
          </a:prstGeom>
          <a:solidFill>
            <a:schemeClr val="accent1">
              <a:alpha val="1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620731" y="2201509"/>
            <a:ext cx="3650041" cy="1295400"/>
          </a:xfrm>
          <a:prstGeom prst="rect">
            <a:avLst/>
          </a:prstGeom>
          <a:solidFill>
            <a:schemeClr val="accent1">
              <a:alpha val="1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620731" y="3917777"/>
            <a:ext cx="3650041" cy="1295400"/>
          </a:xfrm>
          <a:prstGeom prst="rect">
            <a:avLst/>
          </a:prstGeom>
          <a:solidFill>
            <a:schemeClr val="accent1">
              <a:alpha val="1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951871" y="2201468"/>
            <a:ext cx="3619398" cy="407270"/>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血管穿刺</a:t>
            </a:r>
            <a:endParaRPr lang="en-US" sz="1100"/>
          </a:p>
        </p:txBody>
      </p:sp>
      <p:sp>
        <p:nvSpPr>
          <p:cNvPr id="10" name="AutoShape 10"/>
          <p:cNvSpPr/>
          <p:nvPr/>
        </p:nvSpPr>
        <p:spPr>
          <a:xfrm>
            <a:off x="951871" y="2556134"/>
            <a:ext cx="3619398" cy="968645"/>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选择合适的血管进行穿刺，通常选择股动脉或桡动脉。</a:t>
            </a:r>
            <a:endParaRPr lang="en-US" sz="1100"/>
          </a:p>
        </p:txBody>
      </p:sp>
      <p:sp>
        <p:nvSpPr>
          <p:cNvPr id="11" name="AutoShape 11"/>
          <p:cNvSpPr/>
          <p:nvPr/>
        </p:nvSpPr>
        <p:spPr>
          <a:xfrm>
            <a:off x="951871" y="3917737"/>
            <a:ext cx="3619398" cy="407270"/>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术中监测</a:t>
            </a:r>
            <a:endParaRPr lang="en-US" sz="1100"/>
          </a:p>
        </p:txBody>
      </p:sp>
      <p:sp>
        <p:nvSpPr>
          <p:cNvPr id="12" name="AutoShape 12"/>
          <p:cNvSpPr/>
          <p:nvPr/>
        </p:nvSpPr>
        <p:spPr>
          <a:xfrm>
            <a:off x="951871" y="4293372"/>
            <a:ext cx="3619398" cy="968645"/>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全程监测患者生命体征，观察心电图变化，确保手术安全。</a:t>
            </a:r>
            <a:endParaRPr lang="en-US" sz="1100"/>
          </a:p>
        </p:txBody>
      </p:sp>
      <p:sp>
        <p:nvSpPr>
          <p:cNvPr id="13" name="AutoShape 13"/>
          <p:cNvSpPr/>
          <p:nvPr/>
        </p:nvSpPr>
        <p:spPr>
          <a:xfrm>
            <a:off x="7675726" y="2201468"/>
            <a:ext cx="3595046" cy="407270"/>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导管操作</a:t>
            </a:r>
            <a:endParaRPr lang="en-US" sz="1100"/>
          </a:p>
        </p:txBody>
      </p:sp>
      <p:sp>
        <p:nvSpPr>
          <p:cNvPr id="14" name="AutoShape 14"/>
          <p:cNvSpPr/>
          <p:nvPr/>
        </p:nvSpPr>
        <p:spPr>
          <a:xfrm>
            <a:off x="7675726" y="2556134"/>
            <a:ext cx="3595046" cy="968645"/>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将导管送至病变部位，进行造影、扩张、置入支架等操作。</a:t>
            </a:r>
            <a:endParaRPr lang="en-US" sz="1100"/>
          </a:p>
        </p:txBody>
      </p:sp>
      <p:sp>
        <p:nvSpPr>
          <p:cNvPr id="15" name="AutoShape 15"/>
          <p:cNvSpPr/>
          <p:nvPr/>
        </p:nvSpPr>
        <p:spPr>
          <a:xfrm>
            <a:off x="7620854" y="3917737"/>
            <a:ext cx="3595046" cy="407270"/>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术后即刻评估</a:t>
            </a:r>
            <a:endParaRPr lang="en-US" sz="1100"/>
          </a:p>
        </p:txBody>
      </p:sp>
      <p:sp>
        <p:nvSpPr>
          <p:cNvPr id="16" name="AutoShape 16"/>
          <p:cNvSpPr/>
          <p:nvPr/>
        </p:nvSpPr>
        <p:spPr>
          <a:xfrm>
            <a:off x="7620854" y="4293372"/>
            <a:ext cx="3595046" cy="968645"/>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术后即刻评估手术效果，确认无并发症后结束手术。</a:t>
            </a:r>
            <a:endParaRPr lang="en-US" sz="1100"/>
          </a:p>
        </p:txBody>
      </p:sp>
      <p:sp>
        <p:nvSpPr>
          <p:cNvPr id="17" name="Freeform 17"/>
          <p:cNvSpPr/>
          <p:nvPr/>
        </p:nvSpPr>
        <p:spPr>
          <a:xfrm>
            <a:off x="6867022" y="2819156"/>
            <a:ext cx="211409" cy="225430"/>
          </a:xfrm>
          <a:custGeom>
            <a:rect l="l" t="t" r="r" b="b"/>
            <a:pathLst>
              <a:path w="265" h="281">
                <a:moveTo>
                  <a:pt x="0" y="131"/>
                </a:moveTo>
                <a:lnTo>
                  <a:pt x="38" y="169"/>
                </a:lnTo>
                <a:lnTo>
                  <a:pt x="107" y="102"/>
                </a:lnTo>
                <a:lnTo>
                  <a:pt x="105" y="281"/>
                </a:lnTo>
                <a:lnTo>
                  <a:pt x="159" y="281"/>
                </a:lnTo>
                <a:lnTo>
                  <a:pt x="159" y="102"/>
                </a:lnTo>
                <a:lnTo>
                  <a:pt x="227" y="169"/>
                </a:lnTo>
                <a:lnTo>
                  <a:pt x="265" y="131"/>
                </a:lnTo>
                <a:lnTo>
                  <a:pt x="132" y="0"/>
                </a:lnTo>
                <a:lnTo>
                  <a:pt x="0" y="13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4915761" y="4291457"/>
            <a:ext cx="606417" cy="547958"/>
          </a:xfrm>
          <a:custGeom>
            <a:rect l="l" t="t" r="r" b="b"/>
            <a:pathLst>
              <a:path w="746" h="638">
                <a:moveTo>
                  <a:pt x="689" y="125"/>
                </a:moveTo>
                <a:cubicBezTo>
                  <a:pt x="552" y="125"/>
                  <a:pt x="552" y="125"/>
                  <a:pt x="552" y="125"/>
                </a:cubicBezTo>
                <a:cubicBezTo>
                  <a:pt x="552" y="57"/>
                  <a:pt x="552" y="57"/>
                  <a:pt x="552" y="57"/>
                </a:cubicBezTo>
                <a:cubicBezTo>
                  <a:pt x="552" y="26"/>
                  <a:pt x="526" y="0"/>
                  <a:pt x="495" y="0"/>
                </a:cubicBezTo>
                <a:cubicBezTo>
                  <a:pt x="253" y="0"/>
                  <a:pt x="253" y="0"/>
                  <a:pt x="253" y="0"/>
                </a:cubicBezTo>
                <a:cubicBezTo>
                  <a:pt x="221" y="0"/>
                  <a:pt x="196" y="26"/>
                  <a:pt x="196" y="57"/>
                </a:cubicBezTo>
                <a:cubicBezTo>
                  <a:pt x="196" y="125"/>
                  <a:pt x="196" y="125"/>
                  <a:pt x="196" y="125"/>
                </a:cubicBezTo>
                <a:cubicBezTo>
                  <a:pt x="57" y="125"/>
                  <a:pt x="57" y="125"/>
                  <a:pt x="57" y="125"/>
                </a:cubicBezTo>
                <a:cubicBezTo>
                  <a:pt x="25" y="125"/>
                  <a:pt x="0" y="151"/>
                  <a:pt x="0" y="182"/>
                </a:cubicBezTo>
                <a:cubicBezTo>
                  <a:pt x="0" y="581"/>
                  <a:pt x="0" y="581"/>
                  <a:pt x="0" y="581"/>
                </a:cubicBezTo>
                <a:cubicBezTo>
                  <a:pt x="0" y="612"/>
                  <a:pt x="25" y="638"/>
                  <a:pt x="57" y="638"/>
                </a:cubicBezTo>
                <a:cubicBezTo>
                  <a:pt x="689" y="638"/>
                  <a:pt x="689" y="638"/>
                  <a:pt x="689" y="638"/>
                </a:cubicBezTo>
                <a:cubicBezTo>
                  <a:pt x="721" y="638"/>
                  <a:pt x="746" y="612"/>
                  <a:pt x="746" y="581"/>
                </a:cubicBezTo>
                <a:cubicBezTo>
                  <a:pt x="746" y="182"/>
                  <a:pt x="746" y="182"/>
                  <a:pt x="746" y="182"/>
                </a:cubicBezTo>
                <a:cubicBezTo>
                  <a:pt x="746" y="151"/>
                  <a:pt x="721" y="125"/>
                  <a:pt x="689" y="125"/>
                </a:cubicBezTo>
                <a:close/>
                <a:moveTo>
                  <a:pt x="239" y="57"/>
                </a:moveTo>
                <a:cubicBezTo>
                  <a:pt x="239" y="50"/>
                  <a:pt x="245" y="44"/>
                  <a:pt x="253" y="44"/>
                </a:cubicBezTo>
                <a:cubicBezTo>
                  <a:pt x="495" y="44"/>
                  <a:pt x="495" y="44"/>
                  <a:pt x="495" y="44"/>
                </a:cubicBezTo>
                <a:cubicBezTo>
                  <a:pt x="502" y="44"/>
                  <a:pt x="508" y="50"/>
                  <a:pt x="508" y="57"/>
                </a:cubicBezTo>
                <a:cubicBezTo>
                  <a:pt x="508" y="125"/>
                  <a:pt x="508" y="125"/>
                  <a:pt x="508" y="125"/>
                </a:cubicBezTo>
                <a:cubicBezTo>
                  <a:pt x="239" y="125"/>
                  <a:pt x="239" y="125"/>
                  <a:pt x="239" y="125"/>
                </a:cubicBezTo>
                <a:lnTo>
                  <a:pt x="239" y="57"/>
                </a:lnTo>
                <a:close/>
                <a:moveTo>
                  <a:pt x="57" y="169"/>
                </a:moveTo>
                <a:cubicBezTo>
                  <a:pt x="689" y="169"/>
                  <a:pt x="689" y="169"/>
                  <a:pt x="689" y="169"/>
                </a:cubicBezTo>
                <a:cubicBezTo>
                  <a:pt x="697" y="169"/>
                  <a:pt x="703" y="175"/>
                  <a:pt x="703" y="182"/>
                </a:cubicBezTo>
                <a:cubicBezTo>
                  <a:pt x="703" y="295"/>
                  <a:pt x="703" y="295"/>
                  <a:pt x="703" y="295"/>
                </a:cubicBezTo>
                <a:cubicBezTo>
                  <a:pt x="545" y="295"/>
                  <a:pt x="545" y="295"/>
                  <a:pt x="545" y="295"/>
                </a:cubicBezTo>
                <a:cubicBezTo>
                  <a:pt x="545" y="267"/>
                  <a:pt x="545" y="267"/>
                  <a:pt x="545" y="267"/>
                </a:cubicBezTo>
                <a:cubicBezTo>
                  <a:pt x="501" y="267"/>
                  <a:pt x="501" y="267"/>
                  <a:pt x="501" y="267"/>
                </a:cubicBezTo>
                <a:cubicBezTo>
                  <a:pt x="501" y="295"/>
                  <a:pt x="501" y="295"/>
                  <a:pt x="501" y="295"/>
                </a:cubicBezTo>
                <a:cubicBezTo>
                  <a:pt x="245" y="295"/>
                  <a:pt x="245" y="295"/>
                  <a:pt x="245" y="295"/>
                </a:cubicBezTo>
                <a:cubicBezTo>
                  <a:pt x="245" y="266"/>
                  <a:pt x="245" y="266"/>
                  <a:pt x="245" y="266"/>
                </a:cubicBezTo>
                <a:cubicBezTo>
                  <a:pt x="201" y="266"/>
                  <a:pt x="201" y="266"/>
                  <a:pt x="201" y="266"/>
                </a:cubicBezTo>
                <a:cubicBezTo>
                  <a:pt x="201" y="295"/>
                  <a:pt x="201" y="295"/>
                  <a:pt x="201" y="295"/>
                </a:cubicBezTo>
                <a:cubicBezTo>
                  <a:pt x="43" y="295"/>
                  <a:pt x="43" y="295"/>
                  <a:pt x="43" y="295"/>
                </a:cubicBezTo>
                <a:cubicBezTo>
                  <a:pt x="43" y="182"/>
                  <a:pt x="43" y="182"/>
                  <a:pt x="43" y="182"/>
                </a:cubicBezTo>
                <a:cubicBezTo>
                  <a:pt x="43" y="175"/>
                  <a:pt x="49" y="169"/>
                  <a:pt x="57" y="169"/>
                </a:cubicBezTo>
                <a:close/>
                <a:moveTo>
                  <a:pt x="689" y="594"/>
                </a:moveTo>
                <a:cubicBezTo>
                  <a:pt x="57" y="594"/>
                  <a:pt x="57" y="594"/>
                  <a:pt x="57" y="594"/>
                </a:cubicBezTo>
                <a:cubicBezTo>
                  <a:pt x="49" y="594"/>
                  <a:pt x="43" y="588"/>
                  <a:pt x="43" y="581"/>
                </a:cubicBezTo>
                <a:cubicBezTo>
                  <a:pt x="43" y="338"/>
                  <a:pt x="43" y="338"/>
                  <a:pt x="43" y="338"/>
                </a:cubicBezTo>
                <a:cubicBezTo>
                  <a:pt x="201" y="338"/>
                  <a:pt x="201" y="338"/>
                  <a:pt x="201" y="338"/>
                </a:cubicBezTo>
                <a:cubicBezTo>
                  <a:pt x="201" y="368"/>
                  <a:pt x="201" y="368"/>
                  <a:pt x="201" y="368"/>
                </a:cubicBezTo>
                <a:cubicBezTo>
                  <a:pt x="245" y="368"/>
                  <a:pt x="245" y="368"/>
                  <a:pt x="245" y="368"/>
                </a:cubicBezTo>
                <a:cubicBezTo>
                  <a:pt x="245" y="338"/>
                  <a:pt x="245" y="338"/>
                  <a:pt x="245" y="338"/>
                </a:cubicBezTo>
                <a:cubicBezTo>
                  <a:pt x="501" y="338"/>
                  <a:pt x="501" y="338"/>
                  <a:pt x="501" y="338"/>
                </a:cubicBezTo>
                <a:cubicBezTo>
                  <a:pt x="501" y="369"/>
                  <a:pt x="501" y="369"/>
                  <a:pt x="501" y="369"/>
                </a:cubicBezTo>
                <a:cubicBezTo>
                  <a:pt x="545" y="369"/>
                  <a:pt x="545" y="369"/>
                  <a:pt x="545" y="369"/>
                </a:cubicBezTo>
                <a:cubicBezTo>
                  <a:pt x="545" y="338"/>
                  <a:pt x="545" y="338"/>
                  <a:pt x="545" y="338"/>
                </a:cubicBezTo>
                <a:cubicBezTo>
                  <a:pt x="703" y="338"/>
                  <a:pt x="703" y="338"/>
                  <a:pt x="703" y="338"/>
                </a:cubicBezTo>
                <a:cubicBezTo>
                  <a:pt x="703" y="581"/>
                  <a:pt x="703" y="581"/>
                  <a:pt x="703" y="581"/>
                </a:cubicBezTo>
                <a:cubicBezTo>
                  <a:pt x="703" y="588"/>
                  <a:pt x="697" y="594"/>
                  <a:pt x="689" y="594"/>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6609466" y="2608738"/>
            <a:ext cx="727375" cy="547787"/>
          </a:xfrm>
          <a:custGeom>
            <a:rect l="l" t="t" r="r" b="b"/>
            <a:pathLst>
              <a:path w="747" h="562">
                <a:moveTo>
                  <a:pt x="692" y="240"/>
                </a:moveTo>
                <a:cubicBezTo>
                  <a:pt x="661" y="210"/>
                  <a:pt x="622" y="191"/>
                  <a:pt x="579" y="186"/>
                </a:cubicBezTo>
                <a:cubicBezTo>
                  <a:pt x="574" y="139"/>
                  <a:pt x="554" y="95"/>
                  <a:pt x="520" y="61"/>
                </a:cubicBezTo>
                <a:cubicBezTo>
                  <a:pt x="481" y="22"/>
                  <a:pt x="429" y="0"/>
                  <a:pt x="374" y="0"/>
                </a:cubicBezTo>
                <a:cubicBezTo>
                  <a:pt x="318" y="0"/>
                  <a:pt x="267" y="22"/>
                  <a:pt x="228" y="61"/>
                </a:cubicBezTo>
                <a:cubicBezTo>
                  <a:pt x="193" y="95"/>
                  <a:pt x="173" y="139"/>
                  <a:pt x="168" y="186"/>
                </a:cubicBezTo>
                <a:cubicBezTo>
                  <a:pt x="125" y="191"/>
                  <a:pt x="86" y="210"/>
                  <a:pt x="55" y="240"/>
                </a:cubicBezTo>
                <a:cubicBezTo>
                  <a:pt x="20" y="276"/>
                  <a:pt x="0" y="323"/>
                  <a:pt x="0" y="374"/>
                </a:cubicBezTo>
                <a:cubicBezTo>
                  <a:pt x="0" y="424"/>
                  <a:pt x="20" y="471"/>
                  <a:pt x="55" y="507"/>
                </a:cubicBezTo>
                <a:cubicBezTo>
                  <a:pt x="91" y="542"/>
                  <a:pt x="138" y="562"/>
                  <a:pt x="189" y="562"/>
                </a:cubicBezTo>
                <a:cubicBezTo>
                  <a:pt x="559" y="562"/>
                  <a:pt x="559" y="562"/>
                  <a:pt x="559" y="562"/>
                </a:cubicBezTo>
                <a:cubicBezTo>
                  <a:pt x="609" y="562"/>
                  <a:pt x="657" y="542"/>
                  <a:pt x="692" y="507"/>
                </a:cubicBezTo>
                <a:cubicBezTo>
                  <a:pt x="728" y="471"/>
                  <a:pt x="747" y="424"/>
                  <a:pt x="747" y="374"/>
                </a:cubicBezTo>
                <a:cubicBezTo>
                  <a:pt x="747" y="323"/>
                  <a:pt x="728" y="276"/>
                  <a:pt x="692" y="240"/>
                </a:cubicBezTo>
                <a:close/>
                <a:moveTo>
                  <a:pt x="559" y="518"/>
                </a:moveTo>
                <a:cubicBezTo>
                  <a:pt x="189" y="518"/>
                  <a:pt x="189" y="518"/>
                  <a:pt x="189" y="518"/>
                </a:cubicBezTo>
                <a:cubicBezTo>
                  <a:pt x="109" y="518"/>
                  <a:pt x="44" y="453"/>
                  <a:pt x="44" y="374"/>
                </a:cubicBezTo>
                <a:cubicBezTo>
                  <a:pt x="44" y="294"/>
                  <a:pt x="109" y="229"/>
                  <a:pt x="188" y="229"/>
                </a:cubicBezTo>
                <a:cubicBezTo>
                  <a:pt x="211" y="229"/>
                  <a:pt x="211" y="229"/>
                  <a:pt x="211" y="229"/>
                </a:cubicBezTo>
                <a:cubicBezTo>
                  <a:pt x="211" y="207"/>
                  <a:pt x="211" y="207"/>
                  <a:pt x="211" y="207"/>
                </a:cubicBezTo>
                <a:cubicBezTo>
                  <a:pt x="211" y="207"/>
                  <a:pt x="211" y="207"/>
                  <a:pt x="211" y="207"/>
                </a:cubicBezTo>
                <a:cubicBezTo>
                  <a:pt x="211" y="117"/>
                  <a:pt x="284" y="44"/>
                  <a:pt x="374" y="44"/>
                </a:cubicBezTo>
                <a:cubicBezTo>
                  <a:pt x="463" y="44"/>
                  <a:pt x="536" y="117"/>
                  <a:pt x="536" y="206"/>
                </a:cubicBezTo>
                <a:cubicBezTo>
                  <a:pt x="536" y="207"/>
                  <a:pt x="536" y="207"/>
                  <a:pt x="536" y="207"/>
                </a:cubicBezTo>
                <a:cubicBezTo>
                  <a:pt x="536" y="229"/>
                  <a:pt x="536" y="229"/>
                  <a:pt x="536" y="229"/>
                </a:cubicBezTo>
                <a:cubicBezTo>
                  <a:pt x="558" y="229"/>
                  <a:pt x="558" y="229"/>
                  <a:pt x="558" y="229"/>
                </a:cubicBezTo>
                <a:cubicBezTo>
                  <a:pt x="559" y="229"/>
                  <a:pt x="559" y="229"/>
                  <a:pt x="559" y="229"/>
                </a:cubicBezTo>
                <a:cubicBezTo>
                  <a:pt x="639" y="229"/>
                  <a:pt x="704" y="294"/>
                  <a:pt x="704" y="374"/>
                </a:cubicBezTo>
                <a:cubicBezTo>
                  <a:pt x="704" y="453"/>
                  <a:pt x="639" y="518"/>
                  <a:pt x="559" y="518"/>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71268" y="2201509"/>
            <a:ext cx="1295400" cy="129540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1" name="Picture 21"/>
          <p:cNvPicPr>
            <a:picLocks noChangeAspect="1"/>
          </p:cNvPicPr>
          <p:nvPr/>
        </p:nvPicPr>
        <p:blipFill>
          <a:blip r:embed="rId2"/>
          <a:stretch>
            <a:fillRect/>
          </a:stretch>
        </p:blipFill>
        <p:spPr>
          <a:xfrm>
            <a:off x="4901854" y="2602017"/>
            <a:ext cx="634228" cy="494386"/>
          </a:xfrm>
          <a:prstGeom prst="rect">
            <a:avLst/>
          </a:prstGeom>
        </p:spPr>
      </p:pic>
      <p:pic>
        <p:nvPicPr>
          <p:cNvPr id="22" name="Picture 22"/>
          <p:cNvPicPr>
            <a:picLocks noChangeAspect="1"/>
          </p:cNvPicPr>
          <p:nvPr/>
        </p:nvPicPr>
        <p:blipFill>
          <a:blip r:embed="rId3"/>
          <a:stretch>
            <a:fillRect/>
          </a:stretch>
        </p:blipFill>
        <p:spPr>
          <a:xfrm>
            <a:off x="6722669" y="4270675"/>
            <a:ext cx="500969" cy="589605"/>
          </a:xfrm>
          <a:prstGeom prst="rect">
            <a:avLst/>
          </a:prstGeom>
        </p:spPr>
      </p:pic>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手术过程</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https://d.book118.com/937002162002006030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FFD"/>
      </a:lt1>
      <a:dk2>
        <a:srgbClr val="003C35"/>
      </a:dk2>
      <a:lt2>
        <a:srgbClr val="FFFFFF"/>
      </a:lt2>
      <a:accent1>
        <a:srgbClr val="00A5B2"/>
      </a:accent1>
      <a:accent2>
        <a:srgbClr val="52C6B8"/>
      </a:accent2>
      <a:accent3>
        <a:srgbClr val="00657D"/>
      </a:accent3>
      <a:accent4>
        <a:srgbClr val="58C19B"/>
      </a:accent4>
      <a:accent5>
        <a:srgbClr val="6DD690"/>
      </a:accent5>
      <a:accent6>
        <a:srgbClr val="9CCAFF"/>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74</Paragraphs>
  <Slides>15</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15</vt:i4>
      </vt:variant>
    </vt:vector>
  </HeadingPairs>
  <TitlesOfParts>
    <vt:vector baseType="lpstr" size="19">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2024-09-01T09:36:23.586</cp:lastPrinted>
  <dcterms:created xsi:type="dcterms:W3CDTF">2024-09-01T01:36:23Z</dcterms:created>
  <dcterms:modified xsi:type="dcterms:W3CDTF">2024-09-01T01:36:25Z</dcterms:modified>
</cp:coreProperties>
</file>