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3" r:id="rId3"/>
    <p:sldMasterId id="2147483666" r:id="rId4"/>
    <p:sldMasterId id="2147483669" r:id="rId5"/>
  </p:sldMasterIdLst>
  <p:notesMasterIdLst>
    <p:notesMasterId r:id="rId6"/>
  </p:notes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8" r:id="rId20"/>
    <p:sldId id="301" r:id="rId21"/>
    <p:sldId id="304" r:id="rId22"/>
    <p:sldId id="307" r:id="rId23"/>
    <p:sldId id="310" r:id="rId24"/>
    <p:sldId id="313" r:id="rId25"/>
    <p:sldId id="316" r:id="rId26"/>
    <p:sldId id="319" r:id="rId27"/>
    <p:sldId id="322" r:id="rId28"/>
    <p:sldId id="325" r:id="rId29"/>
    <p:sldId id="328" r:id="rId30"/>
    <p:sldId id="331" r:id="rId31"/>
    <p:sldId id="334" r:id="rId32"/>
    <p:sldId id="337" r:id="rId33"/>
    <p:sldId id="340" r:id="rId34"/>
    <p:sldId id="343" r:id="rId35"/>
    <p:sldId id="346" r:id="rId36"/>
    <p:sldId id="349" r:id="rId37"/>
    <p:sldId id="352" r:id="rId38"/>
    <p:sldId id="355" r:id="rId39"/>
    <p:sldId id="358" r:id="rId40"/>
    <p:sldId id="361" r:id="rId41"/>
    <p:sldId id="364" r:id="rId42"/>
    <p:sldId id="367" r:id="rId43"/>
    <p:sldId id="369" r:id="rId44"/>
  </p:sldIdLst>
  <p:sldSz cx="10080625" cy="567055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slide" Target="slides/slide15.xml" /><Relationship Id="rId22" Type="http://schemas.openxmlformats.org/officeDocument/2006/relationships/slide" Target="slides/slide16.xml" /><Relationship Id="rId23" Type="http://schemas.openxmlformats.org/officeDocument/2006/relationships/slide" Target="slides/slide17.xml" /><Relationship Id="rId24" Type="http://schemas.openxmlformats.org/officeDocument/2006/relationships/slide" Target="slides/slide18.xml" /><Relationship Id="rId25" Type="http://schemas.openxmlformats.org/officeDocument/2006/relationships/slide" Target="slides/slide19.xml" /><Relationship Id="rId26" Type="http://schemas.openxmlformats.org/officeDocument/2006/relationships/slide" Target="slides/slide20.xml" /><Relationship Id="rId27" Type="http://schemas.openxmlformats.org/officeDocument/2006/relationships/slide" Target="slides/slide21.xml" /><Relationship Id="rId28" Type="http://schemas.openxmlformats.org/officeDocument/2006/relationships/slide" Target="slides/slide22.xml" /><Relationship Id="rId29" Type="http://schemas.openxmlformats.org/officeDocument/2006/relationships/slide" Target="slides/slide23.xml" /><Relationship Id="rId3" Type="http://schemas.openxmlformats.org/officeDocument/2006/relationships/slideMaster" Target="slideMasters/slideMaster3.xml" /><Relationship Id="rId30" Type="http://schemas.openxmlformats.org/officeDocument/2006/relationships/slide" Target="slides/slide24.xml" /><Relationship Id="rId31" Type="http://schemas.openxmlformats.org/officeDocument/2006/relationships/slide" Target="slides/slide25.xml" /><Relationship Id="rId32" Type="http://schemas.openxmlformats.org/officeDocument/2006/relationships/slide" Target="slides/slide26.xml" /><Relationship Id="rId33" Type="http://schemas.openxmlformats.org/officeDocument/2006/relationships/slide" Target="slides/slide27.xml" /><Relationship Id="rId34" Type="http://schemas.openxmlformats.org/officeDocument/2006/relationships/slide" Target="slides/slide28.xml" /><Relationship Id="rId35" Type="http://schemas.openxmlformats.org/officeDocument/2006/relationships/slide" Target="slides/slide29.xml" /><Relationship Id="rId36" Type="http://schemas.openxmlformats.org/officeDocument/2006/relationships/slide" Target="slides/slide30.xml" /><Relationship Id="rId37" Type="http://schemas.openxmlformats.org/officeDocument/2006/relationships/slide" Target="slides/slide31.xml" /><Relationship Id="rId38" Type="http://schemas.openxmlformats.org/officeDocument/2006/relationships/slide" Target="slides/slide32.xml" /><Relationship Id="rId39" Type="http://schemas.openxmlformats.org/officeDocument/2006/relationships/slide" Target="slides/slide33.xml" /><Relationship Id="rId4" Type="http://schemas.openxmlformats.org/officeDocument/2006/relationships/slideMaster" Target="slideMasters/slideMaster4.xml" /><Relationship Id="rId40" Type="http://schemas.openxmlformats.org/officeDocument/2006/relationships/slide" Target="slides/slide34.xml" /><Relationship Id="rId41" Type="http://schemas.openxmlformats.org/officeDocument/2006/relationships/slide" Target="slides/slide35.xml" /><Relationship Id="rId42" Type="http://schemas.openxmlformats.org/officeDocument/2006/relationships/slide" Target="slides/slide36.xml" /><Relationship Id="rId43" Type="http://schemas.openxmlformats.org/officeDocument/2006/relationships/slide" Target="slides/slide37.xml" /><Relationship Id="rId44" Type="http://schemas.openxmlformats.org/officeDocument/2006/relationships/slide" Target="slides/slide38.xml" /><Relationship Id="rId45" Type="http://schemas.openxmlformats.org/officeDocument/2006/relationships/tags" Target="tags/tag1.xml" /><Relationship Id="rId46" Type="http://schemas.openxmlformats.org/officeDocument/2006/relationships/presProps" Target="presProps.xml" /><Relationship Id="rId47" Type="http://schemas.openxmlformats.org/officeDocument/2006/relationships/viewProps" Target="viewProps.xml" /><Relationship Id="rId48" Type="http://schemas.openxmlformats.org/officeDocument/2006/relationships/theme" Target="theme/theme1.xml" /><Relationship Id="rId49" Type="http://schemas.openxmlformats.org/officeDocument/2006/relationships/tableStyles" Target="tableStyles.xml" /><Relationship Id="rId5" Type="http://schemas.openxmlformats.org/officeDocument/2006/relationships/slideMaster" Target="slideMasters/slideMaster5.xml" /><Relationship Id="rId6" Type="http://schemas.openxmlformats.org/officeDocument/2006/relationships/notesMaster" Target="notesMasters/notesMaster1.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幻灯片图像占位符 1"/>
          <p:cNvSpPr>
            <a:spLocks noGrp="1" noRot="1" noChangeAspect="1"/>
          </p:cNvSpPr>
          <p:nvPr>
            <p:ph type="sldImg" idx="2"/>
          </p:nvPr>
        </p:nvSpPr>
        <p:spPr>
          <a:xfrm>
            <a:off x="1107000" y="812520"/>
            <a:ext cx="5345280" cy="4008959"/>
          </a:xfrm>
          <a:prstGeom prst="rect">
            <a:avLst/>
          </a:prstGeom>
          <a:noFill/>
          <a:ln>
            <a:noFill/>
            <a:prstDash val="solid"/>
          </a:ln>
        </p:spPr>
      </p:sp>
      <p:sp>
        <p:nvSpPr>
          <p:cNvPr id="3" name="备注占位符 2"/>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US" altLang="zh-CN"/>
          </a:p>
        </p:txBody>
      </p:sp>
      <p:sp>
        <p:nvSpPr>
          <p:cNvPr id="4" name="页眉占位符 3"/>
          <p:cNvSpPr txBox="1">
            <a:spLocks noGrp="1"/>
          </p:cNvSpPr>
          <p:nvPr>
            <p:ph type="hdr" sz="quarter"/>
          </p:nvPr>
        </p:nvSpPr>
        <p:spPr>
          <a:xfrm>
            <a:off x="0" y="0"/>
            <a:ext cx="3280680" cy="534240"/>
          </a:xfrm>
          <a:prstGeom prst="rect">
            <a:avLst/>
          </a:prstGeom>
          <a:noFill/>
          <a:ln>
            <a:noFill/>
          </a:ln>
        </p:spPr>
        <p:txBody>
          <a:bodyPr vert="horz" lIns="0" tIns="0" rIns="0" bIns="0" anchorCtr="0">
            <a:noAutofit/>
          </a:bodyPr>
          <a:lstStyle>
            <a:lvl1pPr lvl="0"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endParaRPr lang="en-US"/>
          </a:p>
        </p:txBody>
      </p:sp>
      <p:sp>
        <p:nvSpPr>
          <p:cNvPr id="5" name="日期占位符 4"/>
          <p:cNvSpPr txBox="1">
            <a:spLocks noGrp="1"/>
          </p:cNvSpPr>
          <p:nvPr>
            <p:ph type="dt" idx="1"/>
          </p:nvPr>
        </p:nvSpPr>
        <p:spPr>
          <a:xfrm>
            <a:off x="4278960" y="0"/>
            <a:ext cx="3280680" cy="534240"/>
          </a:xfrm>
          <a:prstGeom prst="rect">
            <a:avLst/>
          </a:prstGeom>
          <a:noFill/>
          <a:ln>
            <a:noFill/>
          </a:ln>
        </p:spPr>
        <p:txBody>
          <a:bodyPr vert="horz" lIns="0" tIns="0" rIns="0" bIns="0" anchorCtr="0">
            <a:noAutofit/>
          </a:bodyPr>
          <a:lstStyle>
            <a:lvl1pPr lvl="0" algn="r"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endParaRPr lang="en-US"/>
          </a:p>
        </p:txBody>
      </p:sp>
      <p:sp>
        <p:nvSpPr>
          <p:cNvPr id="6" name="页脚占位符 5"/>
          <p:cNvSpPr txBox="1">
            <a:spLocks noGrp="1"/>
          </p:cNvSpPr>
          <p:nvPr>
            <p:ph type="ftr" sz="quarter" idx="4"/>
          </p:nvPr>
        </p:nvSpPr>
        <p:spPr>
          <a:xfrm>
            <a:off x="0" y="10157400"/>
            <a:ext cx="3280680" cy="534240"/>
          </a:xfrm>
          <a:prstGeom prst="rect">
            <a:avLst/>
          </a:prstGeom>
          <a:noFill/>
          <a:ln>
            <a:noFill/>
          </a:ln>
        </p:spPr>
        <p:txBody>
          <a:bodyPr vert="horz" lIns="0" tIns="0" rIns="0" bIns="0" anchor="b" anchorCtr="0">
            <a:noAutofit/>
          </a:bodyPr>
          <a:lstStyle>
            <a:lvl1pPr lvl="0"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endParaRPr lang="en-US"/>
          </a:p>
        </p:txBody>
      </p:sp>
      <p:sp>
        <p:nvSpPr>
          <p:cNvPr id="7" name="灯片编号占位符 6"/>
          <p:cNvSpPr txBox="1">
            <a:spLocks noGrp="1"/>
          </p:cNvSpPr>
          <p:nvPr>
            <p:ph type="sldNum" sz="quarter" idx="5"/>
          </p:nvPr>
        </p:nvSpPr>
        <p:spPr>
          <a:xfrm>
            <a:off x="4278960" y="10157400"/>
            <a:ext cx="3280680" cy="534240"/>
          </a:xfrm>
          <a:prstGeom prst="rect">
            <a:avLst/>
          </a:prstGeom>
          <a:noFill/>
          <a:ln>
            <a:noFill/>
          </a:ln>
        </p:spPr>
        <p:txBody>
          <a:bodyPr vert="horz" lIns="0" tIns="0" rIns="0" bIns="0" anchor="b" anchorCtr="0">
            <a:noAutofit/>
          </a:bodyPr>
          <a:lstStyle>
            <a:lvl1pPr lvl="0" algn="r" rtl="0" hangingPunct="0">
              <a:buNone/>
              <a:defRPr lang="en-US" sz="1400" b="1" kern="1200">
                <a:solidFill>
                  <a:srgbClr val="FFFFFF"/>
                </a:solidFill>
                <a:latin typeface="Source Sans Pro Black" pitchFamily="34"/>
                <a:ea typeface="新宋体" panose="02010609030101010101" pitchFamily="2" charset="-122"/>
                <a:cs typeface="Tahoma" panose="020b0604030504040204" pitchFamily="2"/>
              </a:defRPr>
            </a:lvl1pPr>
          </a:lstStyle>
          <a:p>
            <a:pPr lvl="0"/>
            <a:fld id="{9603C090-0A86-4EC0-A7BF-FD905DBE74C9}" type="slidenum">
              <a:rPr/>
              <a:t/>
            </a:fld>
            <a:endParaRPr lang="en-US"/>
          </a:p>
        </p:txBody>
      </p:sp>
    </p:spTree>
  </p:cSld>
  <p:clrMap bg1="lt1" tx1="dk1" bg2="lt2" tx2="dk2" accent1="accent1" accent2="accent2" accent3="accent3" accent4="accent4" accent5="accent5" accent6="accent6" hlink="hlink" folHlink="folHlink"/>
  <p:notesStyle>
    <a:lvl1pPr marL="215900" marR="0" indent="-215900" rtl="0" hangingPunct="0">
      <a:defRPr lang="en-US" altLang="zh-CN" sz="2000" b="0" i="0" u="none" strike="noStrike" kern="1200" cap="none">
        <a:ln>
          <a:noFill/>
        </a:ln>
        <a:latin typeface="Source Sans Pro" pitchFamily="34"/>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lvl="0"/>
            <a:fld id="{D2192DE4-4310-41DA-9981-20110A36ABBF}" type="slidenum">
              <a:rPr/>
              <a:t>1</a:t>
            </a:fld>
            <a:endParaRPr lang="en-US"/>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sz="28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lvl="0"/>
            <a:fld id="{1AC6CBCC-A40E-43D9-8C92-80BBB60927C3}" type="slidenum">
              <a:rPr/>
              <a:t>4</a:t>
            </a:fld>
            <a:endParaRPr lang="en-US"/>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 name="灯片编号占位符 6"/>
          <p:cNvSpPr txBox="1">
            <a:spLocks noGrp="1"/>
          </p:cNvSpPr>
          <p:nvPr>
            <p:ph type="sldNum" sz="quarter" idx="5"/>
          </p:nvPr>
        </p:nvSpPr>
        <p:spPr/>
        <p:txBody>
          <a:bodyPr vert="horz" lIns="0" tIns="0" rIns="0" bIns="0" anchor="b" anchorCtr="0">
            <a:noAutofit/>
          </a:bodyPr>
          <a:lstStyle/>
          <a:p>
            <a:pPr lvl="0"/>
            <a:fld id="{D2192DE4-4310-41DA-9981-20110A36ABBF}" type="slidenum">
              <a:rPr/>
              <a:t>35</a:t>
            </a:fld>
            <a:endParaRPr lang="en-US"/>
          </a:p>
        </p:txBody>
      </p:sp>
      <p:sp>
        <p:nvSpPr>
          <p:cNvPr id="2" name="幻灯片图像占位符 1"/>
          <p:cNvSpPr>
            <a:spLocks noGrp="1" noRot="1" noChangeAspect="1" noResize="1"/>
          </p:cNvSpPr>
          <p:nvPr>
            <p:ph type="sldImg"/>
          </p:nvPr>
        </p:nvSpPr>
        <p:spPr>
          <a:xfrm>
            <a:off x="136525" y="809625"/>
            <a:ext cx="7196138" cy="4049713"/>
          </a:xfrm>
          <a:solidFill>
            <a:srgbClr val="729FCF"/>
          </a:solidFill>
          <a:ln w="25400">
            <a:solidFill>
              <a:srgbClr val="3465A4"/>
            </a:solidFill>
            <a:prstDash val="solid"/>
          </a:ln>
        </p:spPr>
      </p:sp>
      <p:sp>
        <p:nvSpPr>
          <p:cNvPr id="3" name="备注占位符 2"/>
          <p:cNvSpPr txBox="1">
            <a:spLocks noGrp="1"/>
          </p:cNvSpPr>
          <p:nvPr>
            <p:ph type="body" sz="quarter" idx="1"/>
          </p:nvPr>
        </p:nvSpPr>
        <p:spPr>
          <a:xfrm>
            <a:off x="720000" y="5040000"/>
            <a:ext cx="6030000" cy="4770000"/>
          </a:xfrm>
        </p:spPr>
        <p:txBody>
          <a:bodyPr vert="horz">
            <a:spAutoFit/>
          </a:bodyPr>
          <a:lstStyle/>
          <a:p>
            <a:endParaRPr lang="en-US" altLang="zh-CN" sz="28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DE617A-6270-4D36-BFE5-C6DA5548F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DC06A1-7AB4-4F33-847D-514D5F84A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5FA63D-E06F-4CA4-954A-EE5582D04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734C8B-4DB2-46C9-B43A-B8A082A761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14CF81-4982-4BAC-B160-489E691BD9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BB6172-0B5D-4A64-8063-B5EBC82140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3D9028-3057-40E4-96C4-89C0D0A899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ED3F72-A296-4708-9DF2-F5AFA83514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0EF264-A8B5-474F-ADC5-E815B72A96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909425-B296-4C69-9671-7089434CDF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894C8-63F8-4F02-8CAA-A1287EA67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书标题">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lvl="0"/>
            <a:endParaRPr lang="en-US"/>
          </a:p>
        </p:txBody>
      </p:sp>
      <p:sp>
        <p:nvSpPr>
          <p:cNvPr id="5" name="页脚占位符 4"/>
          <p:cNvSpPr>
            <a:spLocks noGrp="1"/>
          </p:cNvSpPr>
          <p:nvPr>
            <p:ph type="ftr" sz="quarter" idx="11"/>
          </p:nvPr>
        </p:nvSpPr>
        <p:spPr/>
        <p:txBody>
          <a:bodyPr/>
          <a:lstStyle/>
          <a:p>
            <a:pPr lvl="0"/>
            <a:endParaRPr lang="en-US"/>
          </a:p>
        </p:txBody>
      </p:sp>
      <p:sp>
        <p:nvSpPr>
          <p:cNvPr id="6" name="灯片编号占位符 5"/>
          <p:cNvSpPr>
            <a:spLocks noGrp="1"/>
          </p:cNvSpPr>
          <p:nvPr>
            <p:ph type="sldNum" sz="quarter" idx="12"/>
          </p:nvPr>
        </p:nvSpPr>
        <p:spPr/>
        <p:txBody>
          <a:bodyPr/>
          <a:lstStyle/>
          <a:p>
            <a:pPr lvl="0"/>
            <a:fld id="{03178CB4-D063-42EA-AAC9-42EB8EC0BDEA}" type="slidenum">
              <a:rPr/>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章标题">
    <p:spTree>
      <p:nvGrpSpPr>
        <p:cNvPr id="1" name=""/>
        <p:cNvGrpSpPr/>
        <p:nvPr/>
      </p:nvGrpSpPr>
      <p:grpSpPr>
        <a:xfrm>
          <a:off x="0" y="0"/>
          <a:ext cx="0" cy="0"/>
        </a:xfrm>
      </p:grpSpPr>
      <p:sp>
        <p:nvSpPr>
          <p:cNvPr id="2" name="标题 1"/>
          <p:cNvSpPr>
            <a:spLocks noGrp="1"/>
          </p:cNvSpPr>
          <p:nvPr>
            <p:ph type="title"/>
          </p:nvPr>
        </p:nvSpPr>
        <p:spPr>
          <a:xfrm>
            <a:off x="693738" y="301625"/>
            <a:ext cx="8693150" cy="1096963"/>
          </a:xfrm>
          <a:prstGeom prst="rect">
            <a:avLst/>
          </a:prstGeom>
        </p:spPr>
        <p:txBody>
          <a:bodyPr/>
          <a:lstStyle/>
          <a:p>
            <a:r>
              <a:rPr lang="zh-CN" altLang="en-US"/>
              <a:t>单击此处编辑母版标题样式</a:t>
            </a:r>
            <a:endParaRPr lang="zh-CN" altLang="en-US"/>
          </a:p>
        </p:txBody>
      </p:sp>
      <p:sp>
        <p:nvSpPr>
          <p:cNvPr id="3" name="内容占位符 2"/>
          <p:cNvSpPr>
            <a:spLocks noGrp="1"/>
          </p:cNvSpPr>
          <p:nvPr>
            <p:ph idx="1"/>
          </p:nvPr>
        </p:nvSpPr>
        <p:spPr>
          <a:xfrm>
            <a:off x="1418400" y="2037600"/>
            <a:ext cx="7968488" cy="3069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09AC3AB-36B5-4F82-BB94-5BA8AFE3472E}"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页">
    <p:spTree>
      <p:nvGrpSpPr>
        <p:cNvPr id="1" name=""/>
        <p:cNvGrpSpPr/>
        <p:nvPr/>
      </p:nvGrpSpPr>
      <p:grpSpPr>
        <a:xfrm>
          <a:off x="0" y="0"/>
          <a:ext cx="0" cy="0"/>
        </a:xfrm>
      </p:grpSpPr>
      <p:sp>
        <p:nvSpPr>
          <p:cNvPr id="3" name="内容占位符 2"/>
          <p:cNvSpPr>
            <a:spLocks noGrp="1"/>
          </p:cNvSpPr>
          <p:nvPr>
            <p:ph idx="1"/>
          </p:nvPr>
        </p:nvSpPr>
        <p:spPr>
          <a:xfrm>
            <a:off x="482400" y="1058401"/>
            <a:ext cx="8904488" cy="4048588"/>
          </a:xfrm>
          <a:prstGeom prst="rect">
            <a:avLst/>
          </a:prstGeom>
        </p:spPr>
        <p:txBody>
          <a:body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33B4C4B-51BE-4C00-8A6B-5CB70D54E71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
        <p:nvSpPr>
          <p:cNvPr id="3" name="内容占位符 2"/>
          <p:cNvSpPr>
            <a:spLocks noGrp="1"/>
          </p:cNvSpPr>
          <p:nvPr>
            <p:ph idx="1"/>
          </p:nvPr>
        </p:nvSpPr>
        <p:spPr>
          <a:xfrm>
            <a:off x="360000" y="936000"/>
            <a:ext cx="9180000" cy="4194000"/>
          </a:xfrm>
        </p:spPr>
        <p:txBody>
          <a:bodyPr>
            <a:normAutofit/>
          </a:bodyPr>
          <a:lstStyle>
            <a:lvl1pPr marL="0" indent="0">
              <a:buFont typeface="Arial" pitchFamily="34" charset="0"/>
              <a:buNone/>
              <a:defRPr sz="2400">
                <a:latin typeface="幼圆" panose="02010509060101010101" pitchFamily="49" charset="-122"/>
                <a:ea typeface="幼圆" panose="02010509060101010101" pitchFamily="49" charset="-122"/>
              </a:defRPr>
            </a:lvl1pPr>
          </a:lstStyle>
          <a:p>
            <a:pPr lvl="0"/>
            <a:endParaRPr lang="en-US" altLang="zh-CN"/>
          </a:p>
        </p:txBody>
      </p:sp>
      <p:sp>
        <p:nvSpPr>
          <p:cNvPr id="4" name="灯片编号占位符 3"/>
          <p:cNvSpPr>
            <a:spLocks noGrp="1"/>
          </p:cNvSpPr>
          <p:nvPr>
            <p:ph type="sldNum" sz="quarter" idx="10"/>
          </p:nvPr>
        </p:nvSpPr>
        <p:spPr/>
        <p:txBody>
          <a:bodyPr/>
          <a:lstStyle/>
          <a:p>
            <a:pPr lvl="0"/>
            <a:fld id="{8AAAE3E8-23DF-4B13-948D-F9EB3FBCE085}" type="slidenum">
              <a:rPr/>
              <a:t/>
            </a:fld>
            <a:endParaRPr lang="en-US"/>
          </a:p>
        </p:txBody>
      </p:sp>
      <p:sp>
        <p:nvSpPr>
          <p:cNvPr id="5" name="页脚占位符 4"/>
          <p:cNvSpPr>
            <a:spLocks noGrp="1"/>
          </p:cNvSpPr>
          <p:nvPr>
            <p:ph type="ftr" sz="quarter" idx="11"/>
          </p:nvPr>
        </p:nvSpPr>
        <p:spPr/>
        <p:txBody>
          <a:bodyPr/>
          <a:lstStyle/>
          <a:p>
            <a:pPr lvl="0"/>
            <a:endParaRPr lang="en-US"/>
          </a:p>
        </p:txBody>
      </p:sp>
      <p:sp>
        <p:nvSpPr>
          <p:cNvPr id="6" name="日期占位符 5"/>
          <p:cNvSpPr>
            <a:spLocks noGrp="1"/>
          </p:cNvSpPr>
          <p:nvPr>
            <p:ph type="dt" sz="half" idx="12"/>
          </p:nvPr>
        </p:nvSpPr>
        <p:spPr/>
        <p:txBody>
          <a:bodyPr/>
          <a:lstStyle/>
          <a:p>
            <a:pPr lvl="0"/>
            <a:endParaRPr lang="en-US"/>
          </a:p>
        </p:txBody>
      </p:sp>
      <p:sp>
        <p:nvSpPr>
          <p:cNvPr id="8"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小节与正文">
    <p:spTree>
      <p:nvGrpSpPr>
        <p:cNvPr id="1" name=""/>
        <p:cNvGrpSpPr/>
        <p:nvPr/>
      </p:nvGrpSpPr>
      <p:grpSpPr>
        <a:xfrm>
          <a:off x="0" y="0"/>
          <a:ext cx="0" cy="0"/>
        </a:xfrm>
      </p:grpSpPr>
      <p:sp>
        <p:nvSpPr>
          <p:cNvPr id="3" name="文本占位符 2"/>
          <p:cNvSpPr>
            <a:spLocks noGrp="1"/>
          </p:cNvSpPr>
          <p:nvPr>
            <p:ph type="body" idx="1"/>
          </p:nvPr>
        </p:nvSpPr>
        <p:spPr>
          <a:xfrm>
            <a:off x="172800" y="842401"/>
            <a:ext cx="9727200" cy="4193150"/>
          </a:xfrm>
        </p:spPr>
        <p:txBody>
          <a:bodyPr/>
          <a:lstStyle>
            <a:lvl1pPr marL="0" indent="0">
              <a:buNone/>
              <a:defRPr sz="2400" b="0">
                <a:solidFill>
                  <a:schemeClr val="tx1"/>
                </a:solidFill>
                <a:latin typeface="宋体" panose="02010600030101010101" pitchFamily="2" charset="-122"/>
                <a:ea typeface="宋体" panose="02010600030101010101" pitchFamily="2"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灯片编号占位符 3"/>
          <p:cNvSpPr>
            <a:spLocks noGrp="1"/>
          </p:cNvSpPr>
          <p:nvPr>
            <p:ph type="sldNum" sz="quarter" idx="10"/>
          </p:nvPr>
        </p:nvSpPr>
        <p:spPr/>
        <p:txBody>
          <a:bodyPr/>
          <a:lstStyle/>
          <a:p>
            <a:pPr lvl="0"/>
            <a:fld id="{8C6F665C-4AB6-44D9-AD47-5FD7A5E6EF28}" type="slidenum">
              <a:rPr/>
              <a:t/>
            </a:fld>
            <a:endParaRPr lang="en-US"/>
          </a:p>
        </p:txBody>
      </p:sp>
      <p:sp>
        <p:nvSpPr>
          <p:cNvPr id="5" name="页脚占位符 4"/>
          <p:cNvSpPr>
            <a:spLocks noGrp="1"/>
          </p:cNvSpPr>
          <p:nvPr>
            <p:ph type="ftr" sz="quarter" idx="11"/>
          </p:nvPr>
        </p:nvSpPr>
        <p:spPr/>
        <p:txBody>
          <a:bodyPr/>
          <a:lstStyle>
            <a:lvl1pPr>
              <a:defRPr>
                <a:latin typeface="Times New Roman" panose="02020603050405020304" pitchFamily="18" charset="0"/>
                <a:cs typeface="Times New Roman" panose="02020603050405020304" pitchFamily="18" charset="0"/>
              </a:defRPr>
            </a:lvl1pPr>
          </a:lstStyle>
          <a:p>
            <a:endParaRPr lang="zh-CN" altLang="en-US"/>
          </a:p>
        </p:txBody>
      </p:sp>
      <p:sp>
        <p:nvSpPr>
          <p:cNvPr id="6" name="日期占位符 5"/>
          <p:cNvSpPr>
            <a:spLocks noGrp="1"/>
          </p:cNvSpPr>
          <p:nvPr>
            <p:ph type="dt" sz="half" idx="12"/>
          </p:nvPr>
        </p:nvSpPr>
        <p:spPr/>
        <p:txBody>
          <a:bodyPr/>
          <a:lstStyle/>
          <a:p>
            <a:pPr lvl="0"/>
            <a:endParaRPr lang="en-US"/>
          </a:p>
        </p:txBody>
      </p:sp>
      <p:sp>
        <p:nvSpPr>
          <p:cNvPr id="7" name="标题 7"/>
          <p:cNvSpPr>
            <a:spLocks noGrp="1"/>
          </p:cNvSpPr>
          <p:nvPr>
            <p:ph type="title"/>
          </p:nvPr>
        </p:nvSpPr>
        <p:spPr>
          <a:xfrm>
            <a:off x="0" y="207007"/>
            <a:ext cx="9540000" cy="405001"/>
          </a:xfrm>
        </p:spPr>
        <p:txBody>
          <a:bodyPr/>
          <a:lstStyle>
            <a:lvl1pPr algn="l">
              <a:defRPr sz="2400">
                <a:solidFill>
                  <a:schemeClr val="tx1"/>
                </a:solidFill>
                <a:latin typeface="黑体" panose="02010609060101010101" pitchFamily="49" charset="-122"/>
                <a:ea typeface="黑体" panose="02010609060101010101" pitchFamily="49" charset="-122"/>
              </a:defRPr>
            </a:lvl1pPr>
          </a:lstStyle>
          <a:p>
            <a:r>
              <a:rPr lang="zh-CN" altLang="en-US"/>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Layout" Target="../slideLayouts/slideLayout15.xml" /><Relationship Id="rId3"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Layout" Target="../slideLayouts/slideLayout17.xml" /><Relationship Id="rId3" Type="http://schemas.openxmlformats.org/officeDocument/2006/relationships/theme" Target="../theme/theme5.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1510748"/>
            <a:ext cx="7329600" cy="2298052"/>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a:effectLst>
            <a:outerShdw blurRad="127000" dist="317500" dir="2700000" algn="tl" rotWithShape="0">
              <a:prstClr val="black">
                <a:alpha val="40000"/>
              </a:prstClr>
            </a:outerShdw>
          </a:effectLst>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5" name="日期占位符 4"/>
          <p:cNvSpPr txBox="1">
            <a:spLocks noGrp="1"/>
          </p:cNvSpPr>
          <p:nvPr>
            <p:ph type="dt" sz="half" idx="2"/>
          </p:nvPr>
        </p:nvSpPr>
        <p:spPr>
          <a:xfrm>
            <a:off x="7560000" y="5130000"/>
            <a:ext cx="2340000" cy="405000"/>
          </a:xfrm>
          <a:prstGeom prst="rect">
            <a:avLst/>
          </a:prstGeom>
          <a:noFill/>
          <a:ln>
            <a:noFill/>
          </a:ln>
        </p:spPr>
        <p:txBody>
          <a:bodyPr vert="horz" lIns="0" tIns="0" rIns="0" bIns="0" anchor="ctr" anchorCtr="0">
            <a:noAutofit/>
          </a:bodyPr>
          <a:lstStyle>
            <a:defPPr>
              <a:defRPr lang="zh-CN"/>
            </a:defPPr>
            <a:lvl1pPr marL="0" lvl="0" algn="l" defTabSz="914400" rtl="0" eaLnBrk="1" latinLnBrk="0" hangingPunct="0">
              <a:buNone/>
              <a:defRPr lang="en-US" sz="1800" b="1" kern="1200">
                <a:solidFill>
                  <a:srgbClr val="C9211E"/>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 name="页脚占位符 5"/>
          <p:cNvSpPr txBox="1">
            <a:spLocks noGrp="1"/>
          </p:cNvSpPr>
          <p:nvPr>
            <p:ph type="ftr" sz="quarter" idx="3"/>
          </p:nvPr>
        </p:nvSpPr>
        <p:spPr>
          <a:xfrm>
            <a:off x="1080000" y="5130000"/>
            <a:ext cx="324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C9211E"/>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7" name="灯片编号占位符 6"/>
          <p:cNvSpPr txBox="1">
            <a:spLocks noGrp="1"/>
          </p:cNvSpPr>
          <p:nvPr>
            <p:ph type="sldNum" sz="quarter" idx="4"/>
          </p:nvPr>
        </p:nvSpPr>
        <p:spPr>
          <a:xfrm>
            <a:off x="180000" y="5130000"/>
            <a:ext cx="540000" cy="405000"/>
          </a:xfrm>
          <a:prstGeom prst="rect">
            <a:avLst/>
          </a:prstGeom>
          <a:noFill/>
          <a:ln>
            <a:noFill/>
          </a:ln>
        </p:spPr>
        <p:txBody>
          <a:bodyPr vert="horz" lIns="0" tIns="0" rIns="0" bIns="0" anchorCtr="0">
            <a:noAutofit/>
          </a:bodyPr>
          <a:lstStyle>
            <a:defPPr>
              <a:defRPr lang="zh-CN"/>
            </a:defPPr>
            <a:lvl1pPr marL="0" lvl="0" algn="r" defTabSz="914400" rtl="0" eaLnBrk="1" latinLnBrk="0" hangingPunct="0">
              <a:buNone/>
              <a:defRPr lang="en-US" sz="1800" b="1" kern="1200">
                <a:solidFill>
                  <a:srgbClr val="C9211E"/>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E2899F06-5778-420E-832F-132DD078A318}" type="slidenum">
              <a:rPr/>
              <a:t/>
            </a:fld>
            <a:endParaRPr lang="en-US"/>
          </a:p>
        </p:txBody>
      </p:sp>
      <p:sp>
        <p:nvSpPr>
          <p:cNvPr id="17" name="文本框 16"/>
          <p:cNvSpPr txBox="1"/>
          <p:nvPr userDrawn="1"/>
        </p:nvSpPr>
        <p:spPr>
          <a:xfrm>
            <a:off x="0" y="1737706"/>
            <a:ext cx="7329600" cy="9233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0" lang="zh-CN" altLang="en-US" sz="54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rPr>
              <a:t>政府与非营利组织会计</a:t>
            </a: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Lst>
  <p:transition/>
  <p:timing/>
  <p:hf hdr="0" ftr="0" dt="0"/>
  <p:txStyles>
    <p:titleStyle>
      <a:lvl1pPr algn="ctr" rtl="0" hangingPunct="1">
        <a:defRPr lang="en-US" altLang="zh-CN" sz="6000" b="1" i="0" u="none" strike="noStrike" kern="1200" cap="none">
          <a:ln>
            <a:noFill/>
          </a:ln>
          <a:solidFill>
            <a:schemeClr val="tx1"/>
          </a:solidFill>
          <a:latin typeface="宋体" panose="02010600030101010101" pitchFamily="2" charset="-122"/>
          <a:ea typeface="宋体" panose="02010600030101010101" pitchFamily="2" charset="-122"/>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itchFamily="34"/>
        </a:defRPr>
      </a:lvl1pPr>
      <a:lvl2pPr marL="457200" indent="0" algn="l" defTabSz="914400" rtl="0" eaLnBrk="1" latinLnBrk="0" hangingPunct="1">
        <a:lnSpc>
          <a:spcPct val="90000"/>
        </a:lnSpc>
        <a:spcBef>
          <a:spcPts val="500"/>
        </a:spcBef>
        <a:buFont typeface="Arial" pitchFamily="34" charset="0"/>
        <a:buNone/>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2" name="任意多边形: 形状 11"/>
          <p:cNvSpPr/>
          <p:nvPr userDrawn="1"/>
        </p:nvSpPr>
        <p:spPr>
          <a:xfrm>
            <a:off x="693737" y="301624"/>
            <a:ext cx="8693150" cy="1096963"/>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2" name="标题占位符 1"/>
          <p:cNvSpPr>
            <a:spLocks noGrp="1"/>
          </p:cNvSpPr>
          <p:nvPr>
            <p:ph type="title"/>
          </p:nvPr>
        </p:nvSpPr>
        <p:spPr>
          <a:xfrm>
            <a:off x="693738" y="301625"/>
            <a:ext cx="8693150" cy="10969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1886400" y="1900800"/>
            <a:ext cx="7500488" cy="3206188"/>
          </a:xfrm>
          <a:prstGeom prst="rect">
            <a:avLst/>
          </a:prstGeom>
        </p:spPr>
        <p:txBody>
          <a:bodyPr vert="horz" lIns="91440" tIns="45720" rIns="91440" bIns="45720" rtlCol="0">
            <a:normAutofit/>
          </a:bodyPr>
          <a:lstStyle/>
          <a:p>
            <a:pPr lvl="0"/>
            <a:r>
              <a:rPr lang="zh-CN" altLang="en-US"/>
              <a:t>单击此处编辑母版文本样式</a:t>
            </a:r>
            <a:endParaRPr lang="zh-CN" altLang="en-US"/>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FAC1C0F-798E-439C-85CE-73B505A2E07C}"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09AC3AB-36B5-4F82-BB94-5BA8AFE3472E}" type="slidenum">
              <a:rPr lang="zh-CN" altLang="en-US" smtClean="0"/>
              <a:t/>
            </a:fld>
            <a:endParaRPr lang="zh-CN" altLang="en-US"/>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algn="ctr" defTabSz="914400" rtl="0" eaLnBrk="1" latinLnBrk="0" hangingPunct="1">
        <a:lnSpc>
          <a:spcPct val="90000"/>
        </a:lnSpc>
        <a:spcBef>
          <a:spcPct val="0"/>
        </a:spcBef>
        <a:buNone/>
        <a:defRPr sz="3600" b="0" kern="1200">
          <a:solidFill>
            <a:schemeClr val="tx1"/>
          </a:solidFill>
          <a:latin typeface="黑体" panose="02010609060101010101" pitchFamily="49" charset="-122"/>
          <a:ea typeface="黑体" panose="02010609060101010101" pitchFamily="49" charset="-122"/>
          <a:cs typeface="+mj-cs"/>
        </a:defRPr>
      </a:lvl1pPr>
    </p:titleStyle>
    <p:bodyStyle>
      <a:lvl1pPr marL="0" indent="0" algn="l" defTabSz="914400" rtl="0" eaLnBrk="1" latinLnBrk="0" hangingPunct="1">
        <a:lnSpc>
          <a:spcPct val="90000"/>
        </a:lnSpc>
        <a:spcBef>
          <a:spcPts val="1000"/>
        </a:spcBef>
        <a:buFont typeface="Arial" pitchFamily="34" charset="0"/>
        <a:buNone/>
        <a:defRPr sz="2400" b="0" i="0" kern="1200">
          <a:solidFill>
            <a:schemeClr val="tx1"/>
          </a:solidFill>
          <a:latin typeface="仿宋" panose="02010609060101010101" pitchFamily="49" charset="-122"/>
          <a:ea typeface="仿宋"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800" b="0" i="0" kern="1200">
          <a:solidFill>
            <a:schemeClr val="tx1"/>
          </a:solidFill>
          <a:latin typeface="仿宋" panose="02010609060101010101" pitchFamily="49" charset="-122"/>
          <a:ea typeface="仿宋" panose="02010609060101010101" pitchFamily="49" charset="-122"/>
          <a:cs typeface="+mn-cs"/>
        </a:defRPr>
      </a:lvl2pPr>
      <a:lvl3pPr marL="11430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仿宋" panose="02010609060101010101" pitchFamily="49" charset="-122"/>
          <a:ea typeface="仿宋" panose="02010609060101010101" pitchFamily="49" charset="-122"/>
          <a:cs typeface="+mn-cs"/>
        </a:defRPr>
      </a:lvl3pPr>
      <a:lvl4pPr marL="16002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4pPr>
      <a:lvl5pPr marL="20574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仿宋" panose="02010609060101010101" pitchFamily="49" charset="-122"/>
          <a:ea typeface="仿宋" panose="020106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 name="任意多边形: 形状 9"/>
          <p:cNvSpPr/>
          <p:nvPr userDrawn="1"/>
        </p:nvSpPr>
        <p:spPr>
          <a:xfrm>
            <a:off x="4205586" y="142210"/>
            <a:ext cx="1669449" cy="840868"/>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4" name="日期占位符 3"/>
          <p:cNvSpPr>
            <a:spLocks noGrp="1"/>
          </p:cNvSpPr>
          <p:nvPr>
            <p:ph type="dt" sz="half" idx="2"/>
          </p:nvPr>
        </p:nvSpPr>
        <p:spPr>
          <a:xfrm>
            <a:off x="693738" y="5256213"/>
            <a:ext cx="2266950" cy="3016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B79C48-5E8F-406D-8B43-A1DC3A93EEC0}" type="datetimeFigureOut">
              <a:rPr lang="zh-CN" altLang="en-US" smtClean="0"/>
              <a:t/>
            </a:fld>
            <a:endParaRPr lang="zh-CN" altLang="en-US"/>
          </a:p>
        </p:txBody>
      </p:sp>
      <p:sp>
        <p:nvSpPr>
          <p:cNvPr id="5" name="页脚占位符 4"/>
          <p:cNvSpPr>
            <a:spLocks noGrp="1"/>
          </p:cNvSpPr>
          <p:nvPr>
            <p:ph type="ftr" sz="quarter" idx="3"/>
          </p:nvPr>
        </p:nvSpPr>
        <p:spPr>
          <a:xfrm>
            <a:off x="3338513" y="5256213"/>
            <a:ext cx="3403600" cy="3016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7119938" y="5256213"/>
            <a:ext cx="2266950" cy="3016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3B4C4B-51BE-4C00-8A6B-5CB70D54E717}" type="slidenum">
              <a:rPr lang="zh-CN" altLang="en-US" smtClean="0"/>
              <a:t/>
            </a:fld>
            <a:endParaRPr lang="zh-CN" altLang="en-US"/>
          </a:p>
        </p:txBody>
      </p:sp>
      <p:sp>
        <p:nvSpPr>
          <p:cNvPr id="12" name="文本框 11"/>
          <p:cNvSpPr txBox="1"/>
          <p:nvPr userDrawn="1"/>
        </p:nvSpPr>
        <p:spPr>
          <a:xfrm>
            <a:off x="4453351" y="239478"/>
            <a:ext cx="1173918"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宋体" panose="02010600030101010101" pitchFamily="2" charset="-122"/>
                <a:ea typeface="宋体" panose="02010600030101010101" pitchFamily="2" charset="-122"/>
              </a:rPr>
              <a:t>目录</a:t>
            </a:r>
            <a:endParaRPr lang="zh-CN" altLang="en-US" sz="3600" b="1">
              <a:latin typeface="宋体" panose="02010600030101010101" pitchFamily="2" charset="-122"/>
              <a:ea typeface="宋体" panose="02010600030101010101" pitchFamily="2" charset="-122"/>
            </a:endParaRPr>
          </a:p>
        </p:txBody>
      </p:sp>
      <p:sp>
        <p:nvSpPr>
          <p:cNvPr id="14" name="文本占位符 13"/>
          <p:cNvSpPr>
            <a:spLocks noGrp="1"/>
          </p:cNvSpPr>
          <p:nvPr>
            <p:ph type="body" idx="1"/>
          </p:nvPr>
        </p:nvSpPr>
        <p:spPr>
          <a:xfrm>
            <a:off x="693738" y="1209601"/>
            <a:ext cx="8693150" cy="3758399"/>
          </a:xfrm>
          <a:prstGeom prst="rect">
            <a:avLst/>
          </a:prstGeom>
        </p:spPr>
        <p:txBody>
          <a:bodyPr vert="horz" lIns="91440" tIns="45720" rIns="91440" bIns="45720" rtlCol="0">
            <a:normAutofit/>
          </a:bodyPr>
          <a:lstStyle/>
          <a:p>
            <a:pPr lvl="0"/>
            <a:r>
              <a:rPr lang="zh-CN" altLang="en-US"/>
              <a:t>单击此处编辑母版文本样式</a:t>
            </a:r>
            <a:endParaRPr lang="en-US" altLang="zh-CN"/>
          </a:p>
          <a:p>
            <a:pPr lvl="0"/>
            <a:endParaRPr lang="en-US" altLang="zh-CN"/>
          </a:p>
          <a:p>
            <a:pPr lvl="0"/>
            <a:endParaRPr lang="en-US" altLang="zh-CN"/>
          </a:p>
          <a:p>
            <a:pPr lvl="0"/>
            <a:endParaRPr lang="en-US" altLang="zh-CN"/>
          </a:p>
          <a:p>
            <a:pPr lvl="0"/>
            <a:endParaRPr lang="en-US" altLang="zh-CN"/>
          </a:p>
          <a:p>
            <a:pPr lvl="0"/>
            <a:endParaRPr lang="zh-CN" altLang="en-US"/>
          </a:p>
        </p:txBody>
      </p:sp>
    </p:spTree>
  </p:cSld>
  <p:clrMap bg1="lt1" tx1="dk1" bg2="lt2" tx2="dk2" accent1="accent1" accent2="accent2" accent3="accent3" accent4="accent4" accent5="accent5" accent6="accent6" hlink="hlink" folHlink="folHlink"/>
  <p:sldLayoutIdLst>
    <p:sldLayoutId id="2147483664" r:id="rId1"/>
    <p:sldLayoutId id="2147483665" r:id="rId2"/>
  </p:sldLayoutIdLst>
  <p:transition/>
  <p:timing/>
  <p:txStyles>
    <p:titleStyle>
      <a:lvl1pPr algn="l" defTabSz="914400" rtl="0" eaLnBrk="1" latinLnBrk="0" hangingPunct="1">
        <a:lnSpc>
          <a:spcPct val="90000"/>
        </a:lnSpc>
        <a:spcBef>
          <a:spcPct val="0"/>
        </a:spcBef>
        <a:buNone/>
        <a:defRPr sz="4000" kern="1200">
          <a:solidFill>
            <a:schemeClr val="tx1"/>
          </a:solidFill>
          <a:latin typeface="黑体" panose="02010609060101010101" pitchFamily="49" charset="-122"/>
          <a:ea typeface="黑体" panose="02010609060101010101" pitchFamily="49"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400" kern="1200">
          <a:solidFill>
            <a:schemeClr val="tx1"/>
          </a:solidFill>
          <a:latin typeface="黑体" panose="02010609060101010101" pitchFamily="49" charset="-122"/>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sp>
        <p:nvSpPr>
          <p:cNvPr id="2" name="任意多边形: 形状 1"/>
          <p:cNvSpPr/>
          <p:nvPr/>
        </p:nvSpPr>
        <p:spPr>
          <a:xfrm>
            <a:off x="0" y="94510"/>
            <a:ext cx="9540000" cy="720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3" name="任意多边形: 形状 2"/>
          <p:cNvSpPr/>
          <p:nvPr/>
        </p:nvSpPr>
        <p:spPr>
          <a:xfrm>
            <a:off x="7560000" y="5130000"/>
            <a:ext cx="252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4" name="任意多边形: 形状 3"/>
          <p:cNvSpPr/>
          <p:nvPr/>
        </p:nvSpPr>
        <p:spPr>
          <a:xfrm>
            <a:off x="900000" y="5130000"/>
            <a:ext cx="648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B2B2B2"/>
          </a:solidFill>
          <a:ln w="0">
            <a:solidFill>
              <a:srgbClr val="808080"/>
            </a:solid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5" name="任意多边形: 形状 4"/>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lIns="0" tIns="0" rIns="0" bIns="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rtl="0" hangingPunct="0">
              <a:buNone/>
            </a:pPr>
            <a:endParaRPr lang="en-US" sz="1800" b="1" kern="1200">
              <a:solidFill>
                <a:srgbClr val="FFFFFF"/>
              </a:solidFill>
              <a:latin typeface="Source Sans Pro Black" pitchFamily="34"/>
              <a:ea typeface="新宋体" panose="02010609030101010101" pitchFamily="2" charset="-122"/>
              <a:cs typeface="Tahoma" panose="020b0604030504040204" pitchFamily="2"/>
            </a:endParaRPr>
          </a:p>
        </p:txBody>
      </p:sp>
      <p:sp>
        <p:nvSpPr>
          <p:cNvPr id="6" name="标题占位符 5"/>
          <p:cNvSpPr txBox="1">
            <a:spLocks noGrp="1"/>
          </p:cNvSpPr>
          <p:nvPr>
            <p:ph type="title"/>
          </p:nvPr>
        </p:nvSpPr>
        <p:spPr>
          <a:xfrm>
            <a:off x="0" y="94509"/>
            <a:ext cx="9540000" cy="720000"/>
          </a:xfrm>
          <a:prstGeom prst="rect">
            <a:avLst/>
          </a:prstGeom>
          <a:noFill/>
          <a:ln>
            <a:noFill/>
          </a:ln>
        </p:spPr>
        <p:txBody>
          <a:bodyPr wrap="square" lIns="0" tIns="0" rIns="0" bIns="0" anchor="b" anchorCtr="0">
            <a:noAutofit/>
          </a:bodyPr>
          <a:lstStyle/>
          <a:p>
            <a:endParaRPr lang="en-US" altLang="zh-CN"/>
          </a:p>
        </p:txBody>
      </p:sp>
      <p:sp>
        <p:nvSpPr>
          <p:cNvPr id="7" name="文本占位符 6"/>
          <p:cNvSpPr txBox="1">
            <a:spLocks noGrp="1"/>
          </p:cNvSpPr>
          <p:nvPr>
            <p:ph type="body" idx="1"/>
          </p:nvPr>
        </p:nvSpPr>
        <p:spPr>
          <a:xfrm>
            <a:off x="360000" y="863745"/>
            <a:ext cx="9180000" cy="4217020"/>
          </a:xfrm>
          <a:prstGeom prst="rect">
            <a:avLst/>
          </a:prstGeom>
          <a:noFill/>
          <a:ln>
            <a:noFill/>
          </a:ln>
        </p:spPr>
        <p:txBody>
          <a:bodyPr lIns="0" tIns="0" rIns="0" bIns="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en-US" altLang="zh-CN"/>
          </a:p>
        </p:txBody>
      </p:sp>
      <p:sp>
        <p:nvSpPr>
          <p:cNvPr id="8" name="任意多边形: 形状 7"/>
          <p:cNvSpPr/>
          <p:nvPr/>
        </p:nvSpPr>
        <p:spPr>
          <a:xfrm>
            <a:off x="180000" y="5130000"/>
            <a:ext cx="540000" cy="405000"/>
          </a:xfrm>
          <a:custGeom>
            <a:gdLst>
              <a:gd name="f0" fmla="val 0"/>
              <a:gd name="f1" fmla="val 21600"/>
            </a:gdLst>
            <a:cxnLst>
              <a:cxn ang="3">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5BC2E7"/>
          </a:solidFill>
          <a:ln>
            <a:noFill/>
            <a:prstDash val="solid"/>
          </a:ln>
        </p:spPr>
        <p:txBody>
          <a:bodyPr vert="horz" wrap="none" lIns="90000" tIns="45000" rIns="90000" bIns="45000" anchor="ctr" anchorCtr="0" compatLnSpc="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rtl="0" hangingPunct="1">
              <a:lnSpc>
                <a:spcPct val="100000"/>
              </a:lnSpc>
              <a:spcBef>
                <a:spcPct val="0"/>
              </a:spcBef>
              <a:spcAft>
                <a:spcPct val="0"/>
              </a:spcAft>
              <a:buNone/>
            </a:pPr>
            <a:endParaRPr lang="en-US" sz="1800" b="0" i="0" u="none" strike="noStrike" kern="1200" cap="none">
              <a:ln>
                <a:noFill/>
              </a:ln>
              <a:latin typeface="Source Sans Pro" pitchFamily="34"/>
              <a:ea typeface="新宋体" panose="02010609030101010101" pitchFamily="2" charset="-122"/>
              <a:cs typeface="Tahoma" panose="020b0604030504040204" pitchFamily="2"/>
            </a:endParaRPr>
          </a:p>
        </p:txBody>
      </p:sp>
      <p:sp>
        <p:nvSpPr>
          <p:cNvPr id="9" name="灯片编号占位符 8"/>
          <p:cNvSpPr txBox="1">
            <a:spLocks noGrp="1"/>
          </p:cNvSpPr>
          <p:nvPr>
            <p:ph type="sldNum" sz="quarter" idx="4"/>
          </p:nvPr>
        </p:nvSpPr>
        <p:spPr>
          <a:xfrm>
            <a:off x="-180000" y="5130000"/>
            <a:ext cx="126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fld id="{5DE8DFDB-B5B6-4F90-9BCB-54075DC7E550}" type="slidenum">
              <a:rPr/>
              <a:t/>
            </a:fld>
            <a:endParaRPr lang="en-US"/>
          </a:p>
        </p:txBody>
      </p:sp>
      <p:sp>
        <p:nvSpPr>
          <p:cNvPr id="10" name="页脚占位符 9"/>
          <p:cNvSpPr txBox="1">
            <a:spLocks noGrp="1"/>
          </p:cNvSpPr>
          <p:nvPr>
            <p:ph type="ftr" sz="quarter" idx="3"/>
          </p:nvPr>
        </p:nvSpPr>
        <p:spPr>
          <a:xfrm>
            <a:off x="900000" y="5130000"/>
            <a:ext cx="6480000" cy="405000"/>
          </a:xfrm>
          <a:prstGeom prst="rect">
            <a:avLst/>
          </a:prstGeom>
          <a:noFill/>
          <a:ln>
            <a:noFill/>
          </a:ln>
        </p:spPr>
        <p:txBody>
          <a:bodyPr vert="horz" lIns="0" tIns="0" rIns="0" bIns="0" anchor="ctr" anchorCtr="0">
            <a:noAutofit/>
          </a:bodyPr>
          <a:lstStyle>
            <a:defPPr>
              <a:defRPr lang="zh-CN"/>
            </a:defPPr>
            <a:lvl1pPr marL="0" lvl="0" algn="ct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日期占位符 10"/>
          <p:cNvSpPr txBox="1">
            <a:spLocks noGrp="1"/>
          </p:cNvSpPr>
          <p:nvPr>
            <p:ph type="dt" sz="half" idx="2"/>
          </p:nvPr>
        </p:nvSpPr>
        <p:spPr>
          <a:xfrm>
            <a:off x="7560000" y="5130000"/>
            <a:ext cx="2340000" cy="391320"/>
          </a:xfrm>
          <a:prstGeom prst="rect">
            <a:avLst/>
          </a:prstGeom>
          <a:noFill/>
          <a:ln>
            <a:noFill/>
          </a:ln>
        </p:spPr>
        <p:txBody>
          <a:bodyPr vert="horz" lIns="0" tIns="0" rIns="0" bIns="0" anchor="ctr" anchorCtr="0">
            <a:noAutofit/>
          </a:bodyPr>
          <a:lstStyle>
            <a:defPPr>
              <a:defRPr lang="zh-CN"/>
            </a:defPPr>
            <a:lvl1pPr marL="0" lvl="0" algn="r" defTabSz="914400" rtl="0" eaLnBrk="1" latinLnBrk="0" hangingPunct="0">
              <a:buNone/>
              <a:defRPr lang="en-US" sz="1800" b="1" kern="1200">
                <a:solidFill>
                  <a:srgbClr val="FFFFFF"/>
                </a:solidFill>
                <a:latin typeface="Source Sans Pro Black" pitchFamily="34"/>
                <a:ea typeface="新宋体" panose="02010609030101010101" pitchFamily="2" charset="-122"/>
                <a:cs typeface="Tahoma" panose="020b0604030504040204" pitchFamily="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Lst>
  <p:transition/>
  <p:timing/>
  <p:hf hdr="0" ftr="0" dt="0"/>
  <p:txStyles>
    <p:titleStyle>
      <a:lvl1pPr algn="l" rtl="0" hangingPunct="1">
        <a:defRPr lang="en-US" altLang="zh-CN" sz="2400" b="1" i="0" u="none" strike="noStrike" kern="1200" cap="none">
          <a:ln>
            <a:noFill/>
          </a:ln>
          <a:solidFill>
            <a:srgbClr val="FFFFFF"/>
          </a:solidFill>
          <a:latin typeface="Source Sans Pro Black" pitchFamily="34"/>
        </a:defRPr>
      </a:lvl1pPr>
    </p:titleStyle>
    <p:bodyStyle>
      <a:lvl1pPr marL="0" marR="0" indent="0" rtl="0" hangingPunct="1">
        <a:spcBef>
          <a:spcPct val="0"/>
        </a:spcBef>
        <a:spcAft>
          <a:spcPts val="855"/>
        </a:spcAft>
        <a:defRPr lang="en-US" altLang="zh-CN" sz="1950" b="1" i="0" u="none" strike="noStrike" kern="1200" cap="none">
          <a:ln>
            <a:noFill/>
          </a:ln>
          <a:solidFill>
            <a:srgbClr val="1C1C1C"/>
          </a:solidFill>
          <a:latin typeface="Source Sans Pro Semibold" pitchFamily="34"/>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26041160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第</a:t>
            </a:r>
            <a:r>
              <a:rPr lang="en-US" altLang="zh-CN"/>
              <a:t>9</a:t>
            </a:r>
            <a:r>
              <a:rPr lang="zh-CN" altLang="en-US"/>
              <a:t>章 政府财政转移支付收支</a:t>
            </a:r>
            <a:br>
              <a:rPr lang="zh-CN" altLang="en-US"/>
            </a:br>
            <a:r>
              <a:rPr lang="zh-CN" altLang="en-US"/>
              <a:t>和财政预算资金结余的核算</a:t>
            </a:r>
            <a:endParaRPr lang="zh-CN" altLang="en-US"/>
          </a:p>
        </p:txBody>
      </p:sp>
      <p:sp>
        <p:nvSpPr>
          <p:cNvPr id="3" name="内容占位符 2"/>
          <p:cNvSpPr>
            <a:spLocks noGrp="1"/>
          </p:cNvSpPr>
          <p:nvPr>
            <p:ph idx="1"/>
          </p:nvPr>
        </p:nvSpPr>
        <p:spPr>
          <a:xfrm>
            <a:off x="1179640" y="1843925"/>
            <a:ext cx="7968488" cy="3069388"/>
          </a:xfrm>
        </p:spPr>
        <p:txBody>
          <a:bodyPr/>
          <a:lstStyle/>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1. </a:t>
            </a:r>
            <a:r>
              <a:rPr lang="zh-CN" altLang="en-US">
                <a:latin typeface="黑体" panose="02010609060101010101" pitchFamily="49" charset="-122"/>
                <a:ea typeface="黑体" panose="02010609060101010101" pitchFamily="49" charset="-122"/>
                <a:cs typeface="黑体" panose="02010609060101010101" pitchFamily="49" charset="-122"/>
              </a:rPr>
              <a:t>了解各种转移支付预算收支核算的内容</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2. </a:t>
            </a:r>
            <a:r>
              <a:rPr lang="zh-CN" altLang="en-US">
                <a:latin typeface="黑体" panose="02010609060101010101" pitchFamily="49" charset="-122"/>
                <a:ea typeface="黑体" panose="02010609060101010101" pitchFamily="49" charset="-122"/>
                <a:cs typeface="黑体" panose="02010609060101010101" pitchFamily="49" charset="-122"/>
              </a:rPr>
              <a:t>掌握各种转移支付预算收支核算使用的科目</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3. </a:t>
            </a:r>
            <a:r>
              <a:rPr lang="zh-CN" altLang="en-US">
                <a:latin typeface="黑体" panose="02010609060101010101" pitchFamily="49" charset="-122"/>
                <a:ea typeface="黑体" panose="02010609060101010101" pitchFamily="49" charset="-122"/>
                <a:cs typeface="黑体" panose="02010609060101010101" pitchFamily="49" charset="-122"/>
              </a:rPr>
              <a:t>掌握各种转移支付预算收支核算的账务处理</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en-US" altLang="zh-CN">
                <a:latin typeface="黑体" panose="02010609060101010101" pitchFamily="49" charset="-122"/>
                <a:ea typeface="黑体" panose="02010609060101010101" pitchFamily="49" charset="-122"/>
                <a:cs typeface="黑体" panose="02010609060101010101" pitchFamily="49" charset="-122"/>
              </a:rPr>
              <a:t>4. </a:t>
            </a:r>
            <a:r>
              <a:rPr lang="zh-CN" altLang="en-US">
                <a:latin typeface="黑体" panose="02010609060101010101" pitchFamily="49" charset="-122"/>
                <a:ea typeface="黑体" panose="02010609060101010101" pitchFamily="49" charset="-122"/>
                <a:cs typeface="黑体" panose="02010609060101010101" pitchFamily="49" charset="-122"/>
              </a:rPr>
              <a:t>掌握核算各种预算结余使用的会计科目和账务处理</a:t>
            </a:r>
            <a:endParaRPr lang="zh-CN" altLang="en-US">
              <a:latin typeface="黑体" panose="02010609060101010101" pitchFamily="49" charset="-122"/>
              <a:ea typeface="黑体" panose="02010609060101010101" pitchFamily="49" charset="-122"/>
              <a:cs typeface="黑体" panose="02010609060101010101" pitchFamily="49" charset="-122"/>
            </a:endParaRPr>
          </a:p>
          <a:p>
            <a:pPr marL="0" indent="0">
              <a:buNone/>
            </a:pPr>
            <a:r>
              <a:rPr lang="zh-CN" altLang="en-US">
                <a:latin typeface="黑体" panose="02010609060101010101" pitchFamily="49" charset="-122"/>
                <a:ea typeface="黑体" panose="02010609060101010101" pitchFamily="49" charset="-122"/>
                <a:cs typeface="黑体" panose="02010609060101010101" pitchFamily="49" charset="-122"/>
              </a:rPr>
              <a:t> </a:t>
            </a:r>
            <a:r>
              <a:rPr>
                <a:latin typeface="黑体" panose="02010609060101010101" pitchFamily="49" charset="-122"/>
                <a:ea typeface="黑体" panose="02010609060101010101" pitchFamily="49" charset="-122"/>
                <a:cs typeface="黑体" panose="02010609060101010101" pitchFamily="49" charset="-122"/>
              </a:rPr>
              <a:t> </a:t>
            </a:r>
            <a:endParaRPr>
              <a:latin typeface="黑体" panose="02010609060101010101" pitchFamily="49" charset="-122"/>
              <a:ea typeface="黑体" panose="02010609060101010101" pitchFamily="49" charset="-122"/>
              <a:cs typeface="黑体" panose="02010609060101010101" pitchFamily="49" charset="-122"/>
            </a:endParaRPr>
          </a:p>
          <a:p>
            <a:endParaRPr lang="zh-CN" altLang="en-US">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p:cNvSpPr>
            <a:spLocks noGrp="1"/>
          </p:cNvSpPr>
          <p:nvPr>
            <p:ph idx="1"/>
          </p:nvPr>
        </p:nvSpPr>
        <p:spPr>
          <a:xfrm>
            <a:off x="1122680" y="1433830"/>
            <a:ext cx="8345170" cy="2519680"/>
          </a:xfrm>
        </p:spPr>
        <p:txBody>
          <a:bodyPr/>
          <a:lstStyle/>
          <a:p>
            <a:pPr marL="0" indent="0">
              <a:lnSpc>
                <a:spcPts val="3500"/>
              </a:lnSpc>
              <a:buNone/>
            </a:pPr>
            <a:r>
              <a:rPr lang="en-US" altLang="zh-CN">
                <a:sym typeface="+mn-ea"/>
              </a:rPr>
              <a:t>9.1</a:t>
            </a:r>
            <a:r>
              <a:rPr lang="zh-CN" altLang="en-US">
                <a:sym typeface="+mn-ea"/>
              </a:rPr>
              <a:t> 上下级政府财政转移支付预算收支的核算</a:t>
            </a:r>
            <a:endParaRPr lang="en-US" altLang="zh-CN">
              <a:sym typeface="+mn-ea"/>
            </a:endParaRPr>
          </a:p>
          <a:p>
            <a:pPr marL="0" indent="0">
              <a:lnSpc>
                <a:spcPts val="3500"/>
              </a:lnSpc>
              <a:buNone/>
            </a:pPr>
            <a:r>
              <a:rPr lang="en-US" altLang="zh-CN">
                <a:sym typeface="+mn-ea"/>
              </a:rPr>
              <a:t>9.2</a:t>
            </a:r>
            <a:r>
              <a:rPr lang="zh-CN" altLang="en-US">
                <a:sym typeface="+mn-ea"/>
              </a:rPr>
              <a:t> 区域间转移性支付预算收支的核算</a:t>
            </a:r>
            <a:endParaRPr lang="en-US" altLang="zh-CN">
              <a:sym typeface="+mn-ea"/>
            </a:endParaRPr>
          </a:p>
          <a:p>
            <a:pPr marL="0" indent="0">
              <a:lnSpc>
                <a:spcPts val="3500"/>
              </a:lnSpc>
              <a:buNone/>
            </a:pPr>
            <a:r>
              <a:rPr lang="en-US" altLang="zh-CN">
                <a:sym typeface="+mn-ea"/>
              </a:rPr>
              <a:t>9.3</a:t>
            </a:r>
            <a:r>
              <a:rPr lang="zh-CN" altLang="en-US">
                <a:sym typeface="+mn-ea"/>
              </a:rPr>
              <a:t> 其他来源渠道预算收入和其他方面预算支出的核算</a:t>
            </a:r>
            <a:endParaRPr lang="en-US" altLang="zh-CN">
              <a:sym typeface="+mn-ea"/>
            </a:endParaRPr>
          </a:p>
          <a:p>
            <a:pPr marL="0" indent="0">
              <a:lnSpc>
                <a:spcPts val="3500"/>
              </a:lnSpc>
              <a:buNone/>
            </a:pPr>
            <a:r>
              <a:rPr lang="en-US" altLang="zh-CN">
                <a:sym typeface="+mn-ea"/>
              </a:rPr>
              <a:t>9.4</a:t>
            </a:r>
            <a:r>
              <a:rPr lang="zh-CN" altLang="en-US">
                <a:sym typeface="+mn-ea"/>
              </a:rPr>
              <a:t> 预算结余的核算</a:t>
            </a:r>
            <a:endParaRPr lang="en-US" altLang="zh-CN">
              <a:sym typeface="+mn-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807720" y="936000"/>
            <a:ext cx="8732280" cy="4194000"/>
          </a:xfrm>
        </p:spPr>
        <p:txBody>
          <a:bodyPr/>
          <a:lstStyle/>
          <a:p>
            <a:endParaRPr lang="en-US" altLang="zh-CN"/>
          </a:p>
          <a:p>
            <a:r>
              <a:rPr lang="en-US" altLang="zh-CN" sz="2000" b="0"/>
              <a:t>9.1.1 </a:t>
            </a:r>
            <a:r>
              <a:rPr lang="zh-CN" altLang="en-US" sz="2000" b="0"/>
              <a:t>核算上下级政府财政之间转移支付预算收入和预算支出的科目设置 </a:t>
            </a:r>
            <a:endParaRPr lang="zh-CN" altLang="en-US" sz="2000" b="0"/>
          </a:p>
          <a:p>
            <a:endParaRPr lang="en-US" altLang="zh-CN" sz="2000" b="0"/>
          </a:p>
          <a:p>
            <a:r>
              <a:rPr lang="en-US" altLang="zh-CN" sz="2000" b="0"/>
              <a:t>9.1.2 </a:t>
            </a:r>
            <a:r>
              <a:rPr lang="zh-CN" altLang="en-US" sz="2000" b="0"/>
              <a:t>上下级政府财政部门转移付预算收支核算的账务处理 </a:t>
            </a:r>
            <a:endParaRPr lang="zh-CN" altLang="en-US" sz="2000" b="0"/>
          </a:p>
        </p:txBody>
      </p:sp>
      <p:sp>
        <p:nvSpPr>
          <p:cNvPr id="4" name="灯片编号占位符 1"/>
          <p:cNvSpPr>
            <a:spLocks noGrp="1"/>
          </p:cNvSpPr>
          <p:nvPr>
            <p:ph type="sldNum" sz="quarter" idx="10"/>
          </p:nvPr>
        </p:nvSpPr>
        <p:spPr/>
        <p:txBody>
          <a:bodyPr/>
          <a:lstStyle/>
          <a:p>
            <a:pPr lvl="0"/>
            <a:fld id="{DC085890-958E-4A21-9724-0AC17DA32204}" type="slidenum">
              <a:rPr/>
              <a:t>4</a:t>
            </a:fld>
            <a:endParaRPr lang="en-US"/>
          </a:p>
        </p:txBody>
      </p:sp>
      <p:sp>
        <p:nvSpPr>
          <p:cNvPr id="2" name="标题 1"/>
          <p:cNvSpPr>
            <a:spLocks noGrp="1"/>
          </p:cNvSpPr>
          <p:nvPr>
            <p:ph type="title"/>
          </p:nvPr>
        </p:nvSpPr>
        <p:spPr>
          <a:xfrm>
            <a:off x="640080" y="207007"/>
            <a:ext cx="8899920" cy="405001"/>
          </a:xfrm>
        </p:spPr>
        <p:txBody>
          <a:bodyPr/>
          <a:lstStyle/>
          <a:p>
            <a:pPr marL="0" indent="0">
              <a:lnSpc>
                <a:spcPts val="3500"/>
              </a:lnSpc>
              <a:buNone/>
            </a:pPr>
            <a:r>
              <a:rPr lang="en-US" altLang="zh-CN">
                <a:sym typeface="+mn-ea"/>
              </a:rPr>
              <a:t>9.1</a:t>
            </a:r>
            <a:r>
              <a:rPr lang="zh-CN" altLang="en-US">
                <a:sym typeface="+mn-ea"/>
              </a:rPr>
              <a:t> 上下级政府财政转移支付预算收支的核算</a:t>
            </a:r>
            <a:endParaRPr lang="en-US" altLang="zh-CN">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 name="下箭头 20"/>
          <p:cNvSpPr/>
          <p:nvPr/>
        </p:nvSpPr>
        <p:spPr>
          <a:xfrm rot="10800000">
            <a:off x="6865620" y="1586865"/>
            <a:ext cx="1259205" cy="2465070"/>
          </a:xfrm>
          <a:prstGeom prst="down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5</a:t>
            </a:fld>
            <a:endParaRPr lang="zh-CN" altLang="en-US"/>
          </a:p>
        </p:txBody>
      </p:sp>
      <p:sp>
        <p:nvSpPr>
          <p:cNvPr id="4" name="标题 3"/>
          <p:cNvSpPr>
            <a:spLocks noGrp="1"/>
          </p:cNvSpPr>
          <p:nvPr>
            <p:ph type="title"/>
          </p:nvPr>
        </p:nvSpPr>
        <p:spPr>
          <a:xfrm>
            <a:off x="-1" y="207007"/>
            <a:ext cx="10080625" cy="890273"/>
          </a:xfrm>
        </p:spPr>
        <p:txBody>
          <a:bodyPr/>
          <a:lstStyle/>
          <a:p>
            <a:r>
              <a:rPr lang="en-US" altLang="zh-CN"/>
              <a:t>9.1.1 </a:t>
            </a:r>
            <a:r>
              <a:rPr lang="zh-CN" altLang="en-US"/>
              <a:t>核算上下级政府财政之间转移支付预算收入和预算支出的科目设置 </a:t>
            </a:r>
            <a:br>
              <a:rPr lang="zh-CN" altLang="en-US"/>
            </a:br>
            <a:endParaRPr lang="zh-CN" altLang="en-US"/>
          </a:p>
        </p:txBody>
      </p:sp>
      <p:sp>
        <p:nvSpPr>
          <p:cNvPr id="6" name="文本框 5"/>
          <p:cNvSpPr txBox="1"/>
          <p:nvPr/>
        </p:nvSpPr>
        <p:spPr>
          <a:xfrm>
            <a:off x="2395537" y="968375"/>
            <a:ext cx="1888490" cy="521970"/>
          </a:xfrm>
          <a:prstGeom prst="rect">
            <a:avLst/>
          </a:prstGeom>
          <a:solidFill>
            <a:schemeClr val="accent5">
              <a:lumMod val="40000"/>
              <a:lumOff val="60000"/>
            </a:schemeClr>
          </a:solidFill>
          <a:ln w="12700" cmpd="sng">
            <a:solidFill>
              <a:schemeClr val="accent5">
                <a:lumMod val="60000"/>
                <a:lumOff val="4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pitchFamily="49" charset="-122"/>
                <a:ea typeface="黑体" panose="02010609060101010101" pitchFamily="49" charset="-122"/>
              </a:rPr>
              <a:t>上级政府</a:t>
            </a:r>
            <a:endParaRPr lang="zh-CN" altLang="en-US" sz="2800">
              <a:latin typeface="黑体" panose="02010609060101010101" pitchFamily="49" charset="-122"/>
              <a:ea typeface="黑体" panose="02010609060101010101" pitchFamily="49" charset="-122"/>
            </a:endParaRPr>
          </a:p>
        </p:txBody>
      </p:sp>
      <p:sp>
        <p:nvSpPr>
          <p:cNvPr id="7" name="文本框 6"/>
          <p:cNvSpPr txBox="1"/>
          <p:nvPr/>
        </p:nvSpPr>
        <p:spPr>
          <a:xfrm>
            <a:off x="2395537" y="4086860"/>
            <a:ext cx="1888490" cy="521970"/>
          </a:xfrm>
          <a:prstGeom prst="rect">
            <a:avLst/>
          </a:prstGeom>
          <a:solidFill>
            <a:schemeClr val="accent5">
              <a:lumMod val="40000"/>
              <a:lumOff val="60000"/>
            </a:schemeClr>
          </a:solidFill>
          <a:ln w="12700" cmpd="sng">
            <a:solidFill>
              <a:schemeClr val="accent5">
                <a:lumMod val="60000"/>
                <a:lumOff val="4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pitchFamily="49" charset="-122"/>
                <a:ea typeface="黑体" panose="02010609060101010101" pitchFamily="49" charset="-122"/>
              </a:rPr>
              <a:t>下级政府</a:t>
            </a:r>
            <a:endParaRPr lang="zh-CN" altLang="en-US" sz="2800">
              <a:latin typeface="黑体" panose="02010609060101010101" pitchFamily="49" charset="-122"/>
              <a:ea typeface="黑体" panose="02010609060101010101" pitchFamily="49" charset="-122"/>
            </a:endParaRPr>
          </a:p>
        </p:txBody>
      </p:sp>
      <p:sp>
        <p:nvSpPr>
          <p:cNvPr id="8" name="下箭头 7"/>
          <p:cNvSpPr/>
          <p:nvPr/>
        </p:nvSpPr>
        <p:spPr>
          <a:xfrm>
            <a:off x="2710497" y="1583055"/>
            <a:ext cx="1259205" cy="2465070"/>
          </a:xfrm>
          <a:prstGeom prst="down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9" name="文本框 8"/>
          <p:cNvSpPr txBox="1"/>
          <p:nvPr/>
        </p:nvSpPr>
        <p:spPr>
          <a:xfrm>
            <a:off x="3120072" y="1583055"/>
            <a:ext cx="490220" cy="250380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转移支付：补助</a:t>
            </a:r>
            <a:r>
              <a:rPr lang="zh-CN" altLang="en-US">
                <a:latin typeface="黑体" panose="02010609060101010101" pitchFamily="49" charset="-122"/>
                <a:ea typeface="黑体" panose="02010609060101010101" pitchFamily="49" charset="-122"/>
              </a:rPr>
              <a:t>收支</a:t>
            </a:r>
            <a:endParaRPr lang="zh-CN" altLang="en-US">
              <a:latin typeface="黑体" panose="02010609060101010101" pitchFamily="49" charset="-122"/>
              <a:ea typeface="黑体" panose="02010609060101010101" pitchFamily="49" charset="-122"/>
            </a:endParaRPr>
          </a:p>
        </p:txBody>
      </p:sp>
      <p:cxnSp>
        <p:nvCxnSpPr>
          <p:cNvPr id="10" name="直接箭头连接符 9"/>
          <p:cNvCxnSpPr/>
          <p:nvPr/>
        </p:nvCxnSpPr>
        <p:spPr>
          <a:xfrm flipH="1">
            <a:off x="2396172" y="1974215"/>
            <a:ext cx="0" cy="15144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直接箭头连接符 10"/>
          <p:cNvCxnSpPr/>
          <p:nvPr/>
        </p:nvCxnSpPr>
        <p:spPr>
          <a:xfrm flipH="1" flipV="1">
            <a:off x="4284027" y="1951990"/>
            <a:ext cx="0" cy="157924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文本框 12"/>
          <p:cNvSpPr txBox="1"/>
          <p:nvPr/>
        </p:nvSpPr>
        <p:spPr>
          <a:xfrm>
            <a:off x="1791017" y="2045970"/>
            <a:ext cx="490220" cy="157861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补助支出</a:t>
            </a:r>
            <a:endParaRPr lang="zh-CN" altLang="en-US" sz="2000">
              <a:latin typeface="黑体" panose="02010609060101010101" pitchFamily="49" charset="-122"/>
              <a:ea typeface="黑体" panose="02010609060101010101" pitchFamily="49" charset="-122"/>
            </a:endParaRPr>
          </a:p>
        </p:txBody>
      </p:sp>
      <p:sp>
        <p:nvSpPr>
          <p:cNvPr id="14" name="文本框 13"/>
          <p:cNvSpPr txBox="1"/>
          <p:nvPr/>
        </p:nvSpPr>
        <p:spPr>
          <a:xfrm>
            <a:off x="4449127" y="2045970"/>
            <a:ext cx="490220" cy="157861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补助收入</a:t>
            </a:r>
            <a:endParaRPr lang="zh-CN" altLang="en-US" sz="2000">
              <a:latin typeface="黑体" panose="02010609060101010101" pitchFamily="49" charset="-122"/>
              <a:ea typeface="黑体" panose="02010609060101010101" pitchFamily="49" charset="-122"/>
            </a:endParaRPr>
          </a:p>
        </p:txBody>
      </p:sp>
      <p:sp>
        <p:nvSpPr>
          <p:cNvPr id="15" name="文本框 14"/>
          <p:cNvSpPr txBox="1"/>
          <p:nvPr/>
        </p:nvSpPr>
        <p:spPr>
          <a:xfrm>
            <a:off x="6571615" y="1017905"/>
            <a:ext cx="1888490" cy="521970"/>
          </a:xfrm>
          <a:prstGeom prst="rect">
            <a:avLst/>
          </a:prstGeom>
          <a:solidFill>
            <a:schemeClr val="accent5">
              <a:lumMod val="40000"/>
              <a:lumOff val="60000"/>
            </a:schemeClr>
          </a:solidFill>
          <a:ln w="12700" cmpd="sng">
            <a:solidFill>
              <a:schemeClr val="accent5">
                <a:lumMod val="60000"/>
                <a:lumOff val="4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pitchFamily="49" charset="-122"/>
                <a:ea typeface="黑体" panose="02010609060101010101" pitchFamily="49" charset="-122"/>
              </a:rPr>
              <a:t>上级政府</a:t>
            </a:r>
            <a:endParaRPr lang="zh-CN" altLang="en-US" sz="2800">
              <a:latin typeface="黑体" panose="02010609060101010101" pitchFamily="49" charset="-122"/>
              <a:ea typeface="黑体" panose="02010609060101010101" pitchFamily="49" charset="-122"/>
            </a:endParaRPr>
          </a:p>
        </p:txBody>
      </p:sp>
      <p:sp>
        <p:nvSpPr>
          <p:cNvPr id="16" name="文本框 15"/>
          <p:cNvSpPr txBox="1"/>
          <p:nvPr/>
        </p:nvSpPr>
        <p:spPr>
          <a:xfrm>
            <a:off x="6571615" y="4136390"/>
            <a:ext cx="1888490" cy="521970"/>
          </a:xfrm>
          <a:prstGeom prst="rect">
            <a:avLst/>
          </a:prstGeom>
          <a:solidFill>
            <a:schemeClr val="accent5">
              <a:lumMod val="40000"/>
              <a:lumOff val="60000"/>
            </a:schemeClr>
          </a:solidFill>
          <a:ln w="12700" cmpd="sng">
            <a:solidFill>
              <a:schemeClr val="accent5">
                <a:lumMod val="60000"/>
                <a:lumOff val="4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黑体" panose="02010609060101010101" pitchFamily="49" charset="-122"/>
                <a:ea typeface="黑体" panose="02010609060101010101" pitchFamily="49" charset="-122"/>
              </a:rPr>
              <a:t>下级政府</a:t>
            </a:r>
            <a:endParaRPr lang="zh-CN" altLang="en-US" sz="2800">
              <a:latin typeface="黑体" panose="02010609060101010101" pitchFamily="49" charset="-122"/>
              <a:ea typeface="黑体" panose="02010609060101010101" pitchFamily="49" charset="-122"/>
            </a:endParaRPr>
          </a:p>
        </p:txBody>
      </p:sp>
      <p:sp>
        <p:nvSpPr>
          <p:cNvPr id="17" name="文本框 16"/>
          <p:cNvSpPr txBox="1"/>
          <p:nvPr/>
        </p:nvSpPr>
        <p:spPr>
          <a:xfrm>
            <a:off x="7275830" y="1633220"/>
            <a:ext cx="490220" cy="2503805"/>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转移支付：上解</a:t>
            </a:r>
            <a:r>
              <a:rPr lang="zh-CN" altLang="en-US">
                <a:latin typeface="黑体" panose="02010609060101010101" pitchFamily="49" charset="-122"/>
                <a:ea typeface="黑体" panose="02010609060101010101" pitchFamily="49" charset="-122"/>
              </a:rPr>
              <a:t>收支</a:t>
            </a:r>
            <a:endParaRPr lang="zh-CN" altLang="en-US">
              <a:latin typeface="黑体" panose="02010609060101010101" pitchFamily="49" charset="-122"/>
              <a:ea typeface="黑体" panose="02010609060101010101" pitchFamily="49" charset="-122"/>
            </a:endParaRPr>
          </a:p>
        </p:txBody>
      </p:sp>
      <p:sp>
        <p:nvSpPr>
          <p:cNvPr id="18" name="文本框 17"/>
          <p:cNvSpPr txBox="1"/>
          <p:nvPr/>
        </p:nvSpPr>
        <p:spPr>
          <a:xfrm>
            <a:off x="5676900" y="2096135"/>
            <a:ext cx="490220" cy="157861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上解支出</a:t>
            </a:r>
            <a:endParaRPr lang="zh-CN" altLang="en-US" sz="2000">
              <a:latin typeface="黑体" panose="02010609060101010101" pitchFamily="49" charset="-122"/>
              <a:ea typeface="黑体" panose="02010609060101010101" pitchFamily="49" charset="-122"/>
            </a:endParaRPr>
          </a:p>
        </p:txBody>
      </p:sp>
      <p:sp>
        <p:nvSpPr>
          <p:cNvPr id="19" name="文本框 18"/>
          <p:cNvSpPr txBox="1"/>
          <p:nvPr/>
        </p:nvSpPr>
        <p:spPr>
          <a:xfrm>
            <a:off x="8625205" y="2095500"/>
            <a:ext cx="490220" cy="157861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黑体" panose="02010609060101010101" pitchFamily="49" charset="-122"/>
                <a:ea typeface="黑体" panose="02010609060101010101" pitchFamily="49" charset="-122"/>
              </a:rPr>
              <a:t>上解收入</a:t>
            </a:r>
            <a:endParaRPr lang="zh-CN" altLang="en-US" sz="2000">
              <a:latin typeface="黑体" panose="02010609060101010101" pitchFamily="49" charset="-122"/>
              <a:ea typeface="黑体" panose="02010609060101010101" pitchFamily="49" charset="-122"/>
            </a:endParaRPr>
          </a:p>
        </p:txBody>
      </p:sp>
      <p:cxnSp>
        <p:nvCxnSpPr>
          <p:cNvPr id="22" name="直接箭头连接符 21"/>
          <p:cNvCxnSpPr/>
          <p:nvPr/>
        </p:nvCxnSpPr>
        <p:spPr>
          <a:xfrm flipH="1" flipV="1">
            <a:off x="6571615" y="1945640"/>
            <a:ext cx="0" cy="157924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直接箭头连接符 23"/>
          <p:cNvCxnSpPr/>
          <p:nvPr/>
        </p:nvCxnSpPr>
        <p:spPr>
          <a:xfrm flipH="1">
            <a:off x="8536940" y="1871980"/>
            <a:ext cx="0" cy="168719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685800" y="1183005"/>
            <a:ext cx="8972550" cy="3155950"/>
          </a:xfrm>
        </p:spPr>
        <p:txBody>
          <a:bodyPr/>
          <a:lstStyle/>
          <a:p>
            <a:r>
              <a:rPr lang="zh-CN" altLang="en-US" sz="1600" b="1">
                <a:effectLst/>
                <a:latin typeface="黑体" panose="02010609060101010101" pitchFamily="49" charset="-122"/>
                <a:ea typeface="黑体" panose="02010609060101010101" pitchFamily="49" charset="-122"/>
                <a:cs typeface="黑体" panose="02010609060101010101" pitchFamily="49" charset="-122"/>
              </a:rPr>
              <a:t>科目设置</a:t>
            </a:r>
            <a:endParaRPr lang="zh-CN" altLang="en-US" sz="1600" b="1">
              <a:effectLst/>
              <a:latin typeface="黑体" panose="02010609060101010101" pitchFamily="49" charset="-122"/>
              <a:ea typeface="黑体" panose="02010609060101010101" pitchFamily="49" charset="-122"/>
              <a:cs typeface="黑体" panose="02010609060101010101" pitchFamily="49" charset="-122"/>
            </a:endParaRPr>
          </a:p>
          <a:p>
            <a:r>
              <a:rPr lang="zh-CN" altLang="en-US" sz="1600">
                <a:effectLst/>
                <a:latin typeface="黑体" panose="02010609060101010101" pitchFamily="49" charset="-122"/>
                <a:ea typeface="黑体" panose="02010609060101010101" pitchFamily="49" charset="-122"/>
                <a:cs typeface="黑体" panose="02010609060101010101" pitchFamily="49" charset="-122"/>
              </a:rPr>
              <a:t>（</a:t>
            </a:r>
            <a:r>
              <a:rPr lang="en-US" altLang="zh-CN" sz="1600">
                <a:effectLst/>
                <a:latin typeface="黑体" panose="02010609060101010101" pitchFamily="49" charset="-122"/>
                <a:ea typeface="黑体" panose="02010609060101010101" pitchFamily="49" charset="-122"/>
                <a:cs typeface="黑体" panose="02010609060101010101" pitchFamily="49" charset="-122"/>
              </a:rPr>
              <a:t>1</a:t>
            </a:r>
            <a:r>
              <a:rPr lang="zh-CN" altLang="en-US" sz="1600">
                <a:effectLst/>
                <a:latin typeface="黑体" panose="02010609060101010101" pitchFamily="49" charset="-122"/>
                <a:ea typeface="黑体" panose="02010609060101010101" pitchFamily="49" charset="-122"/>
                <a:cs typeface="黑体" panose="02010609060101010101" pitchFamily="49" charset="-122"/>
              </a:rPr>
              <a:t>）补助预算收入</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pPr>
              <a:buFont typeface="Arial" pitchFamily="34" charset="0"/>
            </a:pPr>
            <a:r>
              <a:rPr lang="zh-CN" altLang="en-US" sz="1600">
                <a:effectLst/>
                <a:latin typeface="黑体" panose="02010609060101010101" pitchFamily="49" charset="-122"/>
                <a:ea typeface="黑体" panose="02010609060101010101" pitchFamily="49" charset="-122"/>
                <a:cs typeface="黑体" panose="02010609060101010101" pitchFamily="49" charset="-122"/>
              </a:rPr>
              <a:t>（</a:t>
            </a:r>
            <a:r>
              <a:rPr lang="en-US" altLang="zh-CN" sz="1600">
                <a:effectLst/>
                <a:latin typeface="黑体" panose="02010609060101010101" pitchFamily="49" charset="-122"/>
                <a:ea typeface="黑体" panose="02010609060101010101" pitchFamily="49" charset="-122"/>
                <a:cs typeface="黑体" panose="02010609060101010101" pitchFamily="49" charset="-122"/>
              </a:rPr>
              <a:t>2</a:t>
            </a:r>
            <a:r>
              <a:rPr lang="zh-CN" altLang="en-US" sz="1600">
                <a:effectLst/>
                <a:latin typeface="黑体" panose="02010609060101010101" pitchFamily="49" charset="-122"/>
                <a:ea typeface="黑体" panose="02010609060101010101" pitchFamily="49" charset="-122"/>
                <a:cs typeface="黑体" panose="02010609060101010101" pitchFamily="49" charset="-122"/>
              </a:rPr>
              <a:t>）补助预算支出</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a:p>
            <a:r>
              <a:rPr lang="zh-CN" altLang="en-US" sz="1600">
                <a:effectLst/>
                <a:latin typeface="黑体" panose="02010609060101010101" pitchFamily="49" charset="-122"/>
                <a:ea typeface="黑体" panose="02010609060101010101" pitchFamily="49" charset="-122"/>
                <a:cs typeface="黑体" panose="02010609060101010101" pitchFamily="49" charset="-122"/>
              </a:rPr>
              <a:t>（</a:t>
            </a:r>
            <a:r>
              <a:rPr lang="en-US" altLang="zh-CN" sz="1600">
                <a:effectLst/>
                <a:latin typeface="黑体" panose="02010609060101010101" pitchFamily="49" charset="-122"/>
                <a:ea typeface="黑体" panose="02010609060101010101" pitchFamily="49" charset="-122"/>
                <a:cs typeface="黑体" panose="02010609060101010101" pitchFamily="49" charset="-122"/>
              </a:rPr>
              <a:t>3</a:t>
            </a:r>
            <a:r>
              <a:rPr lang="zh-CN" altLang="en-US" sz="1600">
                <a:effectLst/>
                <a:latin typeface="黑体" panose="02010609060101010101" pitchFamily="49" charset="-122"/>
                <a:ea typeface="黑体" panose="02010609060101010101" pitchFamily="49" charset="-122"/>
                <a:cs typeface="黑体" panose="02010609060101010101" pitchFamily="49" charset="-122"/>
              </a:rPr>
              <a:t>）上解预算收入</a:t>
            </a:r>
            <a:endParaRPr lang="en-US" altLang="zh-CN" sz="1600">
              <a:effectLst/>
              <a:latin typeface="黑体" panose="02010609060101010101" pitchFamily="49" charset="-122"/>
              <a:ea typeface="黑体" panose="02010609060101010101" pitchFamily="49" charset="-122"/>
              <a:cs typeface="黑体" panose="02010609060101010101" pitchFamily="49" charset="-122"/>
            </a:endParaRPr>
          </a:p>
          <a:p>
            <a:r>
              <a:rPr lang="zh-CN" altLang="en-US" sz="1600">
                <a:effectLst/>
                <a:latin typeface="黑体" panose="02010609060101010101" pitchFamily="49" charset="-122"/>
                <a:ea typeface="黑体" panose="02010609060101010101" pitchFamily="49" charset="-122"/>
                <a:cs typeface="黑体" panose="02010609060101010101" pitchFamily="49" charset="-122"/>
              </a:rPr>
              <a:t>（</a:t>
            </a:r>
            <a:r>
              <a:rPr lang="en-US" altLang="zh-CN" sz="1600">
                <a:effectLst/>
                <a:latin typeface="黑体" panose="02010609060101010101" pitchFamily="49" charset="-122"/>
                <a:ea typeface="黑体" panose="02010609060101010101" pitchFamily="49" charset="-122"/>
                <a:cs typeface="黑体" panose="02010609060101010101" pitchFamily="49" charset="-122"/>
              </a:rPr>
              <a:t>4</a:t>
            </a:r>
            <a:r>
              <a:rPr lang="zh-CN" altLang="en-US" sz="1600">
                <a:effectLst/>
                <a:latin typeface="黑体" panose="02010609060101010101" pitchFamily="49" charset="-122"/>
                <a:ea typeface="黑体" panose="02010609060101010101" pitchFamily="49" charset="-122"/>
                <a:cs typeface="黑体" panose="02010609060101010101" pitchFamily="49" charset="-122"/>
              </a:rPr>
              <a:t>）上解预算支出</a:t>
            </a:r>
            <a:endParaRPr lang="en-US" altLang="zh-CN" sz="1600">
              <a:effectLst/>
              <a:latin typeface="黑体" panose="02010609060101010101" pitchFamily="49" charset="-122"/>
              <a:ea typeface="黑体" panose="02010609060101010101" pitchFamily="49" charset="-122"/>
              <a:cs typeface="黑体" panose="02010609060101010101" pitchFamily="49" charset="-122"/>
            </a:endParaRPr>
          </a:p>
          <a:p>
            <a:r>
              <a:rPr lang="zh-CN" altLang="en-US" sz="1600">
                <a:effectLst/>
                <a:latin typeface="黑体" panose="02010609060101010101" pitchFamily="49" charset="-122"/>
                <a:ea typeface="黑体" panose="02010609060101010101" pitchFamily="49" charset="-122"/>
                <a:cs typeface="黑体" panose="02010609060101010101" pitchFamily="49" charset="-122"/>
              </a:rPr>
              <a:t>（</a:t>
            </a:r>
            <a:r>
              <a:rPr sz="1600">
                <a:effectLst/>
                <a:latin typeface="黑体" panose="02010609060101010101" pitchFamily="49" charset="-122"/>
                <a:ea typeface="黑体" panose="02010609060101010101" pitchFamily="49" charset="-122"/>
                <a:cs typeface="黑体" panose="02010609060101010101" pitchFamily="49" charset="-122"/>
              </a:rPr>
              <a:t>5</a:t>
            </a:r>
            <a:r>
              <a:rPr lang="zh-CN" altLang="en-US" sz="1600">
                <a:effectLst/>
                <a:latin typeface="黑体" panose="02010609060101010101" pitchFamily="49" charset="-122"/>
                <a:ea typeface="黑体" panose="02010609060101010101" pitchFamily="49" charset="-122"/>
                <a:cs typeface="黑体" panose="02010609060101010101" pitchFamily="49" charset="-122"/>
              </a:rPr>
              <a:t>）债务转贷预算收入</a:t>
            </a:r>
            <a:endParaRPr lang="en-US" altLang="zh-CN" sz="1600">
              <a:effectLst/>
              <a:latin typeface="黑体" panose="02010609060101010101" pitchFamily="49" charset="-122"/>
              <a:ea typeface="黑体" panose="02010609060101010101" pitchFamily="49" charset="-122"/>
              <a:cs typeface="黑体" panose="02010609060101010101" pitchFamily="49" charset="-122"/>
            </a:endParaRPr>
          </a:p>
          <a:p>
            <a:r>
              <a:rPr lang="zh-CN" altLang="en-US" sz="1600">
                <a:effectLst/>
                <a:latin typeface="黑体" panose="02010609060101010101" pitchFamily="49" charset="-122"/>
                <a:ea typeface="黑体" panose="02010609060101010101" pitchFamily="49" charset="-122"/>
                <a:cs typeface="黑体" panose="02010609060101010101" pitchFamily="49" charset="-122"/>
              </a:rPr>
              <a:t>（</a:t>
            </a:r>
            <a:r>
              <a:rPr sz="1600">
                <a:effectLst/>
                <a:latin typeface="黑体" panose="02010609060101010101" pitchFamily="49" charset="-122"/>
                <a:ea typeface="黑体" panose="02010609060101010101" pitchFamily="49" charset="-122"/>
                <a:cs typeface="黑体" panose="02010609060101010101" pitchFamily="49" charset="-122"/>
              </a:rPr>
              <a:t>6</a:t>
            </a:r>
            <a:r>
              <a:rPr lang="zh-CN" altLang="en-US" sz="1600">
                <a:effectLst/>
                <a:latin typeface="黑体" panose="02010609060101010101" pitchFamily="49" charset="-122"/>
                <a:ea typeface="黑体" panose="02010609060101010101" pitchFamily="49" charset="-122"/>
                <a:cs typeface="黑体" panose="02010609060101010101" pitchFamily="49" charset="-122"/>
              </a:rPr>
              <a:t>）债务转贷预算支出</a:t>
            </a:r>
            <a:endParaRPr lang="zh-CN" altLang="en-US" sz="1600">
              <a:effectLst/>
              <a:latin typeface="黑体" panose="02010609060101010101" pitchFamily="49" charset="-122"/>
              <a:ea typeface="黑体" panose="02010609060101010101" pitchFamily="49" charset="-122"/>
              <a:cs typeface="黑体" panose="02010609060101010101" pitchFamily="49" charset="-122"/>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6</a:t>
            </a:fld>
            <a:endParaRPr lang="zh-CN" altLang="en-US"/>
          </a:p>
        </p:txBody>
      </p:sp>
      <p:sp>
        <p:nvSpPr>
          <p:cNvPr id="4" name="标题 3"/>
          <p:cNvSpPr>
            <a:spLocks noGrp="1"/>
          </p:cNvSpPr>
          <p:nvPr>
            <p:ph type="title"/>
          </p:nvPr>
        </p:nvSpPr>
        <p:spPr>
          <a:xfrm>
            <a:off x="480060" y="207007"/>
            <a:ext cx="9059940" cy="405001"/>
          </a:xfrm>
        </p:spPr>
        <p:txBody>
          <a:bodyPr/>
          <a:lstStyle/>
          <a:p>
            <a:r>
              <a:rPr>
                <a:sym typeface="+mn-ea"/>
              </a:rPr>
              <a:t> </a:t>
            </a:r>
            <a:r>
              <a:rPr lang="zh-CN" altLang="en-US">
                <a:sym typeface="+mn-ea"/>
              </a:rPr>
              <a:t>9.1.1 上下级政府之间财政转移支付收支的核算</a:t>
            </a: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43560" y="867814"/>
            <a:ext cx="8813800" cy="4006215"/>
          </a:xfrm>
        </p:spPr>
        <p:txBody>
          <a:bodyPr>
            <a:normAutofit/>
          </a:bodyPr>
          <a:lstStyle/>
          <a:p>
            <a:pPr marL="342900" indent="-342900">
              <a:buAutoNum type="arabicPeriod"/>
            </a:pPr>
            <a:r>
              <a:rPr lang="zh-CN" altLang="en-US" sz="1800">
                <a:effectLst/>
                <a:latin typeface="FZXBSK--GBK1-0"/>
              </a:rPr>
              <a:t>补助活动预算收支核算的账务处理 </a:t>
            </a:r>
            <a:endParaRPr lang="en-US" altLang="zh-CN" sz="1800">
              <a:effectLst/>
              <a:latin typeface="FZXBSK--GBK1-0"/>
            </a:endParaRPr>
          </a:p>
          <a:p>
            <a:r>
              <a:rPr lang="zh-CN" altLang="en-US" sz="1800"/>
              <a:t>年度补助预算执行中上级政府财政向下级政府财政支付补助款项： </a:t>
            </a:r>
            <a:endParaRPr lang="zh-CN" altLang="en-US" sz="1800"/>
          </a:p>
          <a:p>
            <a:pPr marL="285750" indent="-285750">
              <a:buFont typeface="Arial" pitchFamily="34" charset="0"/>
              <a:buChar char="•"/>
            </a:pPr>
            <a:r>
              <a:rPr lang="zh-CN" altLang="en-US" sz="1600">
                <a:effectLst/>
                <a:latin typeface="FZSSK--GBK1-0"/>
              </a:rPr>
              <a:t>对其中不能确定预算资金类型和收支分类科目的</a:t>
            </a:r>
            <a:r>
              <a:rPr lang="en-US" altLang="zh-CN" sz="1600">
                <a:effectLst/>
                <a:latin typeface="E"/>
              </a:rPr>
              <a:t>,</a:t>
            </a:r>
            <a:r>
              <a:rPr lang="zh-CN" altLang="en-US" sz="1600">
                <a:effectLst/>
                <a:latin typeface="FZSSK--GBK1-0"/>
              </a:rPr>
              <a:t>上级政府财政会计按照实际拨付的金额</a:t>
            </a:r>
            <a:r>
              <a:rPr lang="zh-CN" altLang="en-US" sz="1600">
                <a:latin typeface="E"/>
              </a:rPr>
              <a:t>：</a:t>
            </a:r>
            <a:endParaRPr lang="en-US" altLang="zh-CN" sz="1600">
              <a:latin typeface="E"/>
            </a:endParaRPr>
          </a:p>
          <a:p>
            <a:pPr algn="ctr"/>
            <a:r>
              <a:rPr lang="zh-CN" altLang="en-US" sz="1400" b="1">
                <a:effectLst/>
                <a:latin typeface="FZSSK--GBK1-0"/>
              </a:rPr>
              <a:t>借：补助预算支出</a:t>
            </a:r>
            <a:r>
              <a:rPr lang="en-US" altLang="zh-CN" sz="1400" b="1">
                <a:effectLst/>
                <a:latin typeface="E"/>
              </a:rPr>
              <a:t>—</a:t>
            </a:r>
            <a:r>
              <a:rPr lang="zh-CN" altLang="en-US" sz="1400" b="1">
                <a:effectLst/>
                <a:latin typeface="FZSSK--GBK1-0"/>
              </a:rPr>
              <a:t>调 拨下级科目</a:t>
            </a:r>
            <a:endParaRPr lang="en-US" altLang="zh-CN" sz="1400" b="1">
              <a:latin typeface="E"/>
            </a:endParaRPr>
          </a:p>
          <a:p>
            <a:pPr algn="ctr"/>
            <a:r>
              <a:rPr lang="en-US" altLang="zh-CN" sz="1400" b="1">
                <a:effectLst/>
                <a:latin typeface="FZSSK--GBK1-0"/>
              </a:rPr>
              <a:t>	</a:t>
            </a:r>
            <a:r>
              <a:rPr lang="zh-CN" altLang="en-US" sz="1400" b="1">
                <a:effectLst/>
                <a:latin typeface="FZSSK--GBK1-0"/>
              </a:rPr>
              <a:t>贷： 资金结存</a:t>
            </a:r>
            <a:r>
              <a:rPr lang="en-US" altLang="zh-CN" sz="1400" b="1">
                <a:effectLst/>
                <a:latin typeface="E"/>
              </a:rPr>
              <a:t>—</a:t>
            </a:r>
            <a:r>
              <a:rPr lang="zh-CN" altLang="en-US" sz="1400" b="1">
                <a:effectLst/>
                <a:latin typeface="FZSSK--GBK1-0"/>
              </a:rPr>
              <a:t>库款资金结存</a:t>
            </a:r>
            <a:endParaRPr lang="en-US" altLang="zh-CN" sz="1400" b="1">
              <a:effectLst/>
              <a:latin typeface="FZSSK--GBK1-0"/>
            </a:endParaRPr>
          </a:p>
          <a:p>
            <a:pPr algn="ctr"/>
            <a:r>
              <a:rPr lang="zh-CN" altLang="en-US" sz="1400" b="1">
                <a:latin typeface="FZSSK--GBK1-0"/>
              </a:rPr>
              <a:t>     </a:t>
            </a:r>
            <a:r>
              <a:rPr lang="en-US" altLang="zh-CN" sz="1400" b="1">
                <a:latin typeface="FZSSK--GBK1-0"/>
              </a:rPr>
              <a:t>	</a:t>
            </a:r>
            <a:r>
              <a:rPr lang="zh-CN" altLang="en-US" sz="1400" b="1">
                <a:latin typeface="FZSSK--GBK1-0"/>
              </a:rPr>
              <a:t>         资金结存</a:t>
            </a:r>
            <a:r>
              <a:rPr lang="en-US" altLang="zh-CN" sz="1400" b="1">
                <a:effectLst/>
                <a:latin typeface="E"/>
              </a:rPr>
              <a:t>—</a:t>
            </a:r>
            <a:r>
              <a:rPr lang="zh-CN" altLang="en-US" sz="1400" b="1">
                <a:effectLst/>
                <a:latin typeface="FZSSK--GBK1-0"/>
              </a:rPr>
              <a:t>专户资金结存</a:t>
            </a:r>
            <a:endParaRPr lang="en-US" altLang="zh-CN" sz="1400" b="1">
              <a:effectLst/>
              <a:latin typeface="FZSSK--GBK1-0"/>
            </a:endParaRPr>
          </a:p>
          <a:p>
            <a:pPr marL="285750" indent="-285750">
              <a:buFont typeface="Arial" pitchFamily="34" charset="0"/>
              <a:buChar char="•"/>
            </a:pPr>
            <a:r>
              <a:rPr lang="zh-CN" altLang="en-US" sz="1600">
                <a:effectLst/>
                <a:latin typeface="FZSSK--GBK1-0"/>
              </a:rPr>
              <a:t>下级政府财政会计按照实际收到的金额</a:t>
            </a:r>
            <a:endParaRPr lang="en-US" altLang="zh-CN" sz="1600">
              <a:latin typeface="E"/>
            </a:endParaRPr>
          </a:p>
          <a:p>
            <a:pPr algn="ctr"/>
            <a:r>
              <a:rPr lang="zh-CN" altLang="en-US" sz="1400" b="1">
                <a:effectLst/>
                <a:latin typeface="FZSSK--GBK1-0"/>
              </a:rPr>
              <a:t>借：资金结存</a:t>
            </a:r>
            <a:r>
              <a:rPr lang="en-US" altLang="zh-CN" sz="1400" b="1">
                <a:effectLst/>
                <a:latin typeface="E"/>
              </a:rPr>
              <a:t>—</a:t>
            </a:r>
            <a:r>
              <a:rPr lang="zh-CN" altLang="en-US" sz="1400" b="1">
                <a:effectLst/>
                <a:latin typeface="FZSSK--GBK1-0"/>
              </a:rPr>
              <a:t>库款资金结存</a:t>
            </a:r>
            <a:endParaRPr lang="en-US" altLang="zh-CN" sz="1400" b="1">
              <a:effectLst/>
              <a:latin typeface="FZSSK--GBK1-0"/>
            </a:endParaRPr>
          </a:p>
          <a:p>
            <a:pPr algn="ctr"/>
            <a:r>
              <a:rPr lang="zh-CN" altLang="en-US" sz="1400" b="1">
                <a:effectLst/>
                <a:latin typeface="FZSSK--GBK1-0"/>
              </a:rPr>
              <a:t>              资金结存</a:t>
            </a:r>
            <a:r>
              <a:rPr lang="en-US" altLang="zh-CN" sz="1400" b="1">
                <a:effectLst/>
                <a:latin typeface="E"/>
              </a:rPr>
              <a:t>—</a:t>
            </a:r>
            <a:r>
              <a:rPr lang="zh-CN" altLang="en-US" sz="1400" b="1">
                <a:effectLst/>
                <a:latin typeface="FZSSK--GBK1-0"/>
              </a:rPr>
              <a:t>专户资金结存</a:t>
            </a:r>
            <a:endParaRPr lang="en-US" altLang="zh-CN" sz="1400" b="1">
              <a:effectLst/>
              <a:latin typeface="FZSSK--GBK1-0"/>
            </a:endParaRPr>
          </a:p>
          <a:p>
            <a:pPr algn="ctr"/>
            <a:r>
              <a:rPr lang="en-US" altLang="zh-CN" sz="1400" b="1">
                <a:effectLst/>
                <a:latin typeface="FZSSK--GBK1-0"/>
              </a:rPr>
              <a:t>	</a:t>
            </a:r>
            <a:r>
              <a:rPr lang="zh-CN" altLang="en-US" sz="1400" b="1">
                <a:effectLst/>
                <a:latin typeface="FZSSK--GBK1-0"/>
              </a:rPr>
              <a:t>贷：补助预算收入</a:t>
            </a:r>
            <a:r>
              <a:rPr lang="en-US" altLang="zh-CN" sz="1400" b="1">
                <a:effectLst/>
                <a:latin typeface="E"/>
              </a:rPr>
              <a:t>—</a:t>
            </a:r>
            <a:r>
              <a:rPr lang="zh-CN" altLang="en-US" sz="1400" b="1">
                <a:effectLst/>
                <a:latin typeface="FZSSK--GBK1-0"/>
              </a:rPr>
              <a:t>上级调拨科目 </a:t>
            </a:r>
            <a:endParaRPr lang="zh-CN" altLang="en-US" sz="1800" b="1"/>
          </a:p>
          <a:p>
            <a:pPr marL="457200" indent="-457200">
              <a:buAutoNum type="arabicPeriod"/>
            </a:pPr>
            <a:endParaRPr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7</a:t>
            </a:fld>
            <a:endParaRPr lang="zh-CN" altLang="en-US"/>
          </a:p>
        </p:txBody>
      </p:sp>
      <p:sp>
        <p:nvSpPr>
          <p:cNvPr id="4" name="标题 3"/>
          <p:cNvSpPr>
            <a:spLocks noGrp="1"/>
          </p:cNvSpPr>
          <p:nvPr>
            <p:ph type="title"/>
          </p:nvPr>
        </p:nvSpPr>
        <p:spPr>
          <a:xfrm>
            <a:off x="190500" y="207007"/>
            <a:ext cx="934950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lang="zh-CN" altLang="en-US" sz="32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34340" y="842401"/>
            <a:ext cx="9105660" cy="4193150"/>
          </a:xfrm>
        </p:spPr>
        <p:txBody>
          <a:bodyPr>
            <a:normAutofit fontScale="92500" lnSpcReduction="20000"/>
          </a:bodyPr>
          <a:lstStyle/>
          <a:p>
            <a:r>
              <a:rPr lang="en-US" altLang="zh-CN" sz="1800">
                <a:effectLst/>
                <a:latin typeface="FZXBSK--GBK1-0"/>
              </a:rPr>
              <a:t>1.</a:t>
            </a:r>
            <a:r>
              <a:rPr lang="zh-CN" altLang="en-US" sz="1800">
                <a:effectLst/>
                <a:latin typeface="FZXBSK--GBK1-0"/>
              </a:rPr>
              <a:t>补助活动预算收支核算的账务处理 </a:t>
            </a:r>
            <a:endParaRPr lang="en-US" altLang="zh-CN" sz="1800">
              <a:effectLst/>
              <a:latin typeface="FZXBSK--GBK1-0"/>
            </a:endParaRPr>
          </a:p>
          <a:p>
            <a:pPr marL="285750" indent="-285750">
              <a:buFont typeface="Arial" pitchFamily="34" charset="0"/>
              <a:buChar char="•"/>
            </a:pPr>
            <a:r>
              <a:rPr lang="zh-CN" altLang="en-US" sz="1800">
                <a:effectLst/>
                <a:latin typeface="FZSSK--GBK1-0"/>
              </a:rPr>
              <a:t>对其中能够确定预算资金类型和收支分类科目的</a:t>
            </a:r>
            <a:r>
              <a:rPr lang="en-US" altLang="zh-CN" sz="1800">
                <a:effectLst/>
                <a:latin typeface="E"/>
              </a:rPr>
              <a:t>,</a:t>
            </a:r>
            <a:r>
              <a:rPr lang="zh-CN" altLang="en-US" sz="1800">
                <a:effectLst/>
                <a:latin typeface="FZSSK--GBK1-0"/>
              </a:rPr>
              <a:t>上级政府财政会计按照实际拨付的金额</a:t>
            </a:r>
            <a:endParaRPr lang="en-US" altLang="zh-CN" sz="1800">
              <a:latin typeface="E"/>
            </a:endParaRPr>
          </a:p>
          <a:p>
            <a:pPr algn="ctr"/>
            <a:r>
              <a:rPr lang="zh-CN" altLang="en-US" sz="1700" b="1">
                <a:effectLst/>
                <a:latin typeface="FZSSK--GBK1-0"/>
              </a:rPr>
              <a:t>借：：补助预算支出</a:t>
            </a:r>
            <a:r>
              <a:rPr lang="en-US" altLang="zh-CN" sz="1700" b="1">
                <a:effectLst/>
                <a:latin typeface="E"/>
              </a:rPr>
              <a:t>—</a:t>
            </a:r>
            <a:r>
              <a:rPr lang="zh-CN" altLang="en-US" sz="1700" b="1">
                <a:effectLst/>
                <a:latin typeface="FZSSK--GBK1-0"/>
              </a:rPr>
              <a:t>一般公共预算补助支出</a:t>
            </a:r>
            <a:endParaRPr lang="en-US" altLang="zh-CN" sz="1700" b="1">
              <a:effectLst/>
              <a:latin typeface="FZSSK--GBK1-0"/>
            </a:endParaRPr>
          </a:p>
          <a:p>
            <a:pPr algn="ctr"/>
            <a:r>
              <a:rPr lang="zh-CN" altLang="en-US" sz="1700" b="1">
                <a:effectLst/>
                <a:latin typeface="FZSSK--GBK1-0"/>
              </a:rPr>
              <a:t>             补助预算支出</a:t>
            </a:r>
            <a:r>
              <a:rPr lang="en-US" altLang="zh-CN" sz="1700" b="1">
                <a:effectLst/>
                <a:latin typeface="E"/>
              </a:rPr>
              <a:t>—</a:t>
            </a:r>
            <a:r>
              <a:rPr lang="zh-CN" altLang="en-US" sz="1700" b="1">
                <a:effectLst/>
                <a:latin typeface="FZSSK--GBK1-0"/>
              </a:rPr>
              <a:t>政府性基金预算补助支出</a:t>
            </a:r>
            <a:endParaRPr lang="en-US" altLang="zh-CN" sz="1700" b="1">
              <a:effectLst/>
              <a:latin typeface="FZSSK--GBK1-0"/>
            </a:endParaRPr>
          </a:p>
          <a:p>
            <a:pPr algn="ctr"/>
            <a:r>
              <a:rPr lang="zh-CN" altLang="en-US" sz="1700" b="1">
                <a:effectLst/>
                <a:latin typeface="FZSSK--GBK1-0"/>
              </a:rPr>
              <a:t>                  补助预算支出</a:t>
            </a:r>
            <a:r>
              <a:rPr lang="en-US" altLang="zh-CN" sz="1700" b="1">
                <a:effectLst/>
                <a:latin typeface="E"/>
              </a:rPr>
              <a:t>—</a:t>
            </a:r>
            <a:r>
              <a:rPr lang="zh-CN" altLang="en-US" sz="1700" b="1">
                <a:effectLst/>
                <a:latin typeface="FZSSK--GBK1-0"/>
              </a:rPr>
              <a:t>国有资本经营预算补助支出</a:t>
            </a:r>
            <a:endParaRPr lang="en-US" altLang="zh-CN" sz="1700" b="1">
              <a:latin typeface="E"/>
            </a:endParaRPr>
          </a:p>
          <a:p>
            <a:pPr algn="ctr"/>
            <a:r>
              <a:rPr lang="en-US" altLang="zh-CN" sz="1700" b="1">
                <a:effectLst/>
                <a:latin typeface="FZSSK--GBK1-0"/>
              </a:rPr>
              <a:t>	</a:t>
            </a:r>
            <a:r>
              <a:rPr lang="zh-CN" altLang="en-US" sz="1700" b="1">
                <a:effectLst/>
                <a:latin typeface="FZSSK--GBK1-0"/>
              </a:rPr>
              <a:t>贷：资金结存</a:t>
            </a:r>
            <a:r>
              <a:rPr lang="en-US" altLang="zh-CN" sz="1700" b="1">
                <a:effectLst/>
                <a:latin typeface="E"/>
              </a:rPr>
              <a:t>—</a:t>
            </a:r>
            <a:r>
              <a:rPr lang="zh-CN" altLang="en-US" sz="1700" b="1">
                <a:effectLst/>
                <a:latin typeface="FZSSK--GBK1-0"/>
              </a:rPr>
              <a:t>库款资金结存</a:t>
            </a:r>
            <a:endParaRPr lang="en-US" altLang="zh-CN" sz="1700" b="1">
              <a:effectLst/>
              <a:latin typeface="FZSSK--GBK1-0"/>
            </a:endParaRPr>
          </a:p>
          <a:p>
            <a:pPr algn="ctr"/>
            <a:r>
              <a:rPr lang="en-US" altLang="zh-CN" sz="1700" b="1">
                <a:effectLst/>
                <a:latin typeface="FZSSK--GBK1-0"/>
              </a:rPr>
              <a:t>	</a:t>
            </a:r>
            <a:r>
              <a:rPr lang="zh-CN" altLang="en-US" sz="1700" b="1">
                <a:effectLst/>
                <a:latin typeface="FZSSK--GBK1-0"/>
              </a:rPr>
              <a:t>         资金结存</a:t>
            </a:r>
            <a:r>
              <a:rPr lang="en-US" altLang="zh-CN" sz="1700" b="1">
                <a:effectLst/>
                <a:latin typeface="E"/>
              </a:rPr>
              <a:t>—</a:t>
            </a:r>
            <a:r>
              <a:rPr lang="zh-CN" altLang="en-US" sz="1700" b="1">
                <a:effectLst/>
                <a:latin typeface="FZSSK--GBK1-0"/>
              </a:rPr>
              <a:t>专户资金结存</a:t>
            </a:r>
            <a:endParaRPr lang="en-US" altLang="zh-CN" sz="1700" b="1">
              <a:latin typeface="E"/>
            </a:endParaRPr>
          </a:p>
          <a:p>
            <a:pPr marL="285750" indent="-285750">
              <a:buFont typeface="Arial" pitchFamily="34" charset="0"/>
              <a:buChar char="•"/>
            </a:pPr>
            <a:r>
              <a:rPr lang="zh-CN" altLang="en-US" sz="1800">
                <a:effectLst/>
                <a:latin typeface="FZSSK--GBK1-0"/>
              </a:rPr>
              <a:t>下级政府财政会计按照实际收到的金额：</a:t>
            </a:r>
            <a:endParaRPr lang="en-US" altLang="zh-CN" sz="1800">
              <a:latin typeface="E"/>
            </a:endParaRPr>
          </a:p>
          <a:p>
            <a:pPr algn="ctr"/>
            <a:r>
              <a:rPr lang="zh-CN" altLang="en-US" sz="1700" b="1">
                <a:effectLst/>
                <a:latin typeface="FZSSK--GBK1-0"/>
              </a:rPr>
              <a:t>借：资金结存</a:t>
            </a:r>
            <a:r>
              <a:rPr lang="en-US" altLang="zh-CN" sz="1700" b="1">
                <a:effectLst/>
                <a:latin typeface="E"/>
              </a:rPr>
              <a:t>—</a:t>
            </a:r>
            <a:r>
              <a:rPr lang="zh-CN" altLang="en-US" sz="1700" b="1">
                <a:effectLst/>
                <a:latin typeface="FZSSK--GBK1-0"/>
              </a:rPr>
              <a:t>库款资金结存</a:t>
            </a:r>
            <a:endParaRPr lang="en-US" altLang="zh-CN" sz="1700" b="1">
              <a:effectLst/>
              <a:latin typeface="FZSSK--GBK1-0"/>
            </a:endParaRPr>
          </a:p>
          <a:p>
            <a:pPr algn="ctr"/>
            <a:r>
              <a:rPr lang="zh-CN" altLang="en-US" sz="1700" b="1">
                <a:effectLst/>
                <a:latin typeface="FZSSK--GBK1-0"/>
              </a:rPr>
              <a:t>                  资金结存</a:t>
            </a:r>
            <a:r>
              <a:rPr lang="en-US" altLang="zh-CN" sz="1700" b="1">
                <a:effectLst/>
                <a:latin typeface="E"/>
              </a:rPr>
              <a:t>—</a:t>
            </a:r>
            <a:r>
              <a:rPr lang="zh-CN" altLang="en-US" sz="1700" b="1">
                <a:effectLst/>
                <a:latin typeface="FZSSK--GBK1-0"/>
              </a:rPr>
              <a:t>专户资金结存科目</a:t>
            </a:r>
            <a:endParaRPr lang="en-US" altLang="zh-CN" sz="1700" b="1">
              <a:latin typeface="E"/>
            </a:endParaRPr>
          </a:p>
          <a:p>
            <a:pPr algn="ctr"/>
            <a:r>
              <a:rPr lang="en-US" altLang="zh-CN" sz="1700" b="1">
                <a:effectLst/>
                <a:latin typeface="FZSSK--GBK1-0"/>
              </a:rPr>
              <a:t>		</a:t>
            </a:r>
            <a:r>
              <a:rPr lang="zh-CN" altLang="en-US" sz="1700" b="1">
                <a:effectLst/>
                <a:latin typeface="FZSSK--GBK1-0"/>
              </a:rPr>
              <a:t> 贷：补助预算收入</a:t>
            </a:r>
            <a:r>
              <a:rPr lang="en-US" altLang="zh-CN" sz="1700" b="1">
                <a:effectLst/>
                <a:latin typeface="E"/>
              </a:rPr>
              <a:t>—</a:t>
            </a:r>
            <a:r>
              <a:rPr lang="zh-CN" altLang="en-US" sz="1700" b="1">
                <a:effectLst/>
                <a:latin typeface="FZSSK--GBK1-0"/>
              </a:rPr>
              <a:t>一般公共预算补助收入</a:t>
            </a:r>
            <a:endParaRPr lang="en-US" altLang="zh-CN" sz="1700" b="1">
              <a:effectLst/>
              <a:latin typeface="FZSSK--GBK1-0"/>
            </a:endParaRPr>
          </a:p>
          <a:p>
            <a:pPr algn="ctr"/>
            <a:r>
              <a:rPr lang="en-US" altLang="zh-CN" sz="1700" b="1">
                <a:effectLst/>
                <a:latin typeface="FZSSK--GBK1-0"/>
              </a:rPr>
              <a:t>	</a:t>
            </a:r>
            <a:r>
              <a:rPr lang="zh-CN" altLang="en-US" sz="1700" b="1">
                <a:effectLst/>
                <a:latin typeface="FZSSK--GBK1-0"/>
              </a:rPr>
              <a:t>         </a:t>
            </a:r>
            <a:r>
              <a:rPr lang="en-US" altLang="zh-CN" sz="1700" b="1">
                <a:effectLst/>
                <a:latin typeface="FZSSK--GBK1-0"/>
              </a:rPr>
              <a:t>	</a:t>
            </a:r>
            <a:r>
              <a:rPr lang="zh-CN" altLang="en-US" sz="1700" b="1">
                <a:effectLst/>
                <a:latin typeface="FZSSK--GBK1-0"/>
              </a:rPr>
              <a:t>               补助预算收入</a:t>
            </a:r>
            <a:r>
              <a:rPr lang="en-US" altLang="zh-CN" sz="1700" b="1">
                <a:effectLst/>
                <a:latin typeface="E"/>
              </a:rPr>
              <a:t>—</a:t>
            </a:r>
            <a:r>
              <a:rPr lang="zh-CN" altLang="en-US" sz="1700" b="1">
                <a:effectLst/>
                <a:latin typeface="FZSSK--GBK1-0"/>
              </a:rPr>
              <a:t>政府性基金预算补助收入</a:t>
            </a:r>
            <a:endParaRPr lang="en-US" altLang="zh-CN" sz="1700" b="1">
              <a:effectLst/>
              <a:latin typeface="FZSSK--GBK1-0"/>
            </a:endParaRPr>
          </a:p>
          <a:p>
            <a:pPr algn="ctr"/>
            <a:r>
              <a:rPr lang="en-US" altLang="zh-CN" sz="1700" b="1">
                <a:effectLst/>
                <a:latin typeface="FZSSK--GBK1-0"/>
              </a:rPr>
              <a:t>	</a:t>
            </a:r>
            <a:r>
              <a:rPr lang="zh-CN" altLang="en-US" sz="1700" b="1">
                <a:effectLst/>
                <a:latin typeface="FZSSK--GBK1-0"/>
              </a:rPr>
              <a:t>        </a:t>
            </a:r>
            <a:r>
              <a:rPr lang="en-US" altLang="zh-CN" sz="1700" b="1">
                <a:effectLst/>
                <a:latin typeface="FZSSK--GBK1-0"/>
              </a:rPr>
              <a:t>	</a:t>
            </a:r>
            <a:r>
              <a:rPr lang="zh-CN" altLang="en-US" sz="1700" b="1">
                <a:effectLst/>
                <a:latin typeface="FZSSK--GBK1-0"/>
              </a:rPr>
              <a:t>                    补助预算收入</a:t>
            </a:r>
            <a:r>
              <a:rPr lang="en-US" altLang="zh-CN" sz="1700" b="1">
                <a:effectLst/>
                <a:latin typeface="E"/>
              </a:rPr>
              <a:t>—</a:t>
            </a:r>
            <a:r>
              <a:rPr lang="zh-CN" altLang="en-US" sz="1700" b="1">
                <a:effectLst/>
                <a:latin typeface="FZSSK--GBK1-0"/>
              </a:rPr>
              <a:t>国有资本经营预算补助收入</a:t>
            </a:r>
            <a:endParaRPr kumimoji="1" lang="zh-CN" altLang="en-US" sz="2200" b="1"/>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8</a:t>
            </a:fld>
            <a:endParaRPr lang="zh-CN" altLang="en-US"/>
          </a:p>
        </p:txBody>
      </p:sp>
      <p:sp>
        <p:nvSpPr>
          <p:cNvPr id="4" name="标题 3"/>
          <p:cNvSpPr>
            <a:spLocks noGrp="1"/>
          </p:cNvSpPr>
          <p:nvPr>
            <p:ph type="title"/>
          </p:nvPr>
        </p:nvSpPr>
        <p:spPr>
          <a:xfrm>
            <a:off x="259080" y="207007"/>
            <a:ext cx="928092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32800" y="842401"/>
            <a:ext cx="8740740" cy="4193150"/>
          </a:xfrm>
        </p:spPr>
        <p:txBody>
          <a:bodyPr>
            <a:normAutofit fontScale="77500" lnSpcReduction="20000"/>
          </a:bodyPr>
          <a:lstStyle/>
          <a:p>
            <a:r>
              <a:rPr lang="en-US" altLang="zh-CN" sz="1800">
                <a:effectLst/>
                <a:latin typeface="FZXBSK--GBK1-0"/>
              </a:rPr>
              <a:t>1.</a:t>
            </a:r>
            <a:r>
              <a:rPr lang="zh-CN" altLang="en-US" sz="1800">
                <a:effectLst/>
                <a:latin typeface="FZXBSK--GBK1-0"/>
              </a:rPr>
              <a:t>补助活动预算收支核算的账务处理 </a:t>
            </a:r>
            <a:endParaRPr lang="en-US" altLang="zh-CN" sz="1800">
              <a:effectLst/>
              <a:latin typeface="FZXBSK--GBK1-0"/>
            </a:endParaRPr>
          </a:p>
          <a:p>
            <a:r>
              <a:rPr lang="zh-CN" altLang="en-US" sz="1800">
                <a:effectLst/>
                <a:latin typeface="FZSSK--GBK1-0"/>
              </a:rPr>
              <a:t>年终上下级政府财政办理结算确认补助预算收支的账务处理 </a:t>
            </a:r>
            <a:endParaRPr lang="zh-CN" altLang="en-US"/>
          </a:p>
          <a:p>
            <a:pPr marL="285750" indent="-285750">
              <a:buFont typeface="Arial" pitchFamily="34" charset="0"/>
              <a:buChar char="•"/>
            </a:pPr>
            <a:r>
              <a:rPr lang="zh-CN" altLang="en-US" sz="1800">
                <a:effectLst/>
                <a:latin typeface="FZSSK--GBK1-0"/>
              </a:rPr>
              <a:t>上级政府财政会计按照应补助尚未补助金额</a:t>
            </a:r>
            <a:r>
              <a:rPr lang="zh-CN" altLang="en-US" sz="1800">
                <a:latin typeface="E"/>
              </a:rPr>
              <a:t>：</a:t>
            </a:r>
            <a:endParaRPr lang="en-US" altLang="zh-CN" sz="1800">
              <a:latin typeface="E"/>
            </a:endParaRPr>
          </a:p>
          <a:p>
            <a:pPr algn="ctr"/>
            <a:r>
              <a:rPr lang="zh-CN" altLang="en-US" sz="1500" b="1">
                <a:effectLst/>
                <a:latin typeface="FZSSK--GBK1-0"/>
              </a:rPr>
              <a:t>借：补助预算支出</a:t>
            </a:r>
            <a:r>
              <a:rPr lang="en-US" altLang="zh-CN" sz="1500" b="1">
                <a:effectLst/>
                <a:latin typeface="E"/>
              </a:rPr>
              <a:t>—</a:t>
            </a:r>
            <a:r>
              <a:rPr lang="zh-CN" altLang="en-US" sz="1500" b="1">
                <a:effectLst/>
                <a:latin typeface="FZSSK--GBK1-0"/>
              </a:rPr>
              <a:t>调拨下级 </a:t>
            </a:r>
            <a:endParaRPr lang="en-US" altLang="zh-CN" sz="1500" b="1">
              <a:effectLst/>
              <a:latin typeface="FZSSK--GBK1-0"/>
            </a:endParaRPr>
          </a:p>
          <a:p>
            <a:pPr algn="ctr"/>
            <a:r>
              <a:rPr lang="zh-CN" altLang="en-US" sz="1500" b="1">
                <a:effectLst/>
                <a:latin typeface="FZSSK--GBK1-0"/>
              </a:rPr>
              <a:t>              资金结存</a:t>
            </a:r>
            <a:r>
              <a:rPr lang="en-US" altLang="zh-CN" sz="1500" b="1">
                <a:effectLst/>
                <a:latin typeface="E"/>
              </a:rPr>
              <a:t>—</a:t>
            </a:r>
            <a:r>
              <a:rPr lang="zh-CN" altLang="en-US" sz="1500" b="1">
                <a:effectLst/>
                <a:latin typeface="FZSSK--GBK1-0"/>
              </a:rPr>
              <a:t>上下级调拨结存</a:t>
            </a:r>
            <a:endParaRPr lang="en-US" altLang="zh-CN" sz="1500" b="1">
              <a:effectLst/>
              <a:latin typeface="FZSSK--GBK1-0"/>
            </a:endParaRPr>
          </a:p>
          <a:p>
            <a:pPr algn="ctr"/>
            <a:r>
              <a:rPr lang="en-US" altLang="zh-CN" sz="1500" b="1">
                <a:effectLst/>
                <a:latin typeface="FZSSK--GBK1-0"/>
              </a:rPr>
              <a:t>	</a:t>
            </a:r>
            <a:r>
              <a:rPr lang="zh-CN" altLang="en-US" sz="1500" b="1">
                <a:effectLst/>
                <a:latin typeface="FZSSK--GBK1-0"/>
              </a:rPr>
              <a:t>贷：上解预算收入</a:t>
            </a:r>
            <a:r>
              <a:rPr lang="en-US" altLang="zh-CN" sz="1500" b="1">
                <a:effectLst/>
                <a:latin typeface="E"/>
              </a:rPr>
              <a:t>—</a:t>
            </a:r>
            <a:r>
              <a:rPr lang="zh-CN" altLang="en-US" sz="1500" b="1">
                <a:effectLst/>
                <a:latin typeface="FZSSK--GBK1-0"/>
              </a:rPr>
              <a:t>一般公共预算上解收入</a:t>
            </a:r>
            <a:endParaRPr lang="en-US" altLang="zh-CN" sz="1500" b="1">
              <a:effectLst/>
              <a:latin typeface="FZSSK--GBK1-0"/>
            </a:endParaRPr>
          </a:p>
          <a:p>
            <a:pPr algn="ctr"/>
            <a:r>
              <a:rPr lang="zh-CN" altLang="en-US" sz="1500" b="1">
                <a:latin typeface="FZSSK--GBK1-0"/>
              </a:rPr>
              <a:t>                      上解预算收入</a:t>
            </a:r>
            <a:r>
              <a:rPr lang="en-US" altLang="zh-CN" sz="1500" b="1">
                <a:effectLst/>
                <a:latin typeface="E"/>
              </a:rPr>
              <a:t>—</a:t>
            </a:r>
            <a:r>
              <a:rPr lang="zh-CN" altLang="en-US" sz="1500" b="1">
                <a:effectLst/>
                <a:latin typeface="FZSSK--GBK1-0"/>
              </a:rPr>
              <a:t>政府性基金预算</a:t>
            </a:r>
            <a:endParaRPr lang="en-US" altLang="zh-CN" sz="1500" b="1">
              <a:effectLst/>
              <a:latin typeface="FZSSK--GBK1-0"/>
            </a:endParaRPr>
          </a:p>
          <a:p>
            <a:pPr algn="ctr"/>
            <a:r>
              <a:rPr lang="en-US" altLang="zh-CN" sz="1500" b="1">
                <a:latin typeface="FZSSK--GBK1-0"/>
              </a:rPr>
              <a:t>	</a:t>
            </a:r>
            <a:r>
              <a:rPr lang="zh-CN" altLang="en-US" sz="1500" b="1">
                <a:latin typeface="FZSSK--GBK1-0"/>
              </a:rPr>
              <a:t>           </a:t>
            </a:r>
            <a:r>
              <a:rPr lang="en-US" altLang="zh-CN" sz="1500" b="1">
                <a:latin typeface="FZSSK--GBK1-0"/>
              </a:rPr>
              <a:t>	</a:t>
            </a:r>
            <a:r>
              <a:rPr lang="zh-CN" altLang="en-US" sz="1500" b="1">
                <a:latin typeface="FZSSK--GBK1-0"/>
              </a:rPr>
              <a:t>          上解收入上解预算收入</a:t>
            </a:r>
            <a:r>
              <a:rPr lang="en-US" altLang="zh-CN" sz="1500" b="1">
                <a:effectLst/>
                <a:latin typeface="E"/>
              </a:rPr>
              <a:t>—</a:t>
            </a:r>
            <a:r>
              <a:rPr lang="zh-CN" altLang="en-US" sz="1500" b="1">
                <a:effectLst/>
                <a:latin typeface="FZSSK--GBK1-0"/>
              </a:rPr>
              <a:t>国有资本经营预算上解收入</a:t>
            </a:r>
            <a:endParaRPr lang="en-US" altLang="zh-CN" sz="1500" b="1">
              <a:effectLst/>
              <a:latin typeface="FZSSK--GBK1-0"/>
            </a:endParaRPr>
          </a:p>
          <a:p>
            <a:pPr algn="ctr"/>
            <a:r>
              <a:rPr lang="zh-CN" altLang="en-US" sz="1500" b="1">
                <a:effectLst/>
                <a:latin typeface="FZSSK--GBK1-0"/>
              </a:rPr>
              <a:t>              资金结存</a:t>
            </a:r>
            <a:r>
              <a:rPr lang="en-US" altLang="zh-CN" sz="1500" b="1">
                <a:effectLst/>
                <a:latin typeface="E"/>
              </a:rPr>
              <a:t>—</a:t>
            </a:r>
            <a:r>
              <a:rPr lang="zh-CN" altLang="en-US" sz="1500" b="1">
                <a:effectLst/>
                <a:latin typeface="FZSSK--GBK1-0"/>
              </a:rPr>
              <a:t>上下级调拨结存</a:t>
            </a:r>
            <a:endParaRPr lang="en-US" altLang="zh-CN" sz="1500" b="1">
              <a:effectLst/>
              <a:latin typeface="FZSSK--GBK1-0"/>
            </a:endParaRPr>
          </a:p>
          <a:p>
            <a:pPr marL="285750" indent="-285750">
              <a:buFont typeface="Arial" pitchFamily="34" charset="0"/>
              <a:buChar char="•"/>
            </a:pPr>
            <a:r>
              <a:rPr lang="zh-CN" altLang="en-US" sz="1800">
                <a:effectLst/>
                <a:latin typeface="FZSSK--GBK1-0"/>
              </a:rPr>
              <a:t>下级政府财政会计按照应上解尚未上解金额：</a:t>
            </a:r>
            <a:endParaRPr lang="en-US" altLang="zh-CN" sz="1800">
              <a:latin typeface="E"/>
            </a:endParaRPr>
          </a:p>
          <a:p>
            <a:pPr algn="ctr"/>
            <a:r>
              <a:rPr lang="zh-CN" altLang="en-US" sz="1500" b="1">
                <a:effectLst/>
                <a:latin typeface="FZSSK--GBK1-0"/>
              </a:rPr>
              <a:t>借：上解预算支出</a:t>
            </a:r>
            <a:r>
              <a:rPr lang="en-US" altLang="zh-CN" sz="1500" b="1">
                <a:effectLst/>
                <a:latin typeface="E"/>
              </a:rPr>
              <a:t>— </a:t>
            </a:r>
            <a:r>
              <a:rPr lang="zh-CN" altLang="en-US" sz="1500" b="1">
                <a:effectLst/>
                <a:latin typeface="FZSSK--GBK1-0"/>
              </a:rPr>
              <a:t>一般公共预算上解支出</a:t>
            </a:r>
            <a:r>
              <a:rPr lang="zh-CN" altLang="en-US" sz="1500" b="1">
                <a:effectLst/>
                <a:latin typeface="E"/>
              </a:rPr>
              <a:t> </a:t>
            </a:r>
            <a:endParaRPr lang="en-US" altLang="zh-CN" sz="1500" b="1">
              <a:effectLst/>
              <a:latin typeface="E"/>
            </a:endParaRPr>
          </a:p>
          <a:p>
            <a:pPr algn="ctr"/>
            <a:r>
              <a:rPr lang="zh-CN" altLang="en-US" sz="1500" b="1">
                <a:effectLst/>
                <a:latin typeface="FZSSK--GBK1-0"/>
              </a:rPr>
              <a:t>           上解预算支出</a:t>
            </a:r>
            <a:r>
              <a:rPr lang="en-US" altLang="zh-CN" sz="1500" b="1">
                <a:effectLst/>
                <a:latin typeface="E"/>
              </a:rPr>
              <a:t>—</a:t>
            </a:r>
            <a:r>
              <a:rPr lang="zh-CN" altLang="en-US" sz="1500" b="1">
                <a:effectLst/>
                <a:latin typeface="FZSSK--GBK1-0"/>
              </a:rPr>
              <a:t>政府性基金预算上解支出</a:t>
            </a:r>
            <a:endParaRPr lang="en-US" altLang="zh-CN" sz="1500" b="1">
              <a:effectLst/>
              <a:latin typeface="FZSSK--GBK1-0"/>
            </a:endParaRPr>
          </a:p>
          <a:p>
            <a:pPr algn="ctr"/>
            <a:r>
              <a:rPr lang="zh-CN" altLang="en-US" sz="1500" b="1">
                <a:effectLst/>
                <a:latin typeface="FZSSK--GBK1-0"/>
              </a:rPr>
              <a:t>                 上解预算支 出</a:t>
            </a:r>
            <a:r>
              <a:rPr lang="en-US" altLang="zh-CN" sz="1500" b="1">
                <a:effectLst/>
                <a:latin typeface="E"/>
              </a:rPr>
              <a:t>—</a:t>
            </a:r>
            <a:r>
              <a:rPr lang="zh-CN" altLang="en-US" sz="1500" b="1">
                <a:effectLst/>
                <a:latin typeface="FZSSK--GBK1-0"/>
              </a:rPr>
              <a:t>国有资本经营预算上解支出</a:t>
            </a:r>
            <a:endParaRPr lang="en-US" altLang="zh-CN" sz="1500" b="1">
              <a:effectLst/>
              <a:latin typeface="FZSSK--GBK1-0"/>
            </a:endParaRPr>
          </a:p>
          <a:p>
            <a:pPr algn="ctr"/>
            <a:r>
              <a:rPr lang="zh-CN" altLang="en-US" sz="1500" b="1">
                <a:effectLst/>
                <a:latin typeface="FZSSK--GBK1-0"/>
              </a:rPr>
              <a:t>资金结存</a:t>
            </a:r>
            <a:r>
              <a:rPr lang="en-US" altLang="zh-CN" sz="1500" b="1">
                <a:effectLst/>
                <a:latin typeface="E"/>
              </a:rPr>
              <a:t>—</a:t>
            </a:r>
            <a:r>
              <a:rPr lang="zh-CN" altLang="en-US" sz="1500" b="1">
                <a:effectLst/>
                <a:latin typeface="FZSSK--GBK1-0"/>
              </a:rPr>
              <a:t>上下级调拨结存</a:t>
            </a:r>
            <a:endParaRPr lang="en-US" altLang="zh-CN" sz="1500" b="1">
              <a:latin typeface="E"/>
            </a:endParaRPr>
          </a:p>
          <a:p>
            <a:pPr algn="ctr"/>
            <a:r>
              <a:rPr lang="zh-CN" altLang="en-US" sz="1500" b="1">
                <a:effectLst/>
                <a:latin typeface="FZSSK--GBK1-0"/>
              </a:rPr>
              <a:t>贷：补助预算收入</a:t>
            </a:r>
            <a:r>
              <a:rPr lang="en-US" altLang="zh-CN" sz="1500" b="1">
                <a:effectLst/>
                <a:latin typeface="E"/>
              </a:rPr>
              <a:t>—</a:t>
            </a:r>
            <a:r>
              <a:rPr lang="zh-CN" altLang="en-US" sz="1500" b="1">
                <a:effectLst/>
                <a:latin typeface="FZSSK--GBK1-0"/>
              </a:rPr>
              <a:t>上级调拨科目</a:t>
            </a:r>
            <a:r>
              <a:rPr lang="en-US" altLang="zh-CN" sz="1500" b="1">
                <a:effectLst/>
                <a:latin typeface="E"/>
              </a:rPr>
              <a:t>,</a:t>
            </a:r>
            <a:r>
              <a:rPr lang="zh-CN" altLang="en-US" sz="1500" b="1">
                <a:effectLst/>
                <a:latin typeface="FZSSK--GBK1-0"/>
              </a:rPr>
              <a:t> </a:t>
            </a:r>
            <a:endParaRPr lang="en-US" altLang="zh-CN" sz="1500" b="1">
              <a:effectLst/>
              <a:latin typeface="FZSSK--GBK1-0"/>
            </a:endParaRPr>
          </a:p>
          <a:p>
            <a:pPr algn="ctr"/>
            <a:r>
              <a:rPr lang="zh-CN" altLang="en-US" sz="1500" b="1">
                <a:effectLst/>
                <a:latin typeface="FZSSK--GBK1-0"/>
              </a:rPr>
              <a:t>      资金结存</a:t>
            </a:r>
            <a:r>
              <a:rPr lang="en-US" altLang="zh-CN" sz="1500" b="1">
                <a:effectLst/>
                <a:latin typeface="E"/>
              </a:rPr>
              <a:t>—</a:t>
            </a:r>
            <a:r>
              <a:rPr lang="zh-CN" altLang="en-US" sz="1500" b="1">
                <a:effectLst/>
                <a:latin typeface="FZSSK--GBK1-0"/>
              </a:rPr>
              <a:t>上下级调拨结存</a:t>
            </a:r>
            <a:endParaRPr kumimoji="1" lang="zh-CN" altLang="en-US" sz="2300" b="1"/>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9</a:t>
            </a:fld>
            <a:endParaRPr lang="zh-CN" altLang="en-US"/>
          </a:p>
        </p:txBody>
      </p:sp>
      <p:sp>
        <p:nvSpPr>
          <p:cNvPr id="4" name="标题 3"/>
          <p:cNvSpPr>
            <a:spLocks noGrp="1"/>
          </p:cNvSpPr>
          <p:nvPr>
            <p:ph type="title"/>
          </p:nvPr>
        </p:nvSpPr>
        <p:spPr>
          <a:xfrm>
            <a:off x="172800" y="207007"/>
            <a:ext cx="936720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360000" y="842401"/>
            <a:ext cx="9096420" cy="4193150"/>
          </a:xfrm>
        </p:spPr>
        <p:txBody>
          <a:bodyPr>
            <a:normAutofit fontScale="92500" lnSpcReduction="10000"/>
          </a:bodyPr>
          <a:lstStyle/>
          <a:p>
            <a:r>
              <a:rPr lang="en-US" altLang="zh-CN" sz="1800">
                <a:effectLst/>
                <a:latin typeface="FZXBSK--GBK1-0"/>
              </a:rPr>
              <a:t>1.</a:t>
            </a:r>
            <a:r>
              <a:rPr lang="zh-CN" altLang="en-US" sz="1800">
                <a:effectLst/>
                <a:latin typeface="FZXBSK--GBK1-0"/>
              </a:rPr>
              <a:t>补助活动预算收支核算的账务处理 </a:t>
            </a:r>
            <a:endParaRPr lang="en-US" altLang="zh-CN" sz="1800">
              <a:effectLst/>
              <a:latin typeface="FZXBSK--GBK1-0"/>
            </a:endParaRPr>
          </a:p>
          <a:p>
            <a:r>
              <a:rPr lang="zh-CN" altLang="en-US" sz="1800">
                <a:effectLst/>
                <a:latin typeface="FZSSK--GBK1-0"/>
              </a:rPr>
              <a:t>期末结转未记账补助预算收支的账务处理</a:t>
            </a:r>
            <a:endParaRPr lang="en-US" altLang="zh-CN" sz="1800">
              <a:effectLst/>
              <a:latin typeface="FZSSK--GBK1-0"/>
            </a:endParaRPr>
          </a:p>
          <a:p>
            <a:pPr marL="285750" indent="-285750">
              <a:buFont typeface="Arial" pitchFamily="34" charset="0"/>
              <a:buChar char="•"/>
            </a:pPr>
            <a:r>
              <a:rPr lang="zh-CN" altLang="en-US" sz="1800">
                <a:effectLst/>
                <a:latin typeface="FZSSK--GBK1-0"/>
              </a:rPr>
              <a:t>上级政府财政会计按照需要登记具体补助预算支出的金额</a:t>
            </a:r>
            <a:r>
              <a:rPr lang="en-US" altLang="zh-CN" sz="1800">
                <a:effectLst/>
                <a:latin typeface="E"/>
              </a:rPr>
              <a:t>,</a:t>
            </a:r>
            <a:endParaRPr lang="en-US" altLang="zh-CN" sz="1800">
              <a:effectLst/>
              <a:latin typeface="E"/>
            </a:endParaRPr>
          </a:p>
          <a:p>
            <a:pPr algn="ctr"/>
            <a:r>
              <a:rPr lang="zh-CN" altLang="en-US" sz="1700" b="1">
                <a:effectLst/>
                <a:latin typeface="FZSSK--GBK1-0"/>
              </a:rPr>
              <a:t>借：补助预算支出</a:t>
            </a:r>
            <a:r>
              <a:rPr lang="en-US" altLang="zh-CN" sz="1700" b="1">
                <a:effectLst/>
                <a:latin typeface="E"/>
              </a:rPr>
              <a:t>—</a:t>
            </a:r>
            <a:r>
              <a:rPr lang="zh-CN" altLang="en-US" sz="1700" b="1">
                <a:effectLst/>
                <a:latin typeface="FZSSK--GBK1-0"/>
              </a:rPr>
              <a:t>一般公 共预算补助支出</a:t>
            </a:r>
            <a:endParaRPr lang="en-US" altLang="zh-CN" sz="1700" b="1">
              <a:effectLst/>
              <a:latin typeface="FZSSK--GBK1-0"/>
            </a:endParaRPr>
          </a:p>
          <a:p>
            <a:pPr algn="ctr"/>
            <a:r>
              <a:rPr lang="zh-CN" altLang="en-US" sz="1700" b="1">
                <a:effectLst/>
                <a:latin typeface="FZSSK--GBK1-0"/>
              </a:rPr>
              <a:t>             补助预算支出</a:t>
            </a:r>
            <a:r>
              <a:rPr lang="en-US" altLang="zh-CN" sz="1700" b="1">
                <a:effectLst/>
                <a:latin typeface="E"/>
              </a:rPr>
              <a:t>—</a:t>
            </a:r>
            <a:r>
              <a:rPr lang="zh-CN" altLang="en-US" sz="1700" b="1">
                <a:effectLst/>
                <a:latin typeface="FZSSK--GBK1-0"/>
              </a:rPr>
              <a:t>政府性基金预算补助支出</a:t>
            </a:r>
            <a:r>
              <a:rPr lang="zh-CN" altLang="en-US" sz="1700" b="1">
                <a:effectLst/>
                <a:latin typeface="E"/>
              </a:rPr>
              <a:t> </a:t>
            </a:r>
            <a:endParaRPr lang="en-US" altLang="zh-CN" sz="1700" b="1">
              <a:effectLst/>
              <a:latin typeface="E"/>
            </a:endParaRPr>
          </a:p>
          <a:p>
            <a:pPr algn="ctr"/>
            <a:r>
              <a:rPr lang="zh-CN" altLang="en-US" sz="1700" b="1">
                <a:effectLst/>
                <a:latin typeface="FZSSK--GBK1-0"/>
              </a:rPr>
              <a:t>                  补助预算支出</a:t>
            </a:r>
            <a:r>
              <a:rPr lang="en-US" altLang="zh-CN" sz="1700" b="1">
                <a:effectLst/>
                <a:latin typeface="E"/>
              </a:rPr>
              <a:t>—</a:t>
            </a:r>
            <a:r>
              <a:rPr lang="zh-CN" altLang="en-US" sz="1700" b="1">
                <a:effectLst/>
                <a:latin typeface="FZSSK--GBK1-0"/>
              </a:rPr>
              <a:t>国 有资本经营预算补助支出</a:t>
            </a:r>
            <a:endParaRPr lang="en-US" altLang="zh-CN" sz="1700" b="1">
              <a:latin typeface="E"/>
            </a:endParaRPr>
          </a:p>
          <a:p>
            <a:pPr algn="ctr"/>
            <a:r>
              <a:rPr lang="en-US" altLang="zh-CN" sz="1700" b="1">
                <a:effectLst/>
                <a:latin typeface="FZSSK--GBK1-0"/>
              </a:rPr>
              <a:t>	</a:t>
            </a:r>
            <a:r>
              <a:rPr lang="zh-CN" altLang="en-US" sz="1700" b="1">
                <a:effectLst/>
                <a:latin typeface="FZSSK--GBK1-0"/>
              </a:rPr>
              <a:t>贷： 补助预算支出</a:t>
            </a:r>
            <a:r>
              <a:rPr lang="en-US" altLang="zh-CN" sz="1700" b="1">
                <a:effectLst/>
                <a:latin typeface="E"/>
              </a:rPr>
              <a:t>—</a:t>
            </a:r>
            <a:r>
              <a:rPr lang="zh-CN" altLang="en-US" sz="1700" b="1">
                <a:effectLst/>
                <a:latin typeface="FZSSK--GBK1-0"/>
              </a:rPr>
              <a:t>调拨下级</a:t>
            </a:r>
            <a:endParaRPr lang="en-US" altLang="zh-CN" sz="1700" b="1">
              <a:effectLst/>
              <a:latin typeface="FZSSK--GBK1-0"/>
            </a:endParaRPr>
          </a:p>
          <a:p>
            <a:pPr marL="285750" indent="-285750" algn="l">
              <a:buFont typeface="Arial" pitchFamily="34" charset="0"/>
              <a:buChar char="•"/>
            </a:pPr>
            <a:r>
              <a:rPr lang="zh-CN" altLang="en-US" sz="1800">
                <a:latin typeface="FZSSK--GBK1-0"/>
              </a:rPr>
              <a:t>下级政府财政会计按照需要登记具体补助预算收入的金额，</a:t>
            </a:r>
            <a:endParaRPr lang="en-US" altLang="zh-CN" sz="1800">
              <a:latin typeface="FZSSK--GBK1-0"/>
            </a:endParaRPr>
          </a:p>
          <a:p>
            <a:pPr algn="ctr"/>
            <a:r>
              <a:rPr lang="zh-CN" altLang="en-US" sz="1700" b="1">
                <a:effectLst/>
                <a:latin typeface="FZSSK--GBK1-0"/>
              </a:rPr>
              <a:t>借：补助预算收入</a:t>
            </a:r>
            <a:r>
              <a:rPr lang="en-US" altLang="zh-CN" sz="1700" b="1">
                <a:effectLst/>
                <a:latin typeface="E"/>
              </a:rPr>
              <a:t>—</a:t>
            </a:r>
            <a:r>
              <a:rPr lang="zh-CN" altLang="en-US" sz="1700" b="1">
                <a:effectLst/>
                <a:latin typeface="FZSSK--GBK1-0"/>
              </a:rPr>
              <a:t>上级调拨</a:t>
            </a:r>
            <a:endParaRPr lang="en-US" altLang="zh-CN" sz="1700" b="1">
              <a:effectLst/>
              <a:latin typeface="FZSSK--GBK1-0"/>
            </a:endParaRPr>
          </a:p>
          <a:p>
            <a:pPr algn="ctr"/>
            <a:r>
              <a:rPr lang="en-US" altLang="zh-CN" sz="1700" b="1">
                <a:effectLst/>
                <a:latin typeface="FZSSK--GBK1-0"/>
              </a:rPr>
              <a:t>		</a:t>
            </a:r>
            <a:r>
              <a:rPr lang="zh-CN" altLang="en-US" sz="1700" b="1">
                <a:effectLst/>
                <a:latin typeface="FZSSK--GBK1-0"/>
              </a:rPr>
              <a:t>贷： 补助预算收入</a:t>
            </a:r>
            <a:r>
              <a:rPr lang="en-US" altLang="zh-CN" sz="1700" b="1">
                <a:effectLst/>
                <a:latin typeface="E"/>
              </a:rPr>
              <a:t>—</a:t>
            </a:r>
            <a:r>
              <a:rPr lang="zh-CN" altLang="en-US" sz="1700" b="1">
                <a:effectLst/>
                <a:latin typeface="FZSSK--GBK1-0"/>
              </a:rPr>
              <a:t>一般公共预算补助收入</a:t>
            </a:r>
            <a:endParaRPr lang="en-US" altLang="zh-CN" sz="1700" b="1">
              <a:effectLst/>
              <a:latin typeface="FZSSK--GBK1-0"/>
            </a:endParaRPr>
          </a:p>
          <a:p>
            <a:pPr algn="ctr"/>
            <a:r>
              <a:rPr lang="en-US" altLang="zh-CN" sz="1700" b="1">
                <a:effectLst/>
                <a:latin typeface="FZSSK--GBK1-0"/>
              </a:rPr>
              <a:t>		</a:t>
            </a:r>
            <a:r>
              <a:rPr lang="zh-CN" altLang="en-US" sz="1700" b="1">
                <a:effectLst/>
                <a:latin typeface="FZSSK--GBK1-0"/>
              </a:rPr>
              <a:t>               补助预算收入</a:t>
            </a:r>
            <a:r>
              <a:rPr lang="en-US" altLang="zh-CN" sz="1700" b="1">
                <a:effectLst/>
                <a:latin typeface="E"/>
              </a:rPr>
              <a:t>—</a:t>
            </a:r>
            <a:r>
              <a:rPr lang="zh-CN" altLang="en-US" sz="1700" b="1">
                <a:effectLst/>
                <a:latin typeface="FZSSK--GBK1-0"/>
              </a:rPr>
              <a:t>政府 性基金预算补助收入</a:t>
            </a:r>
            <a:endParaRPr lang="en-US" altLang="zh-CN" sz="1700" b="1">
              <a:effectLst/>
              <a:latin typeface="FZSSK--GBK1-0"/>
            </a:endParaRPr>
          </a:p>
          <a:p>
            <a:pPr algn="ctr"/>
            <a:r>
              <a:rPr lang="en-US" altLang="zh-CN" sz="1700" b="1">
                <a:effectLst/>
                <a:latin typeface="FZSSK--GBK1-0"/>
              </a:rPr>
              <a:t>		</a:t>
            </a:r>
            <a:r>
              <a:rPr lang="zh-CN" altLang="en-US" sz="1700" b="1">
                <a:effectLst/>
                <a:latin typeface="FZSSK--GBK1-0"/>
              </a:rPr>
              <a:t>                   补助预算收入</a:t>
            </a:r>
            <a:r>
              <a:rPr lang="en-US" altLang="zh-CN" sz="1700" b="1">
                <a:effectLst/>
                <a:latin typeface="E"/>
              </a:rPr>
              <a:t>—</a:t>
            </a:r>
            <a:r>
              <a:rPr lang="zh-CN" altLang="en-US" sz="1700" b="1">
                <a:effectLst/>
                <a:latin typeface="FZSSK--GBK1-0"/>
              </a:rPr>
              <a:t>国有资本经营预算补助收入</a:t>
            </a:r>
            <a:endParaRPr lang="zh-CN" altLang="en-US" sz="2200" b="1"/>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10</a:t>
            </a:fld>
            <a:endParaRPr lang="zh-CN" altLang="en-US"/>
          </a:p>
        </p:txBody>
      </p:sp>
      <p:sp>
        <p:nvSpPr>
          <p:cNvPr id="4" name="标题 3"/>
          <p:cNvSpPr>
            <a:spLocks noGrp="1"/>
          </p:cNvSpPr>
          <p:nvPr>
            <p:ph type="title"/>
          </p:nvPr>
        </p:nvSpPr>
        <p:spPr>
          <a:xfrm>
            <a:off x="259080" y="207007"/>
            <a:ext cx="928092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63880" y="842401"/>
            <a:ext cx="8976120" cy="4193150"/>
          </a:xfrm>
        </p:spPr>
        <p:txBody>
          <a:bodyPr>
            <a:normAutofit fontScale="85000" lnSpcReduction="20000"/>
          </a:bodyPr>
          <a:lstStyle/>
          <a:p>
            <a:r>
              <a:rPr lang="en-US" altLang="zh-CN" sz="1800">
                <a:effectLst/>
                <a:latin typeface="E"/>
              </a:rPr>
              <a:t>2. </a:t>
            </a:r>
            <a:r>
              <a:rPr lang="zh-CN" altLang="en-US" sz="1800">
                <a:effectLst/>
                <a:latin typeface="FZXBSK--GBK1-0"/>
              </a:rPr>
              <a:t>上解活动预算收支核算的账务处理 </a:t>
            </a:r>
            <a:endParaRPr lang="zh-CN" altLang="en-US"/>
          </a:p>
          <a:p>
            <a:r>
              <a:rPr lang="zh-CN" altLang="en-US" sz="1800">
                <a:effectLst/>
                <a:latin typeface="FZSSK--GBK1-0"/>
              </a:rPr>
              <a:t>下级政府财政向上级政府财政支付上解款项的账务处理</a:t>
            </a:r>
            <a:r>
              <a:rPr lang="zh-CN" altLang="en-US" sz="1800">
                <a:effectLst/>
                <a:latin typeface="E"/>
              </a:rPr>
              <a:t>。 </a:t>
            </a:r>
            <a:endParaRPr lang="zh-CN" altLang="en-US"/>
          </a:p>
          <a:p>
            <a:pPr marL="285750" indent="-285750">
              <a:buFont typeface="Arial" pitchFamily="34" charset="0"/>
              <a:buChar char="•"/>
            </a:pPr>
            <a:r>
              <a:rPr lang="zh-CN" altLang="en-US" sz="1800">
                <a:effectLst/>
                <a:latin typeface="FZSSK--GBK1-0"/>
              </a:rPr>
              <a:t>预算年度执行中下级政府财政向上级政府财政支付上解款项时</a:t>
            </a:r>
            <a:r>
              <a:rPr lang="en-US" altLang="zh-CN" sz="1800">
                <a:effectLst/>
                <a:latin typeface="E"/>
              </a:rPr>
              <a:t>,</a:t>
            </a:r>
            <a:r>
              <a:rPr lang="zh-CN" altLang="en-US" sz="1800">
                <a:effectLst/>
                <a:latin typeface="FZSSK--GBK1-0"/>
              </a:rPr>
              <a:t>下级政府财政会计按照实际支付的金额</a:t>
            </a:r>
            <a:r>
              <a:rPr lang="en-US" altLang="zh-CN" sz="1800">
                <a:effectLst/>
                <a:latin typeface="E"/>
              </a:rPr>
              <a:t>,</a:t>
            </a:r>
            <a:endParaRPr lang="en-US" altLang="zh-CN" sz="1800">
              <a:effectLst/>
              <a:latin typeface="E"/>
            </a:endParaRPr>
          </a:p>
          <a:p>
            <a:pPr algn="ctr"/>
            <a:r>
              <a:rPr lang="zh-CN" altLang="en-US" sz="1600" b="1">
                <a:effectLst/>
                <a:latin typeface="FZSSK--GBK1-0"/>
              </a:rPr>
              <a:t>借：上解预算支出</a:t>
            </a:r>
            <a:r>
              <a:rPr lang="en-US" altLang="zh-CN" sz="1600" b="1">
                <a:effectLst/>
                <a:latin typeface="E"/>
              </a:rPr>
              <a:t>—</a:t>
            </a:r>
            <a:r>
              <a:rPr lang="zh-CN" altLang="en-US" sz="1600" b="1">
                <a:effectLst/>
                <a:latin typeface="FZSSK--GBK1-0"/>
              </a:rPr>
              <a:t>一般公共预算上解支出</a:t>
            </a:r>
            <a:endParaRPr lang="en-US" altLang="zh-CN" sz="1600" b="1">
              <a:effectLst/>
              <a:latin typeface="FZSSK--GBK1-0"/>
            </a:endParaRPr>
          </a:p>
          <a:p>
            <a:pPr algn="ctr"/>
            <a:r>
              <a:rPr lang="zh-CN" altLang="en-US" sz="1600" b="1">
                <a:effectLst/>
                <a:latin typeface="FZSSK--GBK1-0"/>
              </a:rPr>
              <a:t>            上解预算支出</a:t>
            </a:r>
            <a:r>
              <a:rPr lang="en-US" altLang="zh-CN" sz="1600" b="1">
                <a:effectLst/>
                <a:latin typeface="E"/>
              </a:rPr>
              <a:t>—</a:t>
            </a:r>
            <a:r>
              <a:rPr lang="zh-CN" altLang="en-US" sz="1600" b="1">
                <a:effectLst/>
                <a:latin typeface="FZSSK--GBK1-0"/>
              </a:rPr>
              <a:t>政府性基金预算上解支出</a:t>
            </a:r>
            <a:endParaRPr lang="en-US" altLang="zh-CN" sz="1600" b="1">
              <a:effectLst/>
              <a:latin typeface="FZSSK--GBK1-0"/>
            </a:endParaRPr>
          </a:p>
          <a:p>
            <a:pPr algn="ctr"/>
            <a:r>
              <a:rPr lang="zh-CN" altLang="en-US" sz="1600" b="1">
                <a:effectLst/>
                <a:latin typeface="FZSSK--GBK1-0"/>
              </a:rPr>
              <a:t>                 上解预算支出</a:t>
            </a:r>
            <a:r>
              <a:rPr lang="en-US" altLang="zh-CN" sz="1600" b="1">
                <a:effectLst/>
                <a:latin typeface="E"/>
              </a:rPr>
              <a:t>—</a:t>
            </a:r>
            <a:r>
              <a:rPr lang="zh-CN" altLang="en-US" sz="1600" b="1">
                <a:effectLst/>
                <a:latin typeface="FZSSK--GBK1-0"/>
              </a:rPr>
              <a:t>国有资本经营预算上解支出</a:t>
            </a:r>
            <a:endParaRPr lang="en-US" altLang="zh-CN" sz="1600" b="1">
              <a:latin typeface="E"/>
            </a:endParaRPr>
          </a:p>
          <a:p>
            <a:pPr algn="ctr"/>
            <a:r>
              <a:rPr lang="zh-CN" altLang="en-US" sz="1600" b="1">
                <a:effectLst/>
                <a:latin typeface="FZSSK--GBK1-0"/>
              </a:rPr>
              <a:t>贷： 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algn="ctr"/>
            <a:r>
              <a:rPr lang="zh-CN" altLang="en-US" sz="1600" b="1">
                <a:effectLst/>
                <a:latin typeface="FZSSK--GBK1-0"/>
              </a:rPr>
              <a:t>           资金结存</a:t>
            </a:r>
            <a:r>
              <a:rPr lang="en-US" altLang="zh-CN" sz="1600" b="1">
                <a:effectLst/>
                <a:latin typeface="E"/>
              </a:rPr>
              <a:t>—</a:t>
            </a:r>
            <a:r>
              <a:rPr lang="zh-CN" altLang="en-US" sz="1600" b="1">
                <a:effectLst/>
                <a:latin typeface="FZSSK--GBK1-0"/>
              </a:rPr>
              <a:t>专户资金结存</a:t>
            </a:r>
            <a:endParaRPr lang="en-US" altLang="zh-CN" sz="1600" b="1">
              <a:effectLst/>
              <a:latin typeface="FZSSK--GBK1-0"/>
            </a:endParaRPr>
          </a:p>
          <a:p>
            <a:pPr marL="285750" indent="-285750">
              <a:buFont typeface="Arial" pitchFamily="34" charset="0"/>
              <a:buChar char="•"/>
            </a:pPr>
            <a:r>
              <a:rPr lang="zh-CN" altLang="en-US" sz="1800">
                <a:effectLst/>
                <a:latin typeface="FZSSK--GBK1-0"/>
              </a:rPr>
              <a:t>上级政府财政会计按照实际收到的金额</a:t>
            </a:r>
            <a:endParaRPr lang="en-US" altLang="zh-CN" sz="1800">
              <a:latin typeface="E"/>
            </a:endParaRPr>
          </a:p>
          <a:p>
            <a:pPr algn="ctr"/>
            <a:r>
              <a:rPr lang="zh-CN" altLang="en-US" sz="1600" b="1">
                <a:effectLst/>
                <a:latin typeface="FZSSK--GBK1-0"/>
              </a:rPr>
              <a:t>借：资金结存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algn="ctr"/>
            <a:r>
              <a:rPr lang="zh-CN" altLang="en-US" sz="1600" b="1">
                <a:effectLst/>
                <a:latin typeface="FZSSK--GBK1-0"/>
              </a:rPr>
              <a:t>                  资金结存</a:t>
            </a:r>
            <a:r>
              <a:rPr lang="en-US" altLang="zh-CN" sz="1600" b="1">
                <a:effectLst/>
                <a:latin typeface="E"/>
              </a:rPr>
              <a:t>—</a:t>
            </a:r>
            <a:r>
              <a:rPr lang="zh-CN" altLang="en-US" sz="1600" b="1">
                <a:effectLst/>
                <a:latin typeface="FZSSK--GBK1-0"/>
              </a:rPr>
              <a:t>专户资金结存科目</a:t>
            </a:r>
            <a:endParaRPr lang="en-US" altLang="zh-CN" sz="1600" b="1">
              <a:latin typeface="E"/>
            </a:endParaRPr>
          </a:p>
          <a:p>
            <a:pPr algn="ctr"/>
            <a:r>
              <a:rPr lang="en-US" altLang="zh-CN" sz="1600" b="1">
                <a:effectLst/>
                <a:latin typeface="FZSSK--GBK1-0"/>
              </a:rPr>
              <a:t>		</a:t>
            </a:r>
            <a:r>
              <a:rPr lang="zh-CN" altLang="en-US" sz="1600" b="1">
                <a:effectLst/>
                <a:latin typeface="FZSSK--GBK1-0"/>
              </a:rPr>
              <a:t>贷： 上解预算收入</a:t>
            </a:r>
            <a:r>
              <a:rPr lang="en-US" altLang="zh-CN" sz="1600" b="1">
                <a:effectLst/>
                <a:latin typeface="E"/>
              </a:rPr>
              <a:t>—</a:t>
            </a:r>
            <a:r>
              <a:rPr lang="zh-CN" altLang="en-US" sz="1600" b="1">
                <a:effectLst/>
                <a:latin typeface="FZSSK--GBK1-0"/>
              </a:rPr>
              <a:t>一般公共预算上解收入</a:t>
            </a:r>
            <a:endParaRPr lang="en-US" altLang="zh-CN" sz="1600" b="1">
              <a:effectLst/>
              <a:latin typeface="FZSSK--GBK1-0"/>
            </a:endParaRPr>
          </a:p>
          <a:p>
            <a:pPr algn="ctr"/>
            <a:r>
              <a:rPr lang="en-US" altLang="zh-CN" sz="1600" b="1">
                <a:latin typeface="FZSSK--GBK1-0"/>
              </a:rPr>
              <a:t>	</a:t>
            </a:r>
            <a:r>
              <a:rPr lang="zh-CN" altLang="en-US" sz="1600" b="1">
                <a:latin typeface="FZSSK--GBK1-0"/>
              </a:rPr>
              <a:t>  </a:t>
            </a:r>
            <a:r>
              <a:rPr lang="en-US" altLang="zh-CN" sz="1600" b="1">
                <a:latin typeface="FZSSK--GBK1-0"/>
              </a:rPr>
              <a:t>	</a:t>
            </a:r>
            <a:r>
              <a:rPr lang="zh-CN" altLang="en-US" sz="1600" b="1">
                <a:effectLst/>
                <a:latin typeface="E"/>
              </a:rPr>
              <a:t>              </a:t>
            </a:r>
            <a:r>
              <a:rPr lang="zh-CN" altLang="en-US" sz="1600" b="1">
                <a:effectLst/>
                <a:latin typeface="FZSSK--GBK1-0"/>
              </a:rPr>
              <a:t>上解预算收入</a:t>
            </a:r>
            <a:r>
              <a:rPr lang="en-US" altLang="zh-CN" sz="1600" b="1">
                <a:effectLst/>
                <a:latin typeface="E"/>
              </a:rPr>
              <a:t>—</a:t>
            </a:r>
            <a:r>
              <a:rPr lang="zh-CN" altLang="en-US" sz="1600" b="1">
                <a:effectLst/>
                <a:latin typeface="FZSSK--GBK1-0"/>
              </a:rPr>
              <a:t>政府性基金预算上解收入</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                  上解预算收入</a:t>
            </a:r>
            <a:r>
              <a:rPr lang="en-US" altLang="zh-CN" sz="1600" b="1">
                <a:effectLst/>
                <a:latin typeface="E"/>
              </a:rPr>
              <a:t>—</a:t>
            </a:r>
            <a:r>
              <a:rPr lang="zh-CN" altLang="en-US" sz="1600" b="1">
                <a:effectLst/>
                <a:latin typeface="FZSSK--GBK1-0"/>
              </a:rPr>
              <a:t>国有资本经营预算上解收入</a:t>
            </a:r>
            <a:endParaRPr lang="zh-CN" altLang="en-US" sz="2100" b="1"/>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11</a:t>
            </a:fld>
            <a:endParaRPr lang="zh-CN" altLang="en-US"/>
          </a:p>
        </p:txBody>
      </p:sp>
      <p:sp>
        <p:nvSpPr>
          <p:cNvPr id="4" name="标题 3"/>
          <p:cNvSpPr>
            <a:spLocks noGrp="1"/>
          </p:cNvSpPr>
          <p:nvPr>
            <p:ph type="title"/>
          </p:nvPr>
        </p:nvSpPr>
        <p:spPr>
          <a:xfrm>
            <a:off x="304800" y="207007"/>
            <a:ext cx="923520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10540" y="842401"/>
            <a:ext cx="9189720" cy="4739249"/>
          </a:xfrm>
        </p:spPr>
        <p:txBody>
          <a:bodyPr>
            <a:normAutofit fontScale="70000" lnSpcReduction="20000"/>
          </a:bodyPr>
          <a:lstStyle/>
          <a:p>
            <a:r>
              <a:rPr lang="en-US" altLang="zh-CN" sz="2200">
                <a:effectLst/>
                <a:latin typeface="E"/>
              </a:rPr>
              <a:t>2. </a:t>
            </a:r>
            <a:r>
              <a:rPr lang="zh-CN" altLang="en-US" sz="2200">
                <a:effectLst/>
                <a:latin typeface="FZXBSK--GBK1-0"/>
              </a:rPr>
              <a:t>上解活动预算收支核算的账务处理</a:t>
            </a:r>
            <a:endParaRPr lang="en-US" altLang="zh-CN" sz="2600">
              <a:latin typeface="FZXBSK--GBK1-0"/>
            </a:endParaRPr>
          </a:p>
          <a:p>
            <a:pPr marL="285750" indent="-285750">
              <a:buFont typeface="Arial" pitchFamily="34" charset="0"/>
              <a:buChar char="•"/>
            </a:pPr>
            <a:r>
              <a:rPr lang="zh-CN" altLang="en-US" sz="1700">
                <a:effectLst/>
                <a:latin typeface="FZSSK--GBK1-0"/>
              </a:rPr>
              <a:t>年终上下级政府财政办理结算确认上解预算收支的账务处理 ，与年终上下级政府财政办理结算确认补助预算收支的账务处理一致</a:t>
            </a:r>
            <a:endParaRPr lang="en-US" altLang="zh-CN" sz="1700">
              <a:effectLst/>
              <a:latin typeface="FZSSK--GBK1-0"/>
            </a:endParaRPr>
          </a:p>
          <a:p>
            <a:r>
              <a:rPr lang="zh-CN" altLang="en-US" sz="2000">
                <a:effectLst/>
                <a:latin typeface="FZSSK--GBK1-0"/>
              </a:rPr>
              <a:t>上级政府财政会计按照应补助尚未补助金额</a:t>
            </a:r>
            <a:r>
              <a:rPr lang="zh-CN" altLang="en-US" sz="2000">
                <a:latin typeface="E"/>
              </a:rPr>
              <a:t>：</a:t>
            </a:r>
            <a:endParaRPr lang="en-US" altLang="zh-CN" sz="2000">
              <a:latin typeface="E"/>
            </a:endParaRPr>
          </a:p>
          <a:p>
            <a:pPr algn="ctr"/>
            <a:r>
              <a:rPr lang="zh-CN" altLang="en-US" sz="1800" b="1">
                <a:effectLst/>
                <a:latin typeface="FZSSK--GBK1-0"/>
              </a:rPr>
              <a:t>借：补助预算支出</a:t>
            </a:r>
            <a:r>
              <a:rPr lang="en-US" altLang="zh-CN" sz="1800" b="1">
                <a:effectLst/>
                <a:latin typeface="E"/>
              </a:rPr>
              <a:t>—</a:t>
            </a:r>
            <a:r>
              <a:rPr lang="zh-CN" altLang="en-US" sz="1800" b="1">
                <a:effectLst/>
                <a:latin typeface="FZSSK--GBK1-0"/>
              </a:rPr>
              <a:t>调拨下级 </a:t>
            </a:r>
            <a:endParaRPr lang="en-US" altLang="zh-CN" sz="1800" b="1">
              <a:effectLst/>
              <a:latin typeface="FZSSK--GBK1-0"/>
            </a:endParaRPr>
          </a:p>
          <a:p>
            <a:pPr algn="ctr"/>
            <a:r>
              <a:rPr lang="zh-CN" altLang="en-US" sz="1800" b="1">
                <a:effectLst/>
                <a:latin typeface="FZSSK--GBK1-0"/>
              </a:rPr>
              <a:t>              资金结存</a:t>
            </a:r>
            <a:r>
              <a:rPr lang="en-US" altLang="zh-CN" sz="1800" b="1">
                <a:effectLst/>
                <a:latin typeface="E"/>
              </a:rPr>
              <a:t>—</a:t>
            </a:r>
            <a:r>
              <a:rPr lang="zh-CN" altLang="en-US" sz="1800" b="1">
                <a:effectLst/>
                <a:latin typeface="FZSSK--GBK1-0"/>
              </a:rPr>
              <a:t>上下级调拨结存</a:t>
            </a:r>
            <a:endParaRPr lang="en-US" altLang="zh-CN" sz="1800" b="1">
              <a:effectLst/>
              <a:latin typeface="FZSSK--GBK1-0"/>
            </a:endParaRPr>
          </a:p>
          <a:p>
            <a:pPr algn="ctr"/>
            <a:r>
              <a:rPr lang="en-US" altLang="zh-CN" sz="1800" b="1">
                <a:effectLst/>
                <a:latin typeface="FZSSK--GBK1-0"/>
              </a:rPr>
              <a:t>	</a:t>
            </a:r>
            <a:r>
              <a:rPr lang="zh-CN" altLang="en-US" sz="1800" b="1">
                <a:effectLst/>
                <a:latin typeface="FZSSK--GBK1-0"/>
              </a:rPr>
              <a:t>贷：上解预算收入</a:t>
            </a:r>
            <a:r>
              <a:rPr lang="en-US" altLang="zh-CN" sz="1800" b="1">
                <a:effectLst/>
                <a:latin typeface="E"/>
              </a:rPr>
              <a:t>—</a:t>
            </a:r>
            <a:r>
              <a:rPr lang="zh-CN" altLang="en-US" sz="1800" b="1">
                <a:effectLst/>
                <a:latin typeface="FZSSK--GBK1-0"/>
              </a:rPr>
              <a:t>一般公共预算上解收入</a:t>
            </a:r>
            <a:endParaRPr lang="en-US" altLang="zh-CN" sz="1800" b="1">
              <a:effectLst/>
              <a:latin typeface="FZSSK--GBK1-0"/>
            </a:endParaRPr>
          </a:p>
          <a:p>
            <a:pPr algn="ctr"/>
            <a:r>
              <a:rPr lang="zh-CN" altLang="en-US" sz="1800" b="1">
                <a:latin typeface="FZSSK--GBK1-0"/>
              </a:rPr>
              <a:t>                    上解预算收入</a:t>
            </a:r>
            <a:r>
              <a:rPr lang="en-US" altLang="zh-CN" sz="1800" b="1">
                <a:effectLst/>
                <a:latin typeface="E"/>
              </a:rPr>
              <a:t>—</a:t>
            </a:r>
            <a:r>
              <a:rPr lang="zh-CN" altLang="en-US" sz="1800" b="1">
                <a:effectLst/>
                <a:latin typeface="FZSSK--GBK1-0"/>
              </a:rPr>
              <a:t>政府性基金预算</a:t>
            </a:r>
            <a:endParaRPr lang="en-US" altLang="zh-CN" sz="1800" b="1">
              <a:effectLst/>
              <a:latin typeface="FZSSK--GBK1-0"/>
            </a:endParaRPr>
          </a:p>
          <a:p>
            <a:pPr algn="ctr"/>
            <a:r>
              <a:rPr lang="en-US" altLang="zh-CN" sz="1800" b="1">
                <a:latin typeface="FZSSK--GBK1-0"/>
              </a:rPr>
              <a:t>	</a:t>
            </a:r>
            <a:r>
              <a:rPr lang="zh-CN" altLang="en-US" sz="1800" b="1">
                <a:latin typeface="FZSSK--GBK1-0"/>
              </a:rPr>
              <a:t>           </a:t>
            </a:r>
            <a:r>
              <a:rPr lang="en-US" altLang="zh-CN" sz="1800" b="1">
                <a:latin typeface="FZSSK--GBK1-0"/>
              </a:rPr>
              <a:t>	</a:t>
            </a:r>
            <a:r>
              <a:rPr lang="zh-CN" altLang="en-US" sz="1800" b="1">
                <a:latin typeface="FZSSK--GBK1-0"/>
              </a:rPr>
              <a:t>              上解收入上解预算收入</a:t>
            </a:r>
            <a:r>
              <a:rPr lang="en-US" altLang="zh-CN" sz="1800" b="1">
                <a:effectLst/>
                <a:latin typeface="E"/>
              </a:rPr>
              <a:t>—</a:t>
            </a:r>
            <a:r>
              <a:rPr lang="zh-CN" altLang="en-US" sz="1800" b="1">
                <a:effectLst/>
                <a:latin typeface="FZSSK--GBK1-0"/>
              </a:rPr>
              <a:t>国有资本经营预算上解收入</a:t>
            </a:r>
            <a:endParaRPr lang="en-US" altLang="zh-CN" sz="1800" b="1">
              <a:effectLst/>
              <a:latin typeface="FZSSK--GBK1-0"/>
            </a:endParaRPr>
          </a:p>
          <a:p>
            <a:pPr algn="ctr"/>
            <a:r>
              <a:rPr lang="zh-CN" altLang="en-US" sz="1800" b="1">
                <a:effectLst/>
                <a:latin typeface="FZSSK--GBK1-0"/>
              </a:rPr>
              <a:t>            资金结存</a:t>
            </a:r>
            <a:r>
              <a:rPr lang="en-US" altLang="zh-CN" sz="1800" b="1">
                <a:effectLst/>
                <a:latin typeface="E"/>
              </a:rPr>
              <a:t>—</a:t>
            </a:r>
            <a:r>
              <a:rPr lang="zh-CN" altLang="en-US" sz="1800" b="1">
                <a:effectLst/>
                <a:latin typeface="FZSSK--GBK1-0"/>
              </a:rPr>
              <a:t>上下级调拨结存</a:t>
            </a:r>
            <a:endParaRPr lang="en-US" altLang="zh-CN" sz="1800" b="1">
              <a:effectLst/>
              <a:latin typeface="FZSSK--GBK1-0"/>
            </a:endParaRPr>
          </a:p>
          <a:p>
            <a:pPr marL="342900" indent="-342900">
              <a:buFont typeface="Arial" pitchFamily="34" charset="0"/>
              <a:buChar char="•"/>
            </a:pPr>
            <a:r>
              <a:rPr lang="zh-CN" altLang="en-US" sz="2000">
                <a:effectLst/>
                <a:latin typeface="FZSSK--GBK1-0"/>
              </a:rPr>
              <a:t>下级政府财政会计按照应上解尚未上解金额：</a:t>
            </a:r>
            <a:endParaRPr lang="en-US" altLang="zh-CN" sz="2000">
              <a:latin typeface="E"/>
            </a:endParaRPr>
          </a:p>
          <a:p>
            <a:pPr algn="ctr"/>
            <a:r>
              <a:rPr lang="zh-CN" altLang="en-US" sz="1800" b="1">
                <a:effectLst/>
                <a:latin typeface="FZSSK--GBK1-0"/>
              </a:rPr>
              <a:t>借：上解预算支出</a:t>
            </a:r>
            <a:r>
              <a:rPr lang="en-US" altLang="zh-CN" sz="1800" b="1">
                <a:effectLst/>
                <a:latin typeface="E"/>
              </a:rPr>
              <a:t>— </a:t>
            </a:r>
            <a:r>
              <a:rPr lang="zh-CN" altLang="en-US" sz="1800" b="1">
                <a:effectLst/>
                <a:latin typeface="FZSSK--GBK1-0"/>
              </a:rPr>
              <a:t>一般公共预算上解支出</a:t>
            </a:r>
            <a:r>
              <a:rPr lang="zh-CN" altLang="en-US" sz="1800" b="1">
                <a:effectLst/>
                <a:latin typeface="E"/>
              </a:rPr>
              <a:t> </a:t>
            </a:r>
            <a:endParaRPr lang="en-US" altLang="zh-CN" sz="1800" b="1">
              <a:effectLst/>
              <a:latin typeface="E"/>
            </a:endParaRPr>
          </a:p>
          <a:p>
            <a:pPr algn="ctr"/>
            <a:r>
              <a:rPr lang="zh-CN" altLang="en-US" sz="1800" b="1">
                <a:effectLst/>
                <a:latin typeface="FZSSK--GBK1-0"/>
              </a:rPr>
              <a:t>           上解预算支出</a:t>
            </a:r>
            <a:r>
              <a:rPr lang="en-US" altLang="zh-CN" sz="1800" b="1">
                <a:effectLst/>
                <a:latin typeface="E"/>
              </a:rPr>
              <a:t>—</a:t>
            </a:r>
            <a:r>
              <a:rPr lang="zh-CN" altLang="en-US" sz="1800" b="1">
                <a:effectLst/>
                <a:latin typeface="FZSSK--GBK1-0"/>
              </a:rPr>
              <a:t>政府性基金预算上解支出</a:t>
            </a:r>
            <a:endParaRPr lang="en-US" altLang="zh-CN" sz="1800" b="1">
              <a:effectLst/>
              <a:latin typeface="FZSSK--GBK1-0"/>
            </a:endParaRPr>
          </a:p>
          <a:p>
            <a:pPr algn="ctr"/>
            <a:r>
              <a:rPr lang="zh-CN" altLang="en-US" sz="1800" b="1">
                <a:effectLst/>
                <a:latin typeface="FZSSK--GBK1-0"/>
              </a:rPr>
              <a:t>                 上解预算支 出</a:t>
            </a:r>
            <a:r>
              <a:rPr lang="en-US" altLang="zh-CN" sz="1800" b="1">
                <a:effectLst/>
                <a:latin typeface="E"/>
              </a:rPr>
              <a:t>—</a:t>
            </a:r>
            <a:r>
              <a:rPr lang="zh-CN" altLang="en-US" sz="1800" b="1">
                <a:effectLst/>
                <a:latin typeface="FZSSK--GBK1-0"/>
              </a:rPr>
              <a:t>国有资本经营预算上解支出</a:t>
            </a:r>
            <a:endParaRPr lang="en-US" altLang="zh-CN" sz="1800" b="1">
              <a:effectLst/>
              <a:latin typeface="FZSSK--GBK1-0"/>
            </a:endParaRPr>
          </a:p>
          <a:p>
            <a:pPr algn="ctr"/>
            <a:r>
              <a:rPr lang="zh-CN" altLang="en-US" sz="1800" b="1">
                <a:effectLst/>
                <a:latin typeface="FZSSK--GBK1-0"/>
              </a:rPr>
              <a:t>资金结存</a:t>
            </a:r>
            <a:r>
              <a:rPr lang="en-US" altLang="zh-CN" sz="1800" b="1">
                <a:effectLst/>
                <a:latin typeface="E"/>
              </a:rPr>
              <a:t>—</a:t>
            </a:r>
            <a:r>
              <a:rPr lang="zh-CN" altLang="en-US" sz="1800" b="1">
                <a:effectLst/>
                <a:latin typeface="FZSSK--GBK1-0"/>
              </a:rPr>
              <a:t>上下级调拨结存</a:t>
            </a:r>
            <a:endParaRPr lang="en-US" altLang="zh-CN" sz="1800" b="1">
              <a:latin typeface="E"/>
            </a:endParaRPr>
          </a:p>
          <a:p>
            <a:pPr algn="ctr"/>
            <a:r>
              <a:rPr lang="zh-CN" altLang="en-US" sz="1800" b="1">
                <a:effectLst/>
                <a:latin typeface="FZSSK--GBK1-0"/>
              </a:rPr>
              <a:t>贷：补助预算收入</a:t>
            </a:r>
            <a:r>
              <a:rPr lang="en-US" altLang="zh-CN" sz="1800" b="1">
                <a:effectLst/>
                <a:latin typeface="E"/>
              </a:rPr>
              <a:t>—</a:t>
            </a:r>
            <a:r>
              <a:rPr lang="zh-CN" altLang="en-US" sz="1800" b="1">
                <a:effectLst/>
                <a:latin typeface="FZSSK--GBK1-0"/>
              </a:rPr>
              <a:t>上级调拨科目</a:t>
            </a:r>
            <a:r>
              <a:rPr lang="en-US" altLang="zh-CN" sz="1800" b="1">
                <a:effectLst/>
                <a:latin typeface="E"/>
              </a:rPr>
              <a:t>,</a:t>
            </a:r>
            <a:r>
              <a:rPr lang="zh-CN" altLang="en-US" sz="1800" b="1">
                <a:effectLst/>
                <a:latin typeface="FZSSK--GBK1-0"/>
              </a:rPr>
              <a:t> </a:t>
            </a:r>
            <a:endParaRPr lang="en-US" altLang="zh-CN" sz="1800" b="1">
              <a:effectLst/>
              <a:latin typeface="FZSSK--GBK1-0"/>
            </a:endParaRPr>
          </a:p>
          <a:p>
            <a:pPr algn="ctr"/>
            <a:r>
              <a:rPr lang="zh-CN" altLang="en-US" sz="1800" b="1">
                <a:effectLst/>
                <a:latin typeface="FZSSK--GBK1-0"/>
              </a:rPr>
              <a:t>      资金结存</a:t>
            </a:r>
            <a:r>
              <a:rPr lang="en-US" altLang="zh-CN" sz="1800" b="1">
                <a:effectLst/>
                <a:latin typeface="E"/>
              </a:rPr>
              <a:t>—</a:t>
            </a:r>
            <a:r>
              <a:rPr lang="zh-CN" altLang="en-US" sz="1800" b="1">
                <a:effectLst/>
                <a:latin typeface="FZSSK--GBK1-0"/>
              </a:rPr>
              <a:t>上下级调拨结存</a:t>
            </a:r>
            <a:endParaRPr lang="zh-CN" altLang="en-US" sz="1400"/>
          </a:p>
          <a:p>
            <a:endParaRPr lang="zh-CN" altLang="en-US" sz="1800"/>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12</a:t>
            </a:fld>
            <a:endParaRPr lang="zh-CN" altLang="en-US"/>
          </a:p>
        </p:txBody>
      </p:sp>
      <p:sp>
        <p:nvSpPr>
          <p:cNvPr id="4" name="标题 3"/>
          <p:cNvSpPr>
            <a:spLocks noGrp="1"/>
          </p:cNvSpPr>
          <p:nvPr>
            <p:ph type="title"/>
          </p:nvPr>
        </p:nvSpPr>
        <p:spPr>
          <a:xfrm>
            <a:off x="403860" y="207007"/>
            <a:ext cx="913614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320040" y="842401"/>
            <a:ext cx="9486900" cy="4193150"/>
          </a:xfrm>
        </p:spPr>
        <p:txBody>
          <a:bodyPr>
            <a:normAutofit fontScale="92500" lnSpcReduction="10000"/>
          </a:bodyPr>
          <a:lstStyle/>
          <a:p>
            <a:r>
              <a:rPr lang="en-US" altLang="zh-CN" sz="2400">
                <a:effectLst/>
                <a:latin typeface="E"/>
              </a:rPr>
              <a:t>2. </a:t>
            </a:r>
            <a:r>
              <a:rPr lang="zh-CN" altLang="en-US" sz="2400">
                <a:effectLst/>
                <a:latin typeface="FZXBSK--GBK1-0"/>
              </a:rPr>
              <a:t>上解活动预算收支核算的账务处理 </a:t>
            </a:r>
            <a:endParaRPr lang="en-US" altLang="zh-CN" sz="2400">
              <a:effectLst/>
              <a:latin typeface="FZXBSK--GBK1-0"/>
            </a:endParaRPr>
          </a:p>
          <a:p>
            <a:r>
              <a:rPr lang="zh-CN" altLang="en-US" sz="1800">
                <a:effectLst/>
                <a:latin typeface="FZSSK--GBK1-0"/>
              </a:rPr>
              <a:t>结算后上下级政府财政支付和取得转移支付欠款的账务处理 </a:t>
            </a:r>
            <a:endParaRPr lang="zh-CN" altLang="en-US"/>
          </a:p>
          <a:p>
            <a:r>
              <a:rPr lang="zh-CN" altLang="en-US" sz="1800">
                <a:effectLst/>
                <a:latin typeface="FZSSK--GBK1-0"/>
              </a:rPr>
              <a:t>年终上下级政府财政办理结算后</a:t>
            </a:r>
            <a:r>
              <a:rPr lang="en-US" altLang="zh-CN" sz="1800">
                <a:effectLst/>
                <a:latin typeface="E"/>
              </a:rPr>
              <a:t>,</a:t>
            </a:r>
            <a:r>
              <a:rPr lang="zh-CN" altLang="en-US" sz="1800">
                <a:effectLst/>
                <a:latin typeface="FZSSK--GBK1-0"/>
              </a:rPr>
              <a:t>两级政府财政之间可能存在转移支付欠款</a:t>
            </a:r>
            <a:r>
              <a:rPr lang="en-US" altLang="zh-CN" sz="1800">
                <a:effectLst/>
                <a:latin typeface="E"/>
              </a:rPr>
              <a:t>,</a:t>
            </a:r>
            <a:r>
              <a:rPr lang="zh-CN" altLang="en-US" sz="1800">
                <a:effectLst/>
                <a:latin typeface="FZSSK--GBK1-0"/>
              </a:rPr>
              <a:t> 对转移支付资金欠付的一方</a:t>
            </a:r>
            <a:r>
              <a:rPr lang="en-US" altLang="zh-CN" sz="1800">
                <a:effectLst/>
                <a:latin typeface="E"/>
              </a:rPr>
              <a:t>,</a:t>
            </a:r>
            <a:r>
              <a:rPr lang="zh-CN" altLang="en-US" sz="1800">
                <a:effectLst/>
                <a:latin typeface="FZSSK--GBK1-0"/>
              </a:rPr>
              <a:t>应当及时向对方支付所欠转移支付款项</a:t>
            </a:r>
            <a:r>
              <a:rPr lang="zh-CN" altLang="en-US" sz="1800">
                <a:effectLst/>
                <a:latin typeface="E"/>
              </a:rPr>
              <a:t>。</a:t>
            </a:r>
            <a:endParaRPr lang="en-US" altLang="zh-CN" sz="1800">
              <a:effectLst/>
              <a:latin typeface="E"/>
            </a:endParaRPr>
          </a:p>
          <a:p>
            <a:pPr marL="285750" indent="-285750">
              <a:buFont typeface="Arial" pitchFamily="34" charset="0"/>
              <a:buChar char="•"/>
            </a:pPr>
            <a:r>
              <a:rPr lang="zh-CN" altLang="en-US" sz="1800">
                <a:effectLst/>
                <a:latin typeface="FZSSK--GBK1-0"/>
              </a:rPr>
              <a:t>支付所欠转移支付款项时</a:t>
            </a:r>
            <a:r>
              <a:rPr lang="en-US" altLang="zh-CN" sz="1800">
                <a:effectLst/>
                <a:latin typeface="E"/>
              </a:rPr>
              <a:t>,</a:t>
            </a:r>
            <a:r>
              <a:rPr lang="zh-CN" altLang="en-US" sz="1800">
                <a:effectLst/>
                <a:latin typeface="FZSSK--GBK1-0"/>
              </a:rPr>
              <a:t>上级政府财政会计按照支付 </a:t>
            </a:r>
            <a:r>
              <a:rPr lang="en-US" altLang="zh-CN" sz="1800">
                <a:effectLst/>
                <a:latin typeface="E"/>
              </a:rPr>
              <a:t>(</a:t>
            </a:r>
            <a:r>
              <a:rPr lang="zh-CN" altLang="en-US" sz="1800">
                <a:effectLst/>
                <a:latin typeface="FZSSK--GBK1-0"/>
              </a:rPr>
              <a:t>收到</a:t>
            </a:r>
            <a:r>
              <a:rPr lang="en-US" altLang="zh-CN" sz="1800">
                <a:effectLst/>
                <a:latin typeface="E"/>
              </a:rPr>
              <a:t>)</a:t>
            </a:r>
            <a:r>
              <a:rPr lang="zh-CN" altLang="en-US" sz="1800">
                <a:effectLst/>
                <a:latin typeface="FZSSK--GBK1-0"/>
              </a:rPr>
              <a:t>转移支付欠款的金额</a:t>
            </a:r>
            <a:r>
              <a:rPr lang="en-US" altLang="zh-CN" sz="1800">
                <a:effectLst/>
                <a:latin typeface="E"/>
              </a:rPr>
              <a:t>,</a:t>
            </a:r>
            <a:endParaRPr lang="en-US" altLang="zh-CN" sz="1800">
              <a:effectLst/>
              <a:latin typeface="E"/>
            </a:endParaRPr>
          </a:p>
          <a:p>
            <a:r>
              <a:rPr lang="zh-CN" altLang="en-US" sz="1700" b="1">
                <a:effectLst/>
                <a:latin typeface="FZSSK--GBK1-0"/>
              </a:rPr>
              <a:t>借：资金结存</a:t>
            </a:r>
            <a:r>
              <a:rPr lang="en-US" altLang="zh-CN" sz="1700" b="1">
                <a:effectLst/>
                <a:latin typeface="E"/>
              </a:rPr>
              <a:t>—</a:t>
            </a:r>
            <a:r>
              <a:rPr lang="zh-CN" altLang="en-US" sz="1700" b="1">
                <a:effectLst/>
                <a:latin typeface="FZSSK--GBK1-0"/>
              </a:rPr>
              <a:t>上下级调拨结存</a:t>
            </a:r>
            <a:endParaRPr lang="en-US" altLang="zh-CN" sz="1700" b="1">
              <a:effectLst/>
              <a:latin typeface="FZSSK--GBK1-0"/>
            </a:endParaRPr>
          </a:p>
          <a:p>
            <a:r>
              <a:rPr lang="en-US" altLang="zh-CN" sz="1700" b="1">
                <a:effectLst/>
                <a:latin typeface="FZSSK--GBK1-0"/>
              </a:rPr>
              <a:t>	</a:t>
            </a:r>
            <a:r>
              <a:rPr lang="zh-CN" altLang="en-US" sz="1700" b="1">
                <a:effectLst/>
                <a:latin typeface="FZSSK--GBK1-0"/>
              </a:rPr>
              <a:t>贷： 资金结存</a:t>
            </a:r>
            <a:r>
              <a:rPr lang="en-US" altLang="zh-CN" sz="1700" b="1">
                <a:effectLst/>
                <a:latin typeface="E"/>
              </a:rPr>
              <a:t>—</a:t>
            </a:r>
            <a:r>
              <a:rPr lang="zh-CN" altLang="en-US" sz="1700" b="1">
                <a:effectLst/>
                <a:latin typeface="FZSSK--GBK1-0"/>
              </a:rPr>
              <a:t>库款资金结存</a:t>
            </a:r>
            <a:endParaRPr lang="en-US" altLang="zh-CN" sz="1700" b="1">
              <a:effectLst/>
              <a:latin typeface="FZSSK--GBK1-0"/>
            </a:endParaRPr>
          </a:p>
          <a:p>
            <a:r>
              <a:rPr lang="en-US" altLang="zh-CN" sz="1700" b="1">
                <a:effectLst/>
                <a:latin typeface="FZSSK--GBK1-0"/>
              </a:rPr>
              <a:t>	</a:t>
            </a:r>
            <a:r>
              <a:rPr lang="zh-CN" altLang="en-US" sz="1700" b="1">
                <a:effectLst/>
                <a:latin typeface="FZSSK--GBK1-0"/>
              </a:rPr>
              <a:t>           资金结存</a:t>
            </a:r>
            <a:r>
              <a:rPr lang="en-US" altLang="zh-CN" sz="1700" b="1">
                <a:effectLst/>
                <a:latin typeface="E"/>
              </a:rPr>
              <a:t>—</a:t>
            </a:r>
            <a:r>
              <a:rPr lang="zh-CN" altLang="en-US" sz="1700" b="1">
                <a:effectLst/>
                <a:latin typeface="FZSSK--GBK1-0"/>
              </a:rPr>
              <a:t>专户资金结存</a:t>
            </a:r>
            <a:endParaRPr lang="en-US" altLang="zh-CN" sz="1700" b="1">
              <a:effectLst/>
              <a:latin typeface="FZSSK--GBK1-0"/>
            </a:endParaRPr>
          </a:p>
          <a:p>
            <a:pPr marL="285750" indent="-285750">
              <a:buFont typeface="Arial" pitchFamily="34" charset="0"/>
              <a:buChar char="•"/>
            </a:pPr>
            <a:r>
              <a:rPr lang="zh-CN" altLang="en-US" sz="1800">
                <a:effectLst/>
                <a:latin typeface="FZSSK--GBK1-0"/>
              </a:rPr>
              <a:t>下级政府财政会计按照收到 </a:t>
            </a:r>
            <a:r>
              <a:rPr lang="en-US" altLang="zh-CN" sz="1800">
                <a:effectLst/>
                <a:latin typeface="E"/>
              </a:rPr>
              <a:t>(</a:t>
            </a:r>
            <a:r>
              <a:rPr lang="zh-CN" altLang="en-US" sz="1800">
                <a:effectLst/>
                <a:latin typeface="FZSSK--GBK1-0"/>
              </a:rPr>
              <a:t>支付</a:t>
            </a:r>
            <a:r>
              <a:rPr lang="en-US" altLang="zh-CN" sz="1800">
                <a:effectLst/>
                <a:latin typeface="E"/>
              </a:rPr>
              <a:t>)</a:t>
            </a:r>
            <a:r>
              <a:rPr lang="zh-CN" altLang="en-US" sz="1800">
                <a:effectLst/>
                <a:latin typeface="FZSSK--GBK1-0"/>
              </a:rPr>
              <a:t>转移支付欠款的金额，</a:t>
            </a:r>
            <a:endParaRPr lang="en-US" altLang="zh-CN" sz="1800">
              <a:latin typeface="E"/>
            </a:endParaRPr>
          </a:p>
          <a:p>
            <a:r>
              <a:rPr lang="zh-CN" altLang="en-US" sz="1700" b="1">
                <a:effectLst/>
                <a:latin typeface="FZSSK--GBK1-0"/>
              </a:rPr>
              <a:t>借：资金结存</a:t>
            </a:r>
            <a:r>
              <a:rPr lang="en-US" altLang="zh-CN" sz="1700" b="1">
                <a:effectLst/>
                <a:latin typeface="E"/>
              </a:rPr>
              <a:t>—</a:t>
            </a:r>
            <a:r>
              <a:rPr lang="zh-CN" altLang="en-US" sz="1700" b="1">
                <a:effectLst/>
                <a:latin typeface="FZSSK--GBK1-0"/>
              </a:rPr>
              <a:t>库款资金结存</a:t>
            </a:r>
            <a:endParaRPr lang="en-US" altLang="zh-CN" sz="1700" b="1">
              <a:effectLst/>
              <a:latin typeface="FZSSK--GBK1-0"/>
            </a:endParaRPr>
          </a:p>
          <a:p>
            <a:r>
              <a:rPr lang="zh-CN" altLang="en-US" sz="1700" b="1">
                <a:effectLst/>
                <a:latin typeface="FZSSK--GBK1-0"/>
              </a:rPr>
              <a:t>         资金结存</a:t>
            </a:r>
            <a:r>
              <a:rPr lang="en-US" altLang="zh-CN" sz="1700" b="1">
                <a:effectLst/>
                <a:latin typeface="E"/>
              </a:rPr>
              <a:t>—</a:t>
            </a:r>
            <a:r>
              <a:rPr lang="zh-CN" altLang="en-US" sz="1700" b="1">
                <a:effectLst/>
                <a:latin typeface="FZSSK--GBK1-0"/>
              </a:rPr>
              <a:t>专户资金结存</a:t>
            </a:r>
            <a:endParaRPr lang="en-US" altLang="zh-CN" sz="1700" b="1">
              <a:latin typeface="E"/>
            </a:endParaRPr>
          </a:p>
          <a:p>
            <a:r>
              <a:rPr lang="en-US" altLang="zh-CN" sz="1700" b="1">
                <a:effectLst/>
                <a:latin typeface="FZSSK--GBK1-0"/>
              </a:rPr>
              <a:t>	</a:t>
            </a:r>
            <a:r>
              <a:rPr lang="zh-CN" altLang="en-US" sz="1700" b="1">
                <a:effectLst/>
                <a:latin typeface="FZSSK--GBK1-0"/>
              </a:rPr>
              <a:t>贷：资金结存</a:t>
            </a:r>
            <a:r>
              <a:rPr lang="en-US" altLang="zh-CN" sz="1700" b="1">
                <a:effectLst/>
                <a:latin typeface="E"/>
              </a:rPr>
              <a:t>—</a:t>
            </a:r>
            <a:r>
              <a:rPr lang="zh-CN" altLang="en-US" sz="1700" b="1">
                <a:effectLst/>
                <a:latin typeface="FZSSK--GBK1-0"/>
              </a:rPr>
              <a:t>上下级调拨结存</a:t>
            </a:r>
            <a:endParaRPr lang="zh-CN" altLang="en-US" sz="2200" b="1"/>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13</a:t>
            </a:fld>
            <a:endParaRPr lang="zh-CN" altLang="en-US"/>
          </a:p>
        </p:txBody>
      </p:sp>
      <p:sp>
        <p:nvSpPr>
          <p:cNvPr id="4" name="标题 3"/>
          <p:cNvSpPr>
            <a:spLocks noGrp="1"/>
          </p:cNvSpPr>
          <p:nvPr>
            <p:ph type="title"/>
          </p:nvPr>
        </p:nvSpPr>
        <p:spPr>
          <a:xfrm>
            <a:off x="320040" y="207007"/>
            <a:ext cx="921996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
        <p:nvSpPr>
          <p:cNvPr id="5" name="文本框 4"/>
          <p:cNvSpPr txBox="1"/>
          <p:nvPr/>
        </p:nvSpPr>
        <p:spPr>
          <a:xfrm>
            <a:off x="4991100" y="2533650"/>
            <a:ext cx="3980577" cy="1077218"/>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latin typeface="Songti SC" panose="02010600040101010101" pitchFamily="2" charset="-122"/>
                <a:ea typeface="Songti SC" panose="02010600040101010101" pitchFamily="2" charset="-122"/>
              </a:rPr>
              <a:t>借： 资金结存</a:t>
            </a:r>
            <a:r>
              <a:rPr lang="en-US" altLang="zh-CN" sz="1600" b="1">
                <a:effectLst/>
                <a:latin typeface="Songti SC" panose="02010600040101010101" pitchFamily="2" charset="-122"/>
                <a:ea typeface="Songti SC" panose="02010600040101010101" pitchFamily="2" charset="-122"/>
              </a:rPr>
              <a:t>—</a:t>
            </a:r>
            <a:r>
              <a:rPr lang="zh-CN" altLang="en-US" sz="1600" b="1">
                <a:effectLst/>
                <a:latin typeface="Songti SC" panose="02010600040101010101" pitchFamily="2" charset="-122"/>
                <a:ea typeface="Songti SC" panose="02010600040101010101" pitchFamily="2" charset="-122"/>
              </a:rPr>
              <a:t>库款资金结存</a:t>
            </a:r>
            <a:endParaRPr lang="en-US" altLang="zh-CN" sz="1600" b="1">
              <a:latin typeface="Songti SC" panose="02010600040101010101" pitchFamily="2" charset="-122"/>
              <a:ea typeface="Songti SC" panose="02010600040101010101" pitchFamily="2" charset="-122"/>
            </a:endParaRPr>
          </a:p>
          <a:p>
            <a:r>
              <a:rPr lang="zh-CN" altLang="en-US" sz="1600" b="1">
                <a:effectLst/>
                <a:latin typeface="Songti SC" panose="02010600040101010101" pitchFamily="2" charset="-122"/>
                <a:ea typeface="Songti SC" panose="02010600040101010101" pitchFamily="2" charset="-122"/>
              </a:rPr>
              <a:t>         资金结存</a:t>
            </a:r>
            <a:r>
              <a:rPr lang="en-US" altLang="zh-CN" sz="1600" b="1">
                <a:effectLst/>
                <a:latin typeface="Songti SC" panose="02010600040101010101" pitchFamily="2" charset="-122"/>
                <a:ea typeface="Songti SC" panose="02010600040101010101" pitchFamily="2" charset="-122"/>
              </a:rPr>
              <a:t>—</a:t>
            </a:r>
            <a:r>
              <a:rPr lang="zh-CN" altLang="en-US" sz="1600" b="1">
                <a:effectLst/>
                <a:latin typeface="Songti SC" panose="02010600040101010101" pitchFamily="2" charset="-122"/>
                <a:ea typeface="Songti SC" panose="02010600040101010101" pitchFamily="2" charset="-122"/>
              </a:rPr>
              <a:t>专户资金结存</a:t>
            </a:r>
            <a:endParaRPr lang="en-US" altLang="zh-CN" sz="1600" b="1">
              <a:effectLst/>
              <a:latin typeface="Songti SC" panose="02010600040101010101" pitchFamily="2" charset="-122"/>
              <a:ea typeface="Songti SC" panose="02010600040101010101" pitchFamily="2" charset="-122"/>
            </a:endParaRPr>
          </a:p>
          <a:p>
            <a:r>
              <a:rPr lang="en-US" altLang="zh-CN" sz="1600" b="1">
                <a:latin typeface="Songti SC" panose="02010600040101010101" pitchFamily="2" charset="-122"/>
                <a:ea typeface="Songti SC" panose="02010600040101010101" pitchFamily="2" charset="-122"/>
              </a:rPr>
              <a:t>	</a:t>
            </a:r>
            <a:r>
              <a:rPr lang="zh-CN" altLang="en-US" sz="1600" b="1">
                <a:latin typeface="Songti SC" panose="02010600040101010101" pitchFamily="2" charset="-122"/>
                <a:ea typeface="Songti SC" panose="02010600040101010101" pitchFamily="2" charset="-122"/>
              </a:rPr>
              <a:t>贷：资金结存</a:t>
            </a:r>
            <a:r>
              <a:rPr lang="en-US" altLang="zh-CN" sz="1600" b="1">
                <a:effectLst/>
                <a:latin typeface="Songti SC" panose="02010600040101010101" pitchFamily="2" charset="-122"/>
                <a:ea typeface="Songti SC" panose="02010600040101010101" pitchFamily="2" charset="-122"/>
              </a:rPr>
              <a:t>—</a:t>
            </a:r>
            <a:r>
              <a:rPr lang="zh-CN" altLang="en-US" sz="1600" b="1">
                <a:effectLst/>
                <a:latin typeface="Songti SC" panose="02010600040101010101" pitchFamily="2" charset="-122"/>
                <a:ea typeface="Songti SC" panose="02010600040101010101" pitchFamily="2" charset="-122"/>
              </a:rPr>
              <a:t>上下级调拨结存</a:t>
            </a:r>
            <a:endParaRPr lang="en-US" altLang="zh-CN" sz="1600" b="1">
              <a:effectLst/>
              <a:latin typeface="Songti SC" panose="02010600040101010101" pitchFamily="2" charset="-122"/>
              <a:ea typeface="Songti SC" panose="02010600040101010101" pitchFamily="2" charset="-122"/>
            </a:endParaRPr>
          </a:p>
          <a:p>
            <a:r>
              <a:rPr lang="en-US" altLang="zh-CN" sz="1600" b="1">
                <a:effectLst/>
                <a:latin typeface="Songti SC" panose="02010600040101010101" pitchFamily="2" charset="-122"/>
                <a:ea typeface="Songti SC" panose="02010600040101010101" pitchFamily="2" charset="-122"/>
              </a:rPr>
              <a:t>	</a:t>
            </a:r>
            <a:endParaRPr kumimoji="1" lang="zh-CN" altLang="en-US" sz="1600" b="1">
              <a:latin typeface="Songti SC" panose="02010600040101010101" pitchFamily="2" charset="-122"/>
              <a:ea typeface="Songti SC" panose="02010600040101010101" pitchFamily="2" charset="-122"/>
            </a:endParaRPr>
          </a:p>
        </p:txBody>
      </p:sp>
      <p:sp>
        <p:nvSpPr>
          <p:cNvPr id="6" name="文本框 5"/>
          <p:cNvSpPr txBox="1"/>
          <p:nvPr/>
        </p:nvSpPr>
        <p:spPr>
          <a:xfrm>
            <a:off x="5162550" y="3943350"/>
            <a:ext cx="3826689"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latin typeface="Songti SC" panose="02010600040101010101" pitchFamily="2" charset="-122"/>
                <a:ea typeface="Songti SC" panose="02010600040101010101" pitchFamily="2" charset="-122"/>
              </a:rPr>
              <a:t>借：资金结存</a:t>
            </a:r>
            <a:r>
              <a:rPr lang="en-US" altLang="zh-CN" sz="1600" b="1">
                <a:effectLst/>
                <a:latin typeface="Songti SC" panose="02010600040101010101" pitchFamily="2" charset="-122"/>
                <a:ea typeface="Songti SC" panose="02010600040101010101" pitchFamily="2" charset="-122"/>
              </a:rPr>
              <a:t>—</a:t>
            </a:r>
            <a:r>
              <a:rPr lang="zh-CN" altLang="en-US" sz="1600" b="1">
                <a:effectLst/>
                <a:latin typeface="Songti SC" panose="02010600040101010101" pitchFamily="2" charset="-122"/>
                <a:ea typeface="Songti SC" panose="02010600040101010101" pitchFamily="2" charset="-122"/>
              </a:rPr>
              <a:t>上下级调拨结存</a:t>
            </a:r>
            <a:endParaRPr lang="en-US" altLang="zh-CN" sz="1600" b="1">
              <a:effectLst/>
              <a:latin typeface="Songti SC" panose="02010600040101010101" pitchFamily="2" charset="-122"/>
              <a:ea typeface="Songti SC" panose="02010600040101010101" pitchFamily="2" charset="-122"/>
            </a:endParaRPr>
          </a:p>
          <a:p>
            <a:r>
              <a:rPr lang="en-US" altLang="zh-CN" sz="1600" b="1">
                <a:latin typeface="Songti SC" panose="02010600040101010101" pitchFamily="2" charset="-122"/>
                <a:ea typeface="Songti SC" panose="02010600040101010101" pitchFamily="2" charset="-122"/>
              </a:rPr>
              <a:t>	</a:t>
            </a:r>
            <a:r>
              <a:rPr lang="zh-CN" altLang="en-US" sz="1600" b="1">
                <a:latin typeface="Songti SC" panose="02010600040101010101" pitchFamily="2" charset="-122"/>
                <a:ea typeface="Songti SC" panose="02010600040101010101" pitchFamily="2" charset="-122"/>
              </a:rPr>
              <a:t>贷：资金结存</a:t>
            </a:r>
            <a:r>
              <a:rPr lang="en-US" altLang="zh-CN" sz="1600" b="1">
                <a:effectLst/>
                <a:latin typeface="Songti SC" panose="02010600040101010101" pitchFamily="2" charset="-122"/>
                <a:ea typeface="Songti SC" panose="02010600040101010101" pitchFamily="2" charset="-122"/>
              </a:rPr>
              <a:t>—</a:t>
            </a:r>
            <a:r>
              <a:rPr lang="zh-CN" altLang="en-US" sz="1600" b="1">
                <a:effectLst/>
                <a:latin typeface="Songti SC" panose="02010600040101010101" pitchFamily="2" charset="-122"/>
                <a:ea typeface="Songti SC" panose="02010600040101010101" pitchFamily="2" charset="-122"/>
              </a:rPr>
              <a:t>库款资金结存</a:t>
            </a:r>
            <a:endParaRPr lang="en-US" altLang="zh-CN" sz="1600" b="1">
              <a:effectLst/>
              <a:latin typeface="Songti SC" panose="02010600040101010101" pitchFamily="2" charset="-122"/>
              <a:ea typeface="Songti SC" panose="02010600040101010101" pitchFamily="2" charset="-122"/>
            </a:endParaRPr>
          </a:p>
          <a:p>
            <a:r>
              <a:rPr lang="zh-CN" altLang="en-US" sz="1600" b="1">
                <a:effectLst/>
                <a:latin typeface="Songti SC" panose="02010600040101010101" pitchFamily="2" charset="-122"/>
                <a:ea typeface="Songti SC" panose="02010600040101010101" pitchFamily="2" charset="-122"/>
              </a:rPr>
              <a:t>         </a:t>
            </a:r>
            <a:r>
              <a:rPr lang="en-US" altLang="zh-CN" sz="1600" b="1">
                <a:effectLst/>
                <a:latin typeface="Songti SC" panose="02010600040101010101" pitchFamily="2" charset="-122"/>
                <a:ea typeface="Songti SC" panose="02010600040101010101" pitchFamily="2" charset="-122"/>
              </a:rPr>
              <a:t>	</a:t>
            </a:r>
            <a:r>
              <a:rPr lang="zh-CN" altLang="en-US" sz="1600" b="1">
                <a:effectLst/>
                <a:latin typeface="Songti SC" panose="02010600040101010101" pitchFamily="2" charset="-122"/>
                <a:ea typeface="Songti SC" panose="02010600040101010101" pitchFamily="2" charset="-122"/>
              </a:rPr>
              <a:t>         资金结存</a:t>
            </a:r>
            <a:r>
              <a:rPr lang="en-US" altLang="zh-CN" sz="1600" b="1">
                <a:effectLst/>
                <a:latin typeface="Songti SC" panose="02010600040101010101" pitchFamily="2" charset="-122"/>
                <a:ea typeface="Songti SC" panose="02010600040101010101" pitchFamily="2" charset="-122"/>
              </a:rPr>
              <a:t>—</a:t>
            </a:r>
            <a:r>
              <a:rPr lang="zh-CN" altLang="en-US" sz="1600" b="1">
                <a:effectLst/>
                <a:latin typeface="Songti SC" panose="02010600040101010101" pitchFamily="2" charset="-122"/>
                <a:ea typeface="Songti SC" panose="02010600040101010101" pitchFamily="2" charset="-122"/>
              </a:rPr>
              <a:t>专户资金结存</a:t>
            </a:r>
            <a:endParaRPr lang="en-US" altLang="zh-CN" sz="1600" b="1">
              <a:latin typeface="Songti SC" panose="02010600040101010101" pitchFamily="2" charset="-122"/>
              <a:ea typeface="Songti SC" panose="02010600040101010101" pitchFamily="2" charset="-122"/>
            </a:endParaRPr>
          </a:p>
          <a:p>
            <a:endParaRPr lang="zh-CN" altLang="en-US" sz="2400" b="1"/>
          </a:p>
        </p:txBody>
      </p:sp>
      <p:sp>
        <p:nvSpPr>
          <p:cNvPr id="7" name="文本框 6"/>
          <p:cNvSpPr txBox="1"/>
          <p:nvPr/>
        </p:nvSpPr>
        <p:spPr>
          <a:xfrm>
            <a:off x="4333461" y="2729948"/>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或</a:t>
            </a:r>
            <a:endParaRPr kumimoji="1" lang="zh-CN" altLang="en-US"/>
          </a:p>
        </p:txBody>
      </p:sp>
      <p:sp>
        <p:nvSpPr>
          <p:cNvPr id="8" name="文本框 7"/>
          <p:cNvSpPr txBox="1"/>
          <p:nvPr/>
        </p:nvSpPr>
        <p:spPr>
          <a:xfrm>
            <a:off x="4419600" y="4114800"/>
            <a:ext cx="41549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或</a:t>
            </a:r>
            <a:endParaRPr kumimoji="1" lang="zh-CN" altLang="en-US"/>
          </a:p>
        </p:txBody>
      </p:sp>
      <p:sp>
        <p:nvSpPr>
          <p:cNvPr id="9" name="文本框 8"/>
          <p:cNvSpPr txBox="1"/>
          <p:nvPr/>
        </p:nvSpPr>
        <p:spPr>
          <a:xfrm>
            <a:off x="2479964" y="5126183"/>
            <a:ext cx="3728906"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a:solidFill>
                  <a:schemeClr val="bg1"/>
                </a:solidFill>
                <a:latin typeface="宋体" panose="02010600030101010101" pitchFamily="2" charset="-122"/>
                <a:ea typeface="宋体" panose="02010600030101010101" pitchFamily="2" charset="-122"/>
              </a:rPr>
              <a:t>例题：详见教材，例</a:t>
            </a:r>
            <a:r>
              <a:rPr kumimoji="1" lang="en-US" altLang="zh-CN" sz="2000" b="1">
                <a:solidFill>
                  <a:schemeClr val="bg1"/>
                </a:solidFill>
                <a:latin typeface="宋体" panose="02010600030101010101" pitchFamily="2" charset="-122"/>
                <a:ea typeface="宋体" panose="02010600030101010101" pitchFamily="2" charset="-122"/>
              </a:rPr>
              <a:t>9-1</a:t>
            </a:r>
            <a:r>
              <a:rPr kumimoji="1" lang="zh-CN" altLang="en-US" sz="2000" b="1">
                <a:solidFill>
                  <a:schemeClr val="bg1"/>
                </a:solidFill>
                <a:latin typeface="宋体" panose="02010600030101010101" pitchFamily="2" charset="-122"/>
                <a:ea typeface="宋体" panose="02010600030101010101" pitchFamily="2" charset="-122"/>
              </a:rPr>
              <a:t>，</a:t>
            </a:r>
            <a:r>
              <a:rPr kumimoji="1" lang="en-US" altLang="zh-CN" sz="2000" b="1">
                <a:solidFill>
                  <a:schemeClr val="bg1"/>
                </a:solidFill>
                <a:latin typeface="宋体" panose="02010600030101010101" pitchFamily="2" charset="-122"/>
                <a:ea typeface="宋体" panose="02010600030101010101" pitchFamily="2" charset="-122"/>
              </a:rPr>
              <a:t>P142</a:t>
            </a:r>
            <a:endParaRPr kumimoji="1" lang="en-US" altLang="zh-CN" sz="2000" b="1">
              <a:solidFill>
                <a:schemeClr val="bg1"/>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360000" y="842401"/>
            <a:ext cx="9248820" cy="4193150"/>
          </a:xfrm>
        </p:spPr>
        <p:txBody>
          <a:bodyPr/>
          <a:lstStyle/>
          <a:p>
            <a:r>
              <a:rPr lang="en-US" altLang="zh-CN" sz="1800">
                <a:effectLst/>
                <a:latin typeface="E"/>
              </a:rPr>
              <a:t>3. </a:t>
            </a:r>
            <a:r>
              <a:rPr lang="zh-CN" altLang="en-US" sz="1800">
                <a:effectLst/>
                <a:latin typeface="FZXBSK--GBK1-0"/>
              </a:rPr>
              <a:t>债务转贷活动预算收支核算的账务处理 </a:t>
            </a:r>
            <a:endParaRPr lang="zh-CN" altLang="en-US"/>
          </a:p>
          <a:p>
            <a:r>
              <a:rPr lang="zh-CN" altLang="en-US" sz="1800">
                <a:effectLst/>
                <a:latin typeface="FZSSK--GBK1-0"/>
              </a:rPr>
              <a:t>债务转贷是指上级政府财政将举借债务取得的债务资金的全部或一部分转贷下级政府财政</a:t>
            </a:r>
            <a:r>
              <a:rPr lang="en-US" altLang="zh-CN" sz="1800">
                <a:effectLst/>
                <a:latin typeface="E"/>
              </a:rPr>
              <a:t>,</a:t>
            </a:r>
            <a:r>
              <a:rPr lang="zh-CN" altLang="en-US" sz="1800">
                <a:effectLst/>
                <a:latin typeface="FZSSK--GBK1-0"/>
              </a:rPr>
              <a:t>还款时由使用或分配债务转贷资金的下级政府 财政承担还款责任</a:t>
            </a:r>
            <a:r>
              <a:rPr lang="zh-CN" altLang="en-US" sz="1800">
                <a:effectLst/>
                <a:latin typeface="E"/>
              </a:rPr>
              <a:t>。</a:t>
            </a:r>
            <a:endParaRPr lang="en-US" altLang="zh-CN" sz="1800">
              <a:effectLst/>
              <a:latin typeface="E"/>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14</a:t>
            </a:fld>
            <a:endParaRPr lang="zh-CN" altLang="en-US"/>
          </a:p>
        </p:txBody>
      </p:sp>
      <p:sp>
        <p:nvSpPr>
          <p:cNvPr id="4" name="标题 3"/>
          <p:cNvSpPr>
            <a:spLocks noGrp="1"/>
          </p:cNvSpPr>
          <p:nvPr>
            <p:ph type="title"/>
          </p:nvPr>
        </p:nvSpPr>
        <p:spPr>
          <a:xfrm>
            <a:off x="220980" y="207007"/>
            <a:ext cx="931902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
        <p:nvSpPr>
          <p:cNvPr id="5" name="文本框 4"/>
          <p:cNvSpPr txBox="1"/>
          <p:nvPr/>
        </p:nvSpPr>
        <p:spPr>
          <a:xfrm>
            <a:off x="2879631" y="1881543"/>
            <a:ext cx="3510411" cy="584775"/>
          </a:xfrm>
          <a:prstGeom prst="rect">
            <a:avLst/>
          </a:prstGeom>
          <a:solidFill>
            <a:schemeClr val="accent5">
              <a:lumMod val="40000"/>
              <a:lumOff val="60000"/>
            </a:schemeClr>
          </a:solidFill>
          <a:ln w="12700" cmpd="sng">
            <a:solidFill>
              <a:schemeClr val="accent5">
                <a:lumMod val="60000"/>
                <a:lumOff val="4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effectLst/>
                <a:latin typeface="FZSSK--GBK1-0"/>
              </a:rPr>
              <a:t>将发行地方政府债券取得的债务资金转贷</a:t>
            </a:r>
            <a:endParaRPr lang="zh-CN" altLang="en-US" sz="1600">
              <a:latin typeface="黑体" panose="02010609060101010101" pitchFamily="49" charset="-122"/>
              <a:ea typeface="黑体" panose="02010609060101010101" pitchFamily="49" charset="-122"/>
            </a:endParaRPr>
          </a:p>
        </p:txBody>
      </p:sp>
      <p:sp>
        <p:nvSpPr>
          <p:cNvPr id="6" name="文本框 5"/>
          <p:cNvSpPr txBox="1"/>
          <p:nvPr/>
        </p:nvSpPr>
        <p:spPr>
          <a:xfrm>
            <a:off x="2892182" y="2765463"/>
            <a:ext cx="3510411" cy="584775"/>
          </a:xfrm>
          <a:prstGeom prst="rect">
            <a:avLst/>
          </a:prstGeom>
          <a:solidFill>
            <a:schemeClr val="accent5">
              <a:lumMod val="40000"/>
              <a:lumOff val="60000"/>
            </a:schemeClr>
          </a:solidFill>
          <a:ln w="12700" cmpd="sng">
            <a:solidFill>
              <a:schemeClr val="accent5">
                <a:lumMod val="60000"/>
                <a:lumOff val="4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effectLst/>
                <a:latin typeface="FZSSK--GBK1-0"/>
              </a:rPr>
              <a:t>将从外国政府和国际金融组织等借款取得的债务资金转贷</a:t>
            </a:r>
            <a:endParaRPr lang="zh-CN" altLang="en-US" sz="1600">
              <a:latin typeface="黑体" panose="02010609060101010101" pitchFamily="49" charset="-122"/>
              <a:ea typeface="黑体" panose="02010609060101010101" pitchFamily="49" charset="-122"/>
            </a:endParaRPr>
          </a:p>
        </p:txBody>
      </p:sp>
      <p:sp>
        <p:nvSpPr>
          <p:cNvPr id="7" name="文本框 6"/>
          <p:cNvSpPr txBox="1"/>
          <p:nvPr/>
        </p:nvSpPr>
        <p:spPr>
          <a:xfrm>
            <a:off x="1721223" y="3743662"/>
            <a:ext cx="2262158"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effectLst/>
                <a:latin typeface="FZSSK--GBK1-0"/>
              </a:rPr>
              <a:t>确认债务转贷算支出</a:t>
            </a:r>
            <a:endParaRPr kumimoji="1" lang="zh-CN" altLang="en-US"/>
          </a:p>
        </p:txBody>
      </p:sp>
      <p:sp>
        <p:nvSpPr>
          <p:cNvPr id="8" name="文本框 7"/>
          <p:cNvSpPr txBox="1"/>
          <p:nvPr/>
        </p:nvSpPr>
        <p:spPr>
          <a:xfrm>
            <a:off x="5238974" y="3754419"/>
            <a:ext cx="2492990"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effectLst/>
                <a:latin typeface="FZSSK--GBK1-0"/>
              </a:rPr>
              <a:t>确认债务转贷预算收入</a:t>
            </a:r>
            <a:endParaRPr kumimoji="1" lang="zh-CN" altLang="en-US"/>
          </a:p>
        </p:txBody>
      </p:sp>
      <p:sp>
        <p:nvSpPr>
          <p:cNvPr id="9" name="文本框 8"/>
          <p:cNvSpPr txBox="1"/>
          <p:nvPr/>
        </p:nvSpPr>
        <p:spPr>
          <a:xfrm>
            <a:off x="968188" y="2366682"/>
            <a:ext cx="1210588"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effectLst/>
                <a:latin typeface="FZSSK--GBK1-0"/>
              </a:rPr>
              <a:t>债务转贷</a:t>
            </a:r>
            <a:endParaRPr kumimoji="1" lang="zh-CN" altLang="en-US" sz="2000" b="1"/>
          </a:p>
        </p:txBody>
      </p:sp>
      <p:sp>
        <p:nvSpPr>
          <p:cNvPr id="10" name="左大括号 9"/>
          <p:cNvSpPr/>
          <p:nvPr/>
        </p:nvSpPr>
        <p:spPr>
          <a:xfrm>
            <a:off x="2377440" y="2108499"/>
            <a:ext cx="268941" cy="1043492"/>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kumimoji="1" lang="zh-CN" altLang="en-US"/>
          </a:p>
        </p:txBody>
      </p:sp>
      <p:sp>
        <p:nvSpPr>
          <p:cNvPr id="11" name="文本框 10"/>
          <p:cNvSpPr txBox="1"/>
          <p:nvPr/>
        </p:nvSpPr>
        <p:spPr>
          <a:xfrm>
            <a:off x="2042328" y="4239260"/>
            <a:ext cx="1152693" cy="461665"/>
          </a:xfrm>
          <a:prstGeom prst="rect">
            <a:avLst/>
          </a:prstGeom>
          <a:solidFill>
            <a:schemeClr val="accent5">
              <a:lumMod val="40000"/>
              <a:lumOff val="60000"/>
            </a:schemeClr>
          </a:solidFill>
          <a:ln w="12700" cmpd="sng">
            <a:solidFill>
              <a:schemeClr val="accent5">
                <a:lumMod val="60000"/>
                <a:lumOff val="4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FZSSK--GBK1-0"/>
              </a:rPr>
              <a:t>转贷方</a:t>
            </a:r>
            <a:endParaRPr lang="zh-CN" altLang="en-US" sz="2400">
              <a:latin typeface="黑体" panose="02010609060101010101" pitchFamily="49" charset="-122"/>
              <a:ea typeface="黑体" panose="02010609060101010101" pitchFamily="49" charset="-122"/>
            </a:endParaRPr>
          </a:p>
        </p:txBody>
      </p:sp>
      <p:sp>
        <p:nvSpPr>
          <p:cNvPr id="12" name="文本框 11"/>
          <p:cNvSpPr txBox="1"/>
          <p:nvPr/>
        </p:nvSpPr>
        <p:spPr>
          <a:xfrm>
            <a:off x="5647933" y="4208780"/>
            <a:ext cx="1742570" cy="461665"/>
          </a:xfrm>
          <a:prstGeom prst="rect">
            <a:avLst/>
          </a:prstGeom>
          <a:solidFill>
            <a:schemeClr val="accent5">
              <a:lumMod val="40000"/>
              <a:lumOff val="60000"/>
            </a:schemeClr>
          </a:solidFill>
          <a:ln w="12700" cmpd="sng">
            <a:solidFill>
              <a:schemeClr val="accent5">
                <a:lumMod val="60000"/>
                <a:lumOff val="4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FZSSK--GBK1-0"/>
              </a:rPr>
              <a:t>接受转贷方</a:t>
            </a:r>
            <a:endParaRPr lang="zh-CN" altLang="en-US" sz="2400">
              <a:latin typeface="黑体" panose="02010609060101010101" pitchFamily="49" charset="-122"/>
              <a:ea typeface="黑体" panose="02010609060101010101" pitchFamily="49" charset="-122"/>
            </a:endParaRPr>
          </a:p>
        </p:txBody>
      </p:sp>
      <p:sp>
        <p:nvSpPr>
          <p:cNvPr id="13" name="右箭头 12"/>
          <p:cNvSpPr/>
          <p:nvPr/>
        </p:nvSpPr>
        <p:spPr>
          <a:xfrm>
            <a:off x="3334870" y="4356848"/>
            <a:ext cx="2226833" cy="22591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kumimoji="1" lang="zh-CN" altLang="en-US"/>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03860" y="842401"/>
            <a:ext cx="9136140" cy="4193150"/>
          </a:xfrm>
        </p:spPr>
        <p:txBody>
          <a:bodyPr/>
          <a:lstStyle/>
          <a:p>
            <a:r>
              <a:rPr lang="en-US" altLang="zh-CN" sz="1800">
                <a:effectLst/>
                <a:latin typeface="E"/>
              </a:rPr>
              <a:t>3. </a:t>
            </a:r>
            <a:r>
              <a:rPr lang="zh-CN" altLang="en-US" sz="1800">
                <a:effectLst/>
                <a:latin typeface="FZXBSK--GBK1-0"/>
              </a:rPr>
              <a:t>债务转贷活动预算收支核算的账务处理 </a:t>
            </a:r>
            <a:endParaRPr lang="zh-CN" altLang="en-US" sz="1800"/>
          </a:p>
          <a:p>
            <a:r>
              <a:rPr lang="zh-CN" altLang="en-US" sz="1800">
                <a:effectLst/>
                <a:latin typeface="FZSSK--GBK1-0"/>
              </a:rPr>
              <a:t>转贷地方政府债券的账务处理 </a:t>
            </a:r>
            <a:endParaRPr lang="zh-CN" altLang="en-US"/>
          </a:p>
          <a:p>
            <a:pPr marL="285750" indent="-285750">
              <a:buFont typeface="Arial" pitchFamily="34" charset="0"/>
              <a:buChar char="•"/>
            </a:pPr>
            <a:r>
              <a:rPr lang="zh-CN" altLang="en-US" sz="1800">
                <a:effectLst/>
                <a:latin typeface="FZSSK--GBK1-0"/>
              </a:rPr>
              <a:t>上级政府财政向下级政府财政转贷地方政府债券资金时</a:t>
            </a:r>
            <a:r>
              <a:rPr lang="en-US" altLang="zh-CN" sz="1800">
                <a:effectLst/>
                <a:latin typeface="E"/>
              </a:rPr>
              <a:t>,</a:t>
            </a:r>
            <a:r>
              <a:rPr lang="zh-CN" altLang="en-US" sz="1800">
                <a:effectLst/>
                <a:latin typeface="FZSSK--GBK1-0"/>
              </a:rPr>
              <a:t>上级政府财政会计按照转贷的资金数额</a:t>
            </a:r>
            <a:r>
              <a:rPr lang="en-US" altLang="zh-CN" sz="1800">
                <a:effectLst/>
                <a:latin typeface="E"/>
              </a:rPr>
              <a:t>,</a:t>
            </a:r>
            <a:endParaRPr lang="en-US" altLang="zh-CN" sz="1800">
              <a:effectLst/>
              <a:latin typeface="E"/>
            </a:endParaRPr>
          </a:p>
          <a:p>
            <a:pPr algn="ctr"/>
            <a:r>
              <a:rPr lang="zh-CN" altLang="en-US" sz="1600" b="1">
                <a:effectLst/>
                <a:latin typeface="FZSSK--GBK1-0"/>
              </a:rPr>
              <a:t>借：债务转贷预算支出</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贷：资金结存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marL="285750" indent="-285750">
              <a:buFont typeface="Arial" pitchFamily="34" charset="0"/>
              <a:buChar char="•"/>
            </a:pPr>
            <a:r>
              <a:rPr lang="zh-CN" altLang="en-US" sz="1800">
                <a:effectLst/>
                <a:latin typeface="FZSSK--GBK1-0"/>
              </a:rPr>
              <a:t>下级政府财政会计按照收到的金额</a:t>
            </a:r>
            <a:r>
              <a:rPr lang="en-US" altLang="zh-CN" sz="1800">
                <a:effectLst/>
                <a:latin typeface="E"/>
              </a:rPr>
              <a:t>,</a:t>
            </a:r>
            <a:endParaRPr lang="en-US" altLang="zh-CN" sz="1800">
              <a:effectLst/>
              <a:latin typeface="E"/>
            </a:endParaRPr>
          </a:p>
          <a:p>
            <a:pPr algn="ctr"/>
            <a:r>
              <a:rPr lang="zh-CN" altLang="en-US" sz="1600" b="1">
                <a:effectLst/>
                <a:latin typeface="FZSSK--GBK1-0"/>
              </a:rPr>
              <a:t>借：资金结存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贷： 债务转贷预算收入</a:t>
            </a:r>
            <a:endParaRPr lang="zh-CN" altLang="en-US" sz="2000" b="1"/>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15</a:t>
            </a:fld>
            <a:endParaRPr lang="zh-CN" altLang="en-US"/>
          </a:p>
        </p:txBody>
      </p:sp>
      <p:sp>
        <p:nvSpPr>
          <p:cNvPr id="4" name="标题 3"/>
          <p:cNvSpPr>
            <a:spLocks noGrp="1"/>
          </p:cNvSpPr>
          <p:nvPr>
            <p:ph type="title"/>
          </p:nvPr>
        </p:nvSpPr>
        <p:spPr>
          <a:xfrm>
            <a:off x="172800" y="207007"/>
            <a:ext cx="936720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48640" y="842401"/>
            <a:ext cx="9067800" cy="4193150"/>
          </a:xfrm>
        </p:spPr>
        <p:txBody>
          <a:bodyPr>
            <a:normAutofit fontScale="92500" lnSpcReduction="20000"/>
          </a:bodyPr>
          <a:lstStyle/>
          <a:p>
            <a:r>
              <a:rPr lang="en-US" altLang="zh-CN" sz="1800">
                <a:effectLst/>
                <a:latin typeface="E"/>
              </a:rPr>
              <a:t>3. </a:t>
            </a:r>
            <a:r>
              <a:rPr lang="zh-CN" altLang="en-US" sz="1800">
                <a:effectLst/>
                <a:latin typeface="FZXBSK--GBK1-0"/>
              </a:rPr>
              <a:t>债务转贷活动预算收支核算的账务处理 </a:t>
            </a:r>
            <a:endParaRPr lang="zh-CN" altLang="en-US" sz="1800"/>
          </a:p>
          <a:p>
            <a:r>
              <a:rPr lang="zh-CN" altLang="en-US" sz="1800">
                <a:effectLst/>
                <a:latin typeface="FZSSK--GBK1-0"/>
              </a:rPr>
              <a:t>转贷主权外债的账务处理 </a:t>
            </a:r>
            <a:endParaRPr lang="zh-CN" altLang="en-US" sz="1400"/>
          </a:p>
          <a:p>
            <a:r>
              <a:rPr lang="en-US" altLang="zh-CN" sz="1800">
                <a:effectLst/>
                <a:latin typeface="E"/>
              </a:rPr>
              <a:t>1)</a:t>
            </a:r>
            <a:r>
              <a:rPr lang="zh-CN" altLang="en-US" sz="1800">
                <a:effectLst/>
                <a:latin typeface="FZSSK--GBK1-0"/>
              </a:rPr>
              <a:t>外方将贷款资金支付给财政部门</a:t>
            </a:r>
            <a:endParaRPr lang="zh-CN" altLang="en-US"/>
          </a:p>
          <a:p>
            <a:pPr marL="285750" indent="-285750">
              <a:buFont typeface="Arial" pitchFamily="34" charset="0"/>
              <a:buChar char="•"/>
            </a:pPr>
            <a:r>
              <a:rPr lang="zh-CN" altLang="en-US" sz="1800">
                <a:effectLst/>
                <a:latin typeface="FZSSK--GBK1-0"/>
              </a:rPr>
              <a:t>本级政府财政部门收到上级政府财政转贷的资金时</a:t>
            </a:r>
            <a:r>
              <a:rPr lang="en-US" altLang="zh-CN" sz="1800">
                <a:effectLst/>
                <a:latin typeface="E"/>
              </a:rPr>
              <a:t>,</a:t>
            </a:r>
            <a:r>
              <a:rPr lang="zh-CN" altLang="en-US" sz="1800">
                <a:effectLst/>
                <a:latin typeface="FZSSK--GBK1-0"/>
              </a:rPr>
              <a:t>按照收到的金额</a:t>
            </a:r>
            <a:r>
              <a:rPr lang="en-US" altLang="zh-CN" sz="1800">
                <a:effectLst/>
                <a:latin typeface="E"/>
              </a:rPr>
              <a:t>,</a:t>
            </a:r>
            <a:endParaRPr lang="en-US" altLang="zh-CN" sz="1800">
              <a:effectLst/>
              <a:latin typeface="E"/>
            </a:endParaRPr>
          </a:p>
          <a:p>
            <a:pPr algn="ctr"/>
            <a:r>
              <a:rPr lang="zh-CN" altLang="en-US" sz="1600" b="1">
                <a:effectLst/>
                <a:latin typeface="FZSSK--GBK1-0"/>
              </a:rPr>
              <a:t>借：资金结存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algn="ctr"/>
            <a:r>
              <a:rPr lang="zh-CN" altLang="en-US" sz="1600" b="1">
                <a:effectLst/>
                <a:latin typeface="FZSSK--GBK1-0"/>
              </a:rPr>
              <a:t>        资金结存</a:t>
            </a:r>
            <a:r>
              <a:rPr lang="en-US" altLang="zh-CN" sz="1600" b="1">
                <a:effectLst/>
                <a:latin typeface="E"/>
              </a:rPr>
              <a:t>—</a:t>
            </a:r>
            <a:r>
              <a:rPr lang="zh-CN" altLang="en-US" sz="1600" b="1">
                <a:effectLst/>
                <a:latin typeface="FZSSK--GBK1-0"/>
              </a:rPr>
              <a:t>专户资金结存</a:t>
            </a:r>
            <a:endParaRPr lang="en-US" altLang="zh-CN" sz="1600" b="1">
              <a:latin typeface="E"/>
            </a:endParaRPr>
          </a:p>
          <a:p>
            <a:pPr algn="ctr"/>
            <a:r>
              <a:rPr lang="zh-CN" altLang="en-US" sz="1600" b="1">
                <a:effectLst/>
                <a:latin typeface="FZSSK--GBK1-0"/>
              </a:rPr>
              <a:t>贷： 债务转贷预算收入</a:t>
            </a:r>
            <a:endParaRPr lang="en-US" altLang="zh-CN" sz="1600" b="1">
              <a:effectLst/>
              <a:latin typeface="FZSSK--GBK1-0"/>
            </a:endParaRPr>
          </a:p>
          <a:p>
            <a:pPr marL="285750" indent="-285750">
              <a:buFont typeface="Arial" pitchFamily="34" charset="0"/>
              <a:buChar char="•"/>
            </a:pPr>
            <a:r>
              <a:rPr lang="zh-CN" altLang="en-US" sz="1800">
                <a:effectLst/>
                <a:latin typeface="FZSSK--GBK1-0"/>
              </a:rPr>
              <a:t>实际收到的金额小于债务管理部门确认的到期应偿还转贷款本金的</a:t>
            </a:r>
            <a:r>
              <a:rPr lang="en-US" altLang="zh-CN" sz="1800">
                <a:effectLst/>
                <a:latin typeface="E"/>
              </a:rPr>
              <a:t>,</a:t>
            </a:r>
            <a:r>
              <a:rPr lang="zh-CN" altLang="en-US" sz="1800">
                <a:effectLst/>
                <a:latin typeface="FZSSK--GBK1-0"/>
              </a:rPr>
              <a:t>应当将其差额确认为转贷外债费用的预算支出</a:t>
            </a:r>
            <a:endParaRPr lang="en-US" altLang="zh-CN" sz="1800">
              <a:effectLst/>
              <a:latin typeface="E"/>
            </a:endParaRPr>
          </a:p>
          <a:p>
            <a:pPr algn="ctr"/>
            <a:r>
              <a:rPr lang="zh-CN" altLang="en-US" sz="1600" b="1">
                <a:effectLst/>
                <a:latin typeface="FZSSK--GBK1-0"/>
              </a:rPr>
              <a:t>借：资金结存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algn="ctr"/>
            <a:r>
              <a:rPr lang="zh-CN" altLang="en-US" sz="1600" b="1">
                <a:effectLst/>
                <a:latin typeface="FZSSK--GBK1-0"/>
              </a:rPr>
              <a:t>          资金结存</a:t>
            </a:r>
            <a:r>
              <a:rPr lang="en-US" altLang="zh-CN" sz="1600" b="1">
                <a:effectLst/>
                <a:latin typeface="E"/>
              </a:rPr>
              <a:t>—</a:t>
            </a:r>
            <a:r>
              <a:rPr lang="zh-CN" altLang="en-US" sz="1600" b="1">
                <a:effectLst/>
                <a:latin typeface="FZSSK--GBK1-0"/>
              </a:rPr>
              <a:t>专户资金结存</a:t>
            </a:r>
            <a:endParaRPr lang="en-US" altLang="zh-CN" sz="1600" b="1">
              <a:effectLst/>
              <a:latin typeface="FZSSK--GBK1-0"/>
            </a:endParaRPr>
          </a:p>
          <a:p>
            <a:pPr algn="ctr"/>
            <a:r>
              <a:rPr lang="zh-CN" altLang="en-US" sz="1600" b="1">
                <a:effectLst/>
                <a:latin typeface="FZSSK--GBK1-0"/>
              </a:rPr>
              <a:t>一般公共预算支出</a:t>
            </a:r>
            <a:endParaRPr lang="en-US" altLang="zh-CN" sz="1600" b="1">
              <a:latin typeface="FZSSK--GBK1-0"/>
            </a:endParaRPr>
          </a:p>
          <a:p>
            <a:pPr algn="ctr"/>
            <a:r>
              <a:rPr lang="zh-CN" altLang="en-US" sz="1600" b="1">
                <a:effectLst/>
                <a:latin typeface="FZSSK--GBK1-0"/>
              </a:rPr>
              <a:t>       政府性基金预算支出</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贷： 债务转贷预算收入</a:t>
            </a:r>
            <a:endParaRPr lang="en-US" altLang="zh-CN" sz="1600" b="1">
              <a:latin typeface="E"/>
            </a:endParaRPr>
          </a:p>
          <a:p>
            <a:endParaRPr lang="zh-CN" altLang="en-US"/>
          </a:p>
          <a:p>
            <a:endParaRPr lang="zh-CN" altLang="en-US"/>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16</a:t>
            </a:fld>
            <a:endParaRPr lang="zh-CN" altLang="en-US"/>
          </a:p>
        </p:txBody>
      </p:sp>
      <p:sp>
        <p:nvSpPr>
          <p:cNvPr id="4" name="标题 3"/>
          <p:cNvSpPr>
            <a:spLocks noGrp="1"/>
          </p:cNvSpPr>
          <p:nvPr>
            <p:ph type="title"/>
          </p:nvPr>
        </p:nvSpPr>
        <p:spPr>
          <a:xfrm>
            <a:off x="213360" y="207007"/>
            <a:ext cx="932664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
        <p:nvSpPr>
          <p:cNvPr id="6" name="文本框 5"/>
          <p:cNvSpPr txBox="1"/>
          <p:nvPr/>
        </p:nvSpPr>
        <p:spPr>
          <a:xfrm>
            <a:off x="6815680" y="4564834"/>
            <a:ext cx="3264945" cy="30777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effectLst/>
                <a:latin typeface="FZSSK--GBK1-0"/>
              </a:rPr>
              <a:t>按照到期应偿还转贷款本金的金额</a:t>
            </a:r>
            <a:endParaRPr lang="en-US" altLang="zh-CN" sz="1400">
              <a:effectLst/>
              <a:latin typeface="E"/>
            </a:endParaRPr>
          </a:p>
        </p:txBody>
      </p:sp>
      <p:sp>
        <p:nvSpPr>
          <p:cNvPr id="7" name="文本框 6"/>
          <p:cNvSpPr txBox="1"/>
          <p:nvPr/>
        </p:nvSpPr>
        <p:spPr>
          <a:xfrm>
            <a:off x="6658983" y="3743661"/>
            <a:ext cx="1620957" cy="3385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effectLst/>
                <a:latin typeface="FZSSK--GBK1-0"/>
              </a:rPr>
              <a:t>按照收到的金额</a:t>
            </a:r>
            <a:endParaRPr kumimoji="1" lang="zh-CN" altLang="en-US" sz="1600"/>
          </a:p>
        </p:txBody>
      </p:sp>
      <p:sp>
        <p:nvSpPr>
          <p:cNvPr id="8" name="右大括号 7"/>
          <p:cNvSpPr/>
          <p:nvPr/>
        </p:nvSpPr>
        <p:spPr>
          <a:xfrm>
            <a:off x="6336254" y="3453205"/>
            <a:ext cx="247426" cy="968188"/>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kumimoji="1" lang="zh-CN" altLang="en-US"/>
          </a:p>
        </p:txBody>
      </p:sp>
      <p:cxnSp>
        <p:nvCxnSpPr>
          <p:cNvPr id="10" name="直线箭头连接符 9"/>
          <p:cNvCxnSpPr/>
          <p:nvPr/>
        </p:nvCxnSpPr>
        <p:spPr>
          <a:xfrm>
            <a:off x="6465344" y="4701092"/>
            <a:ext cx="3765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312420" y="842401"/>
            <a:ext cx="9425700" cy="4193150"/>
          </a:xfrm>
        </p:spPr>
        <p:txBody>
          <a:bodyPr>
            <a:normAutofit/>
          </a:bodyPr>
          <a:lstStyle/>
          <a:p>
            <a:pPr marL="285750" indent="-285750">
              <a:buFont typeface="Arial" pitchFamily="34" charset="0"/>
              <a:buChar char="•"/>
            </a:pPr>
            <a:r>
              <a:rPr lang="zh-CN" altLang="en-US" sz="1800">
                <a:effectLst/>
                <a:latin typeface="FZSSK--GBK1-0"/>
              </a:rPr>
              <a:t>本级政府财政部门向下级政府财政部门转贷时</a:t>
            </a:r>
            <a:r>
              <a:rPr lang="en-US" altLang="zh-CN" sz="1800">
                <a:effectLst/>
                <a:latin typeface="E"/>
              </a:rPr>
              <a:t>,</a:t>
            </a:r>
            <a:r>
              <a:rPr lang="zh-CN" altLang="en-US" sz="1800">
                <a:effectLst/>
                <a:latin typeface="FZSSK--GBK1-0"/>
              </a:rPr>
              <a:t>按照支付的金额</a:t>
            </a:r>
            <a:r>
              <a:rPr lang="en-US" altLang="zh-CN" sz="1800">
                <a:effectLst/>
                <a:latin typeface="E"/>
              </a:rPr>
              <a:t>,</a:t>
            </a:r>
            <a:endParaRPr lang="en-US" altLang="zh-CN" sz="1800">
              <a:effectLst/>
              <a:latin typeface="E"/>
            </a:endParaRPr>
          </a:p>
          <a:p>
            <a:pPr algn="ctr"/>
            <a:r>
              <a:rPr lang="zh-CN" altLang="en-US" sz="1600" b="1">
                <a:effectLst/>
                <a:latin typeface="FZSSK--GBK1-0"/>
              </a:rPr>
              <a:t>借：债务转贷预算支出</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贷： 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           资金结存</a:t>
            </a:r>
            <a:r>
              <a:rPr lang="en-US" altLang="zh-CN" sz="1600" b="1">
                <a:effectLst/>
                <a:latin typeface="E"/>
              </a:rPr>
              <a:t>— </a:t>
            </a:r>
            <a:r>
              <a:rPr lang="zh-CN" altLang="en-US" sz="1600" b="1">
                <a:effectLst/>
                <a:latin typeface="FZSSK--GBK1-0"/>
              </a:rPr>
              <a:t>专户资金结存</a:t>
            </a:r>
            <a:endParaRPr lang="en-US" altLang="zh-CN" sz="1600" b="1">
              <a:effectLst/>
              <a:latin typeface="FZSSK--GBK1-0"/>
            </a:endParaRPr>
          </a:p>
          <a:p>
            <a:pPr marL="285750" indent="-285750">
              <a:buFont typeface="Arial" pitchFamily="34" charset="0"/>
              <a:buChar char="•"/>
            </a:pPr>
            <a:r>
              <a:rPr lang="zh-CN" altLang="en-US" sz="1800">
                <a:effectLst/>
                <a:latin typeface="FZSSK--GBK1-0"/>
              </a:rPr>
              <a:t>因向下级政府财政分摊债务转贷费用支出导致实际支付的金额小于债务管理部门确认的到期应偿还转贷款本金的</a:t>
            </a:r>
            <a:r>
              <a:rPr lang="en-US" altLang="zh-CN" sz="1800">
                <a:effectLst/>
                <a:latin typeface="E"/>
              </a:rPr>
              <a:t>,</a:t>
            </a:r>
            <a:r>
              <a:rPr lang="zh-CN" altLang="en-US" sz="1800">
                <a:effectLst/>
                <a:latin typeface="FZSSK--GBK1-0"/>
              </a:rPr>
              <a:t>应当按照差额冲减转贷外债费用的预算支出</a:t>
            </a:r>
            <a:endParaRPr lang="en-US" altLang="zh-CN" sz="1800">
              <a:latin typeface="E"/>
            </a:endParaRPr>
          </a:p>
          <a:p>
            <a:pPr algn="ctr"/>
            <a:r>
              <a:rPr lang="zh-CN" altLang="en-US" sz="1600" b="1">
                <a:effectLst/>
                <a:latin typeface="FZSSK--GBK1-0"/>
              </a:rPr>
              <a:t>借：债务转贷预算支出</a:t>
            </a:r>
            <a:endParaRPr lang="en-US" altLang="zh-CN" sz="1600" b="1">
              <a:latin typeface="E"/>
            </a:endParaRPr>
          </a:p>
          <a:p>
            <a:pPr algn="ctr"/>
            <a:r>
              <a:rPr lang="en-US" altLang="zh-CN" sz="1600" b="1">
                <a:effectLst/>
                <a:latin typeface="FZSSK--GBK1-0"/>
              </a:rPr>
              <a:t>	</a:t>
            </a:r>
            <a:r>
              <a:rPr lang="zh-CN" altLang="en-US" sz="1600" b="1">
                <a:effectLst/>
                <a:latin typeface="FZSSK--GBK1-0"/>
              </a:rPr>
              <a:t>贷： 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          资金结存</a:t>
            </a:r>
            <a:r>
              <a:rPr lang="en-US" altLang="zh-CN" sz="1600" b="1">
                <a:effectLst/>
                <a:latin typeface="E"/>
              </a:rPr>
              <a:t>—</a:t>
            </a:r>
            <a:r>
              <a:rPr lang="zh-CN" altLang="en-US" sz="1600" b="1">
                <a:effectLst/>
                <a:latin typeface="FZSSK--GBK1-0"/>
              </a:rPr>
              <a:t>专户资金结存</a:t>
            </a:r>
            <a:endParaRPr lang="en-US" altLang="zh-CN" sz="1600" b="1">
              <a:effectLst/>
              <a:latin typeface="FZSSK--GBK1-0"/>
            </a:endParaRPr>
          </a:p>
          <a:p>
            <a:pPr algn="ctr"/>
            <a:r>
              <a:rPr lang="zh-CN" altLang="en-US" sz="1600" b="1">
                <a:effectLst/>
                <a:latin typeface="FZSSK--GBK1-0"/>
              </a:rPr>
              <a:t>                  一般公共预算支出</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      政府性基金预算支出</a:t>
            </a:r>
            <a:endParaRPr lang="zh-CN" altLang="en-US" sz="2000" b="1"/>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17</a:t>
            </a:fld>
            <a:endParaRPr lang="zh-CN" altLang="en-US"/>
          </a:p>
        </p:txBody>
      </p:sp>
      <p:sp>
        <p:nvSpPr>
          <p:cNvPr id="4" name="标题 3"/>
          <p:cNvSpPr>
            <a:spLocks noGrp="1"/>
          </p:cNvSpPr>
          <p:nvPr>
            <p:ph type="title"/>
          </p:nvPr>
        </p:nvSpPr>
        <p:spPr>
          <a:xfrm>
            <a:off x="114300" y="207007"/>
            <a:ext cx="9425700" cy="405001"/>
          </a:xfrm>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
        <p:nvSpPr>
          <p:cNvPr id="5" name="文本框 4"/>
          <p:cNvSpPr txBox="1"/>
          <p:nvPr/>
        </p:nvSpPr>
        <p:spPr>
          <a:xfrm>
            <a:off x="6992470" y="4195481"/>
            <a:ext cx="1800493"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effectLst/>
                <a:latin typeface="FZSSK--GBK1-0"/>
              </a:rPr>
              <a:t>按照实际支付的金额</a:t>
            </a:r>
            <a:endParaRPr kumimoji="1" lang="zh-CN" altLang="en-US" sz="1400"/>
          </a:p>
        </p:txBody>
      </p:sp>
      <p:sp>
        <p:nvSpPr>
          <p:cNvPr id="6" name="文本框 5"/>
          <p:cNvSpPr txBox="1"/>
          <p:nvPr/>
        </p:nvSpPr>
        <p:spPr>
          <a:xfrm>
            <a:off x="7369389" y="3151992"/>
            <a:ext cx="189294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effectLst/>
                <a:latin typeface="FZSSK--GBK1-0"/>
              </a:rPr>
              <a:t>按照到期应偿还转贷款本金的金额</a:t>
            </a:r>
            <a:endParaRPr lang="en-US" altLang="zh-CN" sz="1400">
              <a:latin typeface="E"/>
            </a:endParaRPr>
          </a:p>
        </p:txBody>
      </p:sp>
      <p:sp>
        <p:nvSpPr>
          <p:cNvPr id="7" name="右大括号 6"/>
          <p:cNvSpPr/>
          <p:nvPr/>
        </p:nvSpPr>
        <p:spPr>
          <a:xfrm>
            <a:off x="7046259" y="3044416"/>
            <a:ext cx="311972" cy="817581"/>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kumimoji="1" lang="zh-CN" altLang="en-US"/>
          </a:p>
        </p:txBody>
      </p:sp>
      <p:sp>
        <p:nvSpPr>
          <p:cNvPr id="8" name="右大括号 7"/>
          <p:cNvSpPr/>
          <p:nvPr/>
        </p:nvSpPr>
        <p:spPr>
          <a:xfrm>
            <a:off x="6605195" y="4130936"/>
            <a:ext cx="355003" cy="451822"/>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kumimoji="1"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360000" y="842401"/>
            <a:ext cx="9248820" cy="4193150"/>
          </a:xfrm>
        </p:spPr>
        <p:txBody>
          <a:bodyPr>
            <a:normAutofit/>
          </a:bodyPr>
          <a:lstStyle/>
          <a:p>
            <a:r>
              <a:rPr lang="en-US" altLang="zh-CN" sz="1800">
                <a:effectLst/>
                <a:latin typeface="E"/>
              </a:rPr>
              <a:t>2)</a:t>
            </a:r>
            <a:r>
              <a:rPr lang="zh-CN" altLang="en-US" sz="1800">
                <a:effectLst/>
                <a:latin typeface="FZSSK--GBK1-0"/>
              </a:rPr>
              <a:t>外方将贷：款资金直接支付给用款单位或供应商</a:t>
            </a:r>
            <a:r>
              <a:rPr lang="en-US" altLang="zh-CN" sz="1800">
                <a:effectLst/>
                <a:latin typeface="FZSSK--GBK1-0"/>
              </a:rPr>
              <a:t>,</a:t>
            </a:r>
            <a:endParaRPr lang="en-US" altLang="zh-CN" sz="1800">
              <a:effectLst/>
              <a:latin typeface="FZSSK--GBK1-0"/>
            </a:endParaRPr>
          </a:p>
          <a:p>
            <a:pPr marL="285750" indent="-285750">
              <a:buFont typeface="Arial" pitchFamily="34" charset="0"/>
              <a:buChar char="•"/>
            </a:pPr>
            <a:r>
              <a:rPr kumimoji="1" lang="zh-CN" altLang="en-US" sz="1800"/>
              <a:t>本级政府财政承担还款责任，贷款资金由本级政府财政同级部门（资金使用单位）使用，</a:t>
            </a:r>
            <a:endParaRPr kumimoji="1" lang="en-US" altLang="zh-CN" sz="1800"/>
          </a:p>
          <a:p>
            <a:r>
              <a:rPr kumimoji="1" lang="zh-CN" altLang="en-US" sz="1800"/>
              <a:t>本级政府财政会计</a:t>
            </a:r>
            <a:r>
              <a:rPr kumimoji="1" lang="en-US" altLang="zh-CN" sz="1800"/>
              <a:t>:</a:t>
            </a:r>
            <a:endParaRPr kumimoji="1" lang="en-US" altLang="zh-CN" sz="1800"/>
          </a:p>
          <a:p>
            <a:pPr algn="ctr"/>
            <a:r>
              <a:rPr kumimoji="1" lang="zh-CN" altLang="en-US" sz="1600" b="1"/>
              <a:t>借：一般公共预算支出</a:t>
            </a:r>
            <a:endParaRPr kumimoji="1" lang="en-US" altLang="zh-CN" sz="1600" b="1"/>
          </a:p>
          <a:p>
            <a:pPr algn="ctr"/>
            <a:r>
              <a:rPr kumimoji="1" lang="en-US" altLang="zh-CN" sz="1600" b="1"/>
              <a:t>	</a:t>
            </a:r>
            <a:r>
              <a:rPr kumimoji="1" lang="zh-CN" altLang="en-US" sz="1600" b="1"/>
              <a:t>贷：债务转贷预算收入</a:t>
            </a:r>
            <a:endParaRPr kumimoji="1" lang="en-US" altLang="zh-CN" sz="1600" b="1"/>
          </a:p>
          <a:p>
            <a:pPr marL="285750" indent="-285750">
              <a:buFont typeface="Arial" pitchFamily="34" charset="0"/>
              <a:buChar char="•"/>
            </a:pPr>
            <a:r>
              <a:rPr kumimoji="1" lang="zh-CN" altLang="en-US" sz="1800"/>
              <a:t>本级政府财政承担还款责任</a:t>
            </a:r>
            <a:r>
              <a:rPr kumimoji="1" lang="en-US" altLang="zh-CN" sz="1800"/>
              <a:t>,</a:t>
            </a:r>
            <a:r>
              <a:rPr kumimoji="1" lang="zh-CN" altLang="en-US" sz="1800"/>
              <a:t>贷款资金由下级政府财政同级部门（资金使用单位）使用，</a:t>
            </a:r>
            <a:endParaRPr kumimoji="1" lang="en-US" altLang="zh-CN" sz="1800"/>
          </a:p>
          <a:p>
            <a:r>
              <a:rPr kumimoji="1" lang="zh-CN" altLang="en-US" sz="1800"/>
              <a:t>本级政府财政会计</a:t>
            </a:r>
            <a:r>
              <a:rPr kumimoji="1" lang="en-US" altLang="zh-CN" sz="1800"/>
              <a:t>:</a:t>
            </a:r>
            <a:endParaRPr kumimoji="1" lang="en-US" altLang="zh-CN" sz="1800"/>
          </a:p>
          <a:p>
            <a:pPr algn="ctr"/>
            <a:r>
              <a:rPr kumimoji="1" lang="zh-CN" altLang="en-US" sz="1600" b="1"/>
              <a:t>借：补助预算支出</a:t>
            </a:r>
            <a:r>
              <a:rPr kumimoji="1" lang="en-US" altLang="zh-CN" sz="1600" b="1"/>
              <a:t>—</a:t>
            </a:r>
            <a:r>
              <a:rPr kumimoji="1" lang="zh-CN" altLang="en-US" sz="1600" b="1"/>
              <a:t>调拨下级</a:t>
            </a:r>
            <a:endParaRPr kumimoji="1" lang="en-US" altLang="zh-CN" sz="1600" b="1"/>
          </a:p>
          <a:p>
            <a:pPr algn="ctr"/>
            <a:r>
              <a:rPr kumimoji="1" lang="en-US" altLang="zh-CN" sz="1600" b="1"/>
              <a:t>	</a:t>
            </a:r>
            <a:r>
              <a:rPr kumimoji="1" lang="zh-CN" altLang="en-US" sz="1600" b="1"/>
              <a:t>贷：债务转贷预算收入</a:t>
            </a:r>
            <a:endParaRPr kumimoji="1" lang="en-US" altLang="zh-CN" sz="1600" b="1"/>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18</a:t>
            </a:fld>
            <a:endParaRPr lang="zh-CN" altLang="en-US"/>
          </a:p>
        </p:txBody>
      </p:sp>
      <p:sp>
        <p:nvSpPr>
          <p:cNvPr id="4" name="标题 3"/>
          <p:cNvSpPr>
            <a:spLocks noGrp="1"/>
          </p:cNvSpPr>
          <p:nvPr>
            <p:ph type="title"/>
          </p:nvPr>
        </p:nvSpPr>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26720" y="842401"/>
            <a:ext cx="9220200" cy="4193150"/>
          </a:xfrm>
        </p:spPr>
        <p:txBody>
          <a:bodyPr>
            <a:normAutofit/>
          </a:bodyPr>
          <a:lstStyle/>
          <a:p>
            <a:r>
              <a:rPr lang="en-US" altLang="zh-CN" sz="1800">
                <a:effectLst/>
                <a:latin typeface="E"/>
              </a:rPr>
              <a:t>2)</a:t>
            </a:r>
            <a:r>
              <a:rPr lang="zh-CN" altLang="en-US" sz="1800">
                <a:effectLst/>
                <a:latin typeface="FZSSK--GBK1-0"/>
              </a:rPr>
              <a:t>外方将贷：款资金直接支付给用款单位或供应商</a:t>
            </a:r>
            <a:r>
              <a:rPr lang="en-US" altLang="zh-CN" sz="1800">
                <a:effectLst/>
                <a:latin typeface="FZSSK--GBK1-0"/>
              </a:rPr>
              <a:t>,</a:t>
            </a:r>
            <a:endParaRPr lang="en-US" altLang="zh-CN" sz="1800">
              <a:effectLst/>
              <a:latin typeface="FZSSK--GBK1-0"/>
            </a:endParaRPr>
          </a:p>
          <a:p>
            <a:r>
              <a:rPr kumimoji="1" lang="en-US" altLang="zh-CN" sz="1800"/>
              <a:t>•</a:t>
            </a:r>
            <a:r>
              <a:rPr kumimoji="1" lang="zh-CN" altLang="en-US" sz="1800"/>
              <a:t>下级政府财政承担还款责任，贷款资金由下级政府财政同级部门（资金使用单位）使用，本级政府财政会计</a:t>
            </a:r>
            <a:endParaRPr kumimoji="1" lang="en-US" altLang="zh-CN" sz="1800"/>
          </a:p>
          <a:p>
            <a:pPr algn="ctr"/>
            <a:r>
              <a:rPr kumimoji="1" lang="zh-CN" altLang="en-US" sz="1600" b="1"/>
              <a:t>借：记债务转贷预算支出</a:t>
            </a:r>
            <a:endParaRPr kumimoji="1" lang="en-US" altLang="zh-CN" sz="1600" b="1"/>
          </a:p>
          <a:p>
            <a:pPr algn="ctr"/>
            <a:r>
              <a:rPr kumimoji="1" lang="en-US" altLang="zh-CN" sz="1600" b="1"/>
              <a:t>	</a:t>
            </a:r>
            <a:r>
              <a:rPr kumimoji="1" lang="zh-CN" altLang="en-US" sz="1600" b="1"/>
              <a:t>贷：债务转贷预算收入</a:t>
            </a:r>
            <a:endParaRPr kumimoji="1" lang="en-US" altLang="zh-CN" sz="1600" b="1"/>
          </a:p>
          <a:p>
            <a:r>
              <a:rPr kumimoji="1" lang="zh-CN" altLang="en-US" sz="1800"/>
              <a:t>下级政府财政会计</a:t>
            </a:r>
            <a:endParaRPr kumimoji="1" lang="en-US" altLang="zh-CN" sz="1800"/>
          </a:p>
          <a:p>
            <a:pPr algn="ctr"/>
            <a:r>
              <a:rPr kumimoji="1" lang="zh-CN" altLang="en-US" sz="1600" b="1"/>
              <a:t>借：一般公共预算支出</a:t>
            </a:r>
            <a:endParaRPr kumimoji="1" lang="en-US" altLang="zh-CN" sz="1600" b="1"/>
          </a:p>
          <a:p>
            <a:pPr algn="ctr"/>
            <a:r>
              <a:rPr kumimoji="1" lang="en-US" altLang="zh-CN" sz="1600" b="1"/>
              <a:t>	</a:t>
            </a:r>
            <a:r>
              <a:rPr kumimoji="1" lang="zh-CN" altLang="en-US" sz="1600" b="1"/>
              <a:t>贷：债务转贷预算收收入</a:t>
            </a:r>
            <a:endParaRPr kumimoji="1" lang="zh-CN" altLang="en-US" sz="1600" b="1"/>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19</a:t>
            </a:fld>
            <a:endParaRPr lang="zh-CN" altLang="en-US"/>
          </a:p>
        </p:txBody>
      </p:sp>
      <p:sp>
        <p:nvSpPr>
          <p:cNvPr id="4" name="标题 3"/>
          <p:cNvSpPr>
            <a:spLocks noGrp="1"/>
          </p:cNvSpPr>
          <p:nvPr>
            <p:ph type="title"/>
          </p:nvPr>
        </p:nvSpPr>
        <p:spPr/>
        <p:txBody>
          <a:bodyPr/>
          <a:lstStyle/>
          <a:p>
            <a:r>
              <a:rPr lang="en-US" altLang="zh-CN">
                <a:effectLst/>
                <a:latin typeface="E"/>
              </a:rPr>
              <a:t>9.1.2 </a:t>
            </a:r>
            <a:r>
              <a:rPr lang="zh-CN" altLang="en-US">
                <a:effectLst/>
                <a:latin typeface="FZY3K--GBK1-0"/>
              </a:rPr>
              <a:t>上下级政府财政部门转移付预算收支核算的账务处理 </a:t>
            </a:r>
            <a:endParaRPr kumimoji="1" lang="zh-CN" altLang="en-US"/>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721440" y="1272706"/>
            <a:ext cx="8422560" cy="4193150"/>
          </a:xfrm>
        </p:spPr>
        <p:txBody>
          <a:bodyPr/>
          <a:lstStyle/>
          <a:p>
            <a:r>
              <a:rPr kumimoji="1" lang="en-US" altLang="zh-CN">
                <a:effectLst/>
                <a:latin typeface="E"/>
              </a:rPr>
              <a:t>9</a:t>
            </a:r>
            <a:r>
              <a:rPr lang="en-US" altLang="zh-CN">
                <a:effectLst/>
                <a:latin typeface="E"/>
              </a:rPr>
              <a:t>.2.1 </a:t>
            </a:r>
            <a:r>
              <a:rPr lang="zh-CN" altLang="en-US">
                <a:effectLst/>
                <a:latin typeface="FZY3K--GBK1-0"/>
              </a:rPr>
              <a:t>核算区域间转移性支付预算收入和预算支出的科目设置</a:t>
            </a:r>
            <a:endParaRPr lang="en-US" altLang="zh-CN">
              <a:effectLst/>
              <a:latin typeface="FZY3K--GBK1-0"/>
            </a:endParaRPr>
          </a:p>
          <a:p>
            <a:endParaRPr lang="en-US" altLang="zh-CN">
              <a:latin typeface="FZY3K--GBK1-0"/>
            </a:endParaRPr>
          </a:p>
          <a:p>
            <a:r>
              <a:rPr lang="en-US" altLang="zh-CN">
                <a:latin typeface="FZY3K--GBK1-0"/>
              </a:rPr>
              <a:t>9.2.2 </a:t>
            </a:r>
            <a:r>
              <a:rPr lang="zh-CN" altLang="en-US">
                <a:latin typeface="FZY3K--GBK1-0"/>
              </a:rPr>
              <a:t>区域间转移性支付预算收支核算的账务处理  </a:t>
            </a:r>
            <a:endParaRPr lang="zh-CN" altLang="en-US">
              <a:latin typeface="FZY3K--GBK1-0"/>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20</a:t>
            </a:fld>
            <a:endParaRPr lang="zh-CN" altLang="en-US"/>
          </a:p>
        </p:txBody>
      </p:sp>
      <p:sp>
        <p:nvSpPr>
          <p:cNvPr id="4" name="标题 3"/>
          <p:cNvSpPr>
            <a:spLocks noGrp="1"/>
          </p:cNvSpPr>
          <p:nvPr>
            <p:ph type="title"/>
          </p:nvPr>
        </p:nvSpPr>
        <p:spPr>
          <a:xfrm>
            <a:off x="205740" y="207007"/>
            <a:ext cx="9334260" cy="405001"/>
          </a:xfrm>
        </p:spPr>
        <p:txBody>
          <a:bodyPr/>
          <a:lstStyle/>
          <a:p>
            <a:r>
              <a:rPr kumimoji="1" lang="en-US" altLang="zh-CN"/>
              <a:t>9.2</a:t>
            </a:r>
            <a:r>
              <a:rPr kumimoji="1" lang="zh-CN" altLang="en-US"/>
              <a:t> 区域间转移性支付预算收支的核算 </a:t>
            </a:r>
            <a:endParaRPr kumimoji="1" lang="zh-CN" altLang="en-US"/>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19100" y="842401"/>
            <a:ext cx="9120900" cy="4193150"/>
          </a:xfrm>
        </p:spPr>
        <p:txBody>
          <a:bodyPr/>
          <a:lstStyle/>
          <a:p>
            <a:endParaRPr lang="en-US" altLang="zh-CN" sz="2400">
              <a:effectLst/>
              <a:latin typeface="E"/>
            </a:endParaRPr>
          </a:p>
          <a:p>
            <a:r>
              <a:rPr lang="en-US" altLang="zh-CN" sz="2400">
                <a:effectLst/>
                <a:latin typeface="E"/>
              </a:rPr>
              <a:t>1. </a:t>
            </a:r>
            <a:r>
              <a:rPr lang="zh-CN" altLang="en-US" sz="2400">
                <a:effectLst/>
                <a:latin typeface="E"/>
              </a:rPr>
              <a:t>“</a:t>
            </a:r>
            <a:r>
              <a:rPr lang="zh-CN" altLang="en-US" sz="2400">
                <a:effectLst/>
                <a:latin typeface="FZXBSK--GBK1-0"/>
              </a:rPr>
              <a:t>地区间援助预算收入” </a:t>
            </a:r>
            <a:endParaRPr lang="zh-CN" altLang="en-US"/>
          </a:p>
          <a:p>
            <a:endParaRPr kumimoji="1" lang="en-US" altLang="zh-CN"/>
          </a:p>
          <a:p>
            <a:r>
              <a:rPr lang="en-US" altLang="zh-CN" sz="2400">
                <a:effectLst/>
                <a:latin typeface="E"/>
              </a:rPr>
              <a:t>2. </a:t>
            </a:r>
            <a:r>
              <a:rPr lang="zh-CN" altLang="en-US" sz="2400">
                <a:effectLst/>
                <a:latin typeface="E"/>
              </a:rPr>
              <a:t>“</a:t>
            </a:r>
            <a:r>
              <a:rPr lang="zh-CN" altLang="en-US" sz="2400">
                <a:effectLst/>
                <a:latin typeface="FZXBSK--GBK1-0"/>
              </a:rPr>
              <a:t>地区间援助预算支出”</a:t>
            </a:r>
            <a:r>
              <a:rPr lang="zh-CN" altLang="en-US" sz="1800">
                <a:effectLst/>
                <a:latin typeface="E"/>
              </a:rPr>
              <a:t> </a:t>
            </a:r>
            <a:endParaRPr lang="zh-CN" altLang="en-US"/>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21</a:t>
            </a:fld>
            <a:endParaRPr lang="zh-CN" altLang="en-US"/>
          </a:p>
        </p:txBody>
      </p:sp>
      <p:sp>
        <p:nvSpPr>
          <p:cNvPr id="4" name="标题 3"/>
          <p:cNvSpPr>
            <a:spLocks noGrp="1"/>
          </p:cNvSpPr>
          <p:nvPr>
            <p:ph type="title"/>
          </p:nvPr>
        </p:nvSpPr>
        <p:spPr>
          <a:xfrm>
            <a:off x="251460" y="207007"/>
            <a:ext cx="9288540" cy="405001"/>
          </a:xfrm>
        </p:spPr>
        <p:txBody>
          <a:bodyPr/>
          <a:lstStyle/>
          <a:p>
            <a:r>
              <a:rPr kumimoji="1" lang="en-US" altLang="zh-CN" sz="2400">
                <a:effectLst/>
                <a:latin typeface="E"/>
              </a:rPr>
              <a:t>9</a:t>
            </a:r>
            <a:r>
              <a:rPr lang="en-US" altLang="zh-CN" sz="2400">
                <a:effectLst/>
                <a:latin typeface="E"/>
              </a:rPr>
              <a:t>.2.1 </a:t>
            </a:r>
            <a:r>
              <a:rPr lang="zh-CN" altLang="en-US" sz="2400">
                <a:effectLst/>
                <a:latin typeface="FZY3K--GBK1-0"/>
              </a:rPr>
              <a:t>核算区域间转移性支付预算收入和预算支出的科目设置</a:t>
            </a:r>
            <a:endParaRPr kumimoji="1" lang="zh-CN" altLang="en-US"/>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304800" y="842401"/>
            <a:ext cx="9441180" cy="4193150"/>
          </a:xfrm>
        </p:spPr>
        <p:txBody>
          <a:bodyPr/>
          <a:lstStyle/>
          <a:p>
            <a:pPr marL="285750" indent="-285750">
              <a:buFont typeface="Arial" pitchFamily="34" charset="0"/>
              <a:buChar char="•"/>
            </a:pPr>
            <a:r>
              <a:rPr lang="zh-CN" altLang="en-US" sz="1800">
                <a:effectLst/>
                <a:latin typeface="FZSSK--GBK1-0"/>
              </a:rPr>
              <a:t>不同地区政府之间支付援助</a:t>
            </a:r>
            <a:r>
              <a:rPr lang="zh-CN" altLang="en-US" sz="1800">
                <a:latin typeface="E"/>
              </a:rPr>
              <a:t>、</a:t>
            </a:r>
            <a:r>
              <a:rPr lang="zh-CN" altLang="en-US" sz="1800">
                <a:effectLst/>
                <a:latin typeface="FZSSK--GBK1-0"/>
              </a:rPr>
              <a:t>补偿的款项时</a:t>
            </a:r>
            <a:r>
              <a:rPr lang="en-US" altLang="zh-CN" sz="1800">
                <a:effectLst/>
                <a:latin typeface="E"/>
              </a:rPr>
              <a:t>,</a:t>
            </a:r>
            <a:r>
              <a:rPr lang="zh-CN" altLang="en-US" sz="1800">
                <a:effectLst/>
                <a:latin typeface="FZSSK--GBK1-0"/>
              </a:rPr>
              <a:t>给予援助</a:t>
            </a:r>
            <a:r>
              <a:rPr lang="zh-CN" altLang="en-US" sz="1800">
                <a:effectLst/>
                <a:latin typeface="E"/>
              </a:rPr>
              <a:t>、</a:t>
            </a:r>
            <a:r>
              <a:rPr lang="zh-CN" altLang="en-US" sz="1800">
                <a:effectLst/>
                <a:latin typeface="FZSSK--GBK1-0"/>
              </a:rPr>
              <a:t>补偿方政府财政会计按照实际拨付的援助或补偿资金数额</a:t>
            </a:r>
            <a:r>
              <a:rPr lang="en-US" altLang="zh-CN" sz="1800">
                <a:effectLst/>
                <a:latin typeface="E"/>
              </a:rPr>
              <a:t>,</a:t>
            </a:r>
            <a:endParaRPr lang="en-US" altLang="zh-CN" sz="1800">
              <a:effectLst/>
              <a:latin typeface="E"/>
            </a:endParaRPr>
          </a:p>
          <a:p>
            <a:pPr algn="ctr"/>
            <a:r>
              <a:rPr lang="zh-CN" altLang="en-US" sz="1600" b="1">
                <a:effectLst/>
                <a:latin typeface="FZSSK--GBK1-0"/>
              </a:rPr>
              <a:t>借：地区间援助预算支出</a:t>
            </a:r>
            <a:endParaRPr lang="en-US" altLang="zh-CN" sz="1600" b="1">
              <a:effectLst/>
              <a:latin typeface="FZSSK--GBK1-0"/>
            </a:endParaRPr>
          </a:p>
          <a:p>
            <a:pPr algn="ctr"/>
            <a:r>
              <a:rPr lang="en-US" altLang="zh-CN" sz="1600" b="1">
                <a:latin typeface="E"/>
              </a:rPr>
              <a:t>	</a:t>
            </a:r>
            <a:r>
              <a:rPr lang="zh-CN" altLang="en-US" sz="1600" b="1">
                <a:effectLst/>
                <a:latin typeface="FZSSK--GBK1-0"/>
              </a:rPr>
              <a:t>贷： 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algn="ctr"/>
            <a:endParaRPr lang="en-US" altLang="zh-CN" sz="1600" b="1">
              <a:effectLst/>
              <a:latin typeface="FZSSK--GBK1-0"/>
            </a:endParaRPr>
          </a:p>
          <a:p>
            <a:pPr marL="285750" indent="-285750">
              <a:buFont typeface="Arial" pitchFamily="34" charset="0"/>
              <a:buChar char="•"/>
            </a:pPr>
            <a:r>
              <a:rPr lang="zh-CN" altLang="en-US" sz="1800">
                <a:effectLst/>
                <a:latin typeface="FZSSK--GBK1-0"/>
              </a:rPr>
              <a:t>接受援助</a:t>
            </a:r>
            <a:r>
              <a:rPr lang="zh-CN" altLang="en-US" sz="1800">
                <a:effectLst/>
                <a:latin typeface="E"/>
              </a:rPr>
              <a:t>、</a:t>
            </a:r>
            <a:r>
              <a:rPr lang="zh-CN" altLang="en-US" sz="1800">
                <a:effectLst/>
                <a:latin typeface="FZSSK--GBK1-0"/>
              </a:rPr>
              <a:t>补偿方政府财政会计按照实际收到的援助或补偿资金数额</a:t>
            </a:r>
            <a:endParaRPr lang="en-US" altLang="zh-CN" sz="1800">
              <a:latin typeface="E"/>
            </a:endParaRPr>
          </a:p>
          <a:p>
            <a:pPr algn="ctr"/>
            <a:r>
              <a:rPr lang="zh-CN" altLang="en-US" sz="1600" b="1">
                <a:effectLst/>
                <a:latin typeface="FZSSK--GBK1-0"/>
              </a:rPr>
              <a:t>借：资金结存</a:t>
            </a:r>
            <a:r>
              <a:rPr lang="en-US" altLang="zh-CN" sz="1600" b="1">
                <a:effectLst/>
                <a:latin typeface="E"/>
              </a:rPr>
              <a:t>—</a:t>
            </a:r>
            <a:r>
              <a:rPr lang="zh-CN" altLang="en-US" sz="1600" b="1">
                <a:effectLst/>
                <a:latin typeface="FZSSK--GBK1-0"/>
              </a:rPr>
              <a:t>库款资金结存</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贷： 地区间援助预算收入</a:t>
            </a:r>
            <a:endParaRPr kumimoji="1" lang="zh-CN" altLang="en-US" sz="2000" b="1"/>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22</a:t>
            </a:fld>
            <a:endParaRPr lang="zh-CN" altLang="en-US"/>
          </a:p>
        </p:txBody>
      </p:sp>
      <p:sp>
        <p:nvSpPr>
          <p:cNvPr id="4" name="标题 3"/>
          <p:cNvSpPr>
            <a:spLocks noGrp="1"/>
          </p:cNvSpPr>
          <p:nvPr>
            <p:ph type="title"/>
          </p:nvPr>
        </p:nvSpPr>
        <p:spPr>
          <a:xfrm>
            <a:off x="304800" y="207007"/>
            <a:ext cx="9235200" cy="405001"/>
          </a:xfrm>
        </p:spPr>
        <p:txBody>
          <a:bodyPr/>
          <a:lstStyle/>
          <a:p>
            <a:r>
              <a:rPr kumimoji="1" lang="en-US" altLang="zh-CN"/>
              <a:t>9.2.2 </a:t>
            </a:r>
            <a:r>
              <a:rPr kumimoji="1" lang="zh-CN" altLang="en-US"/>
              <a:t>区域间转移性支付预算收支核算的账务处理 </a:t>
            </a:r>
            <a:endParaRPr kumimoji="1" lang="zh-CN" altLang="en-US"/>
          </a:p>
        </p:txBody>
      </p:sp>
      <p:sp>
        <p:nvSpPr>
          <p:cNvPr id="5" name="文本框 4"/>
          <p:cNvSpPr txBox="1"/>
          <p:nvPr/>
        </p:nvSpPr>
        <p:spPr>
          <a:xfrm>
            <a:off x="2479964" y="5126183"/>
            <a:ext cx="3728906"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a:solidFill>
                  <a:schemeClr val="bg1"/>
                </a:solidFill>
                <a:latin typeface="宋体" panose="02010600030101010101" pitchFamily="2" charset="-122"/>
                <a:ea typeface="宋体" panose="02010600030101010101" pitchFamily="2" charset="-122"/>
              </a:rPr>
              <a:t>例题：详见教材，例</a:t>
            </a:r>
            <a:r>
              <a:rPr kumimoji="1" lang="en-US" altLang="zh-CN" sz="2000" b="1">
                <a:solidFill>
                  <a:schemeClr val="bg1"/>
                </a:solidFill>
                <a:latin typeface="宋体" panose="02010600030101010101" pitchFamily="2" charset="-122"/>
                <a:ea typeface="宋体" panose="02010600030101010101" pitchFamily="2" charset="-122"/>
              </a:rPr>
              <a:t>9-2</a:t>
            </a:r>
            <a:r>
              <a:rPr kumimoji="1" lang="zh-CN" altLang="en-US" sz="2000" b="1">
                <a:solidFill>
                  <a:schemeClr val="bg1"/>
                </a:solidFill>
                <a:latin typeface="宋体" panose="02010600030101010101" pitchFamily="2" charset="-122"/>
                <a:ea typeface="宋体" panose="02010600030101010101" pitchFamily="2" charset="-122"/>
              </a:rPr>
              <a:t>，</a:t>
            </a:r>
            <a:r>
              <a:rPr kumimoji="1" lang="en-US" altLang="zh-CN" sz="2000" b="1">
                <a:solidFill>
                  <a:schemeClr val="bg1"/>
                </a:solidFill>
                <a:latin typeface="宋体" panose="02010600030101010101" pitchFamily="2" charset="-122"/>
                <a:ea typeface="宋体" panose="02010600030101010101" pitchFamily="2" charset="-122"/>
              </a:rPr>
              <a:t>P146</a:t>
            </a:r>
            <a:endParaRPr kumimoji="1" lang="zh-CN" altLang="en-US" sz="2000" b="1">
              <a:solidFill>
                <a:schemeClr val="bg1"/>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1022655" y="1337252"/>
            <a:ext cx="9727200" cy="4193150"/>
          </a:xfrm>
        </p:spPr>
        <p:txBody>
          <a:bodyPr/>
          <a:lstStyle/>
          <a:p>
            <a:pPr>
              <a:lnSpc>
                <a:spcPct val="250000"/>
              </a:lnSpc>
            </a:pPr>
            <a:r>
              <a:rPr lang="en-US" altLang="zh-CN" sz="2000">
                <a:effectLst/>
                <a:latin typeface="E"/>
              </a:rPr>
              <a:t>9.3.1 </a:t>
            </a:r>
            <a:r>
              <a:rPr lang="zh-CN" altLang="en-US" sz="2000">
                <a:effectLst/>
                <a:latin typeface="FZY3K--GBK1-0"/>
              </a:rPr>
              <a:t>核算其他来源渠道预算收入和其他方面预算支出的会计科目设置 </a:t>
            </a:r>
            <a:endParaRPr lang="zh-CN" altLang="en-US" sz="2800"/>
          </a:p>
          <a:p>
            <a:pPr>
              <a:lnSpc>
                <a:spcPct val="250000"/>
              </a:lnSpc>
            </a:pPr>
            <a:r>
              <a:rPr lang="en-US" altLang="zh-CN" sz="2000">
                <a:effectLst/>
                <a:latin typeface="E"/>
              </a:rPr>
              <a:t>9.3.2 </a:t>
            </a:r>
            <a:r>
              <a:rPr lang="zh-CN" altLang="en-US" sz="2000">
                <a:effectLst/>
                <a:latin typeface="FZY3K--GBK1-0"/>
              </a:rPr>
              <a:t>核算财政部门不同类型预算管理资金之间调拨的账务处理 </a:t>
            </a:r>
            <a:endParaRPr lang="zh-CN" altLang="en-US" sz="2800"/>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23</a:t>
            </a:fld>
            <a:endParaRPr lang="zh-CN" altLang="en-US"/>
          </a:p>
        </p:txBody>
      </p:sp>
      <p:sp>
        <p:nvSpPr>
          <p:cNvPr id="4" name="标题 3"/>
          <p:cNvSpPr>
            <a:spLocks noGrp="1"/>
          </p:cNvSpPr>
          <p:nvPr>
            <p:ph type="title"/>
          </p:nvPr>
        </p:nvSpPr>
        <p:spPr>
          <a:xfrm>
            <a:off x="381000" y="207007"/>
            <a:ext cx="9159000" cy="405001"/>
          </a:xfrm>
        </p:spPr>
        <p:txBody>
          <a:bodyPr/>
          <a:lstStyle/>
          <a:p>
            <a:r>
              <a:rPr kumimoji="1" lang="en-US" altLang="zh-CN"/>
              <a:t>9.3</a:t>
            </a:r>
            <a:r>
              <a:rPr kumimoji="1" lang="zh-CN" altLang="en-US"/>
              <a:t> 其他来源渠道预算收入和其他方面预算支出的核算</a:t>
            </a:r>
            <a:endParaRPr kumimoji="1"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p:txBody>
          <a:bodyPr/>
          <a:lstStyle/>
          <a:p>
            <a:r>
              <a:rPr lang="en-US" altLang="zh-CN" sz="1800">
                <a:effectLst/>
                <a:latin typeface="FZXBSK--GBK1-0"/>
              </a:rPr>
              <a:t>1.</a:t>
            </a:r>
            <a:r>
              <a:rPr lang="zh-CN" altLang="en-US" sz="1800">
                <a:effectLst/>
                <a:latin typeface="FZXBSK--GBK1-0"/>
              </a:rPr>
              <a:t>“调入预算资金</a:t>
            </a:r>
            <a:r>
              <a:rPr lang="zh-CN" altLang="en-US" sz="1800">
                <a:latin typeface="E"/>
              </a:rPr>
              <a:t>”</a:t>
            </a:r>
            <a:r>
              <a:rPr lang="zh-CN" altLang="en-US" sz="1800">
                <a:effectLst/>
                <a:latin typeface="FZXBSK--GBK1-0"/>
              </a:rPr>
              <a:t> </a:t>
            </a:r>
            <a:endParaRPr lang="en-US" altLang="zh-CN" sz="1800">
              <a:latin typeface="FZXBSK--GBK1-0"/>
            </a:endParaRPr>
          </a:p>
          <a:p>
            <a:r>
              <a:rPr lang="en-US" altLang="zh-CN" sz="1800">
                <a:effectLst/>
                <a:latin typeface="E"/>
              </a:rPr>
              <a:t>2. </a:t>
            </a:r>
            <a:r>
              <a:rPr lang="zh-CN" altLang="en-US" sz="1800">
                <a:effectLst/>
                <a:latin typeface="E"/>
              </a:rPr>
              <a:t>“</a:t>
            </a:r>
            <a:r>
              <a:rPr lang="zh-CN" altLang="en-US" sz="1800">
                <a:effectLst/>
                <a:latin typeface="FZXBSK--GBK1-0"/>
              </a:rPr>
              <a:t>调出预算资金</a:t>
            </a:r>
            <a:r>
              <a:rPr lang="zh-CN" altLang="en-US" sz="1800">
                <a:latin typeface="E"/>
              </a:rPr>
              <a:t>”</a:t>
            </a:r>
            <a:r>
              <a:rPr lang="zh-CN" altLang="en-US" sz="1800">
                <a:effectLst/>
                <a:latin typeface="FZXBSK--GBK1-0"/>
              </a:rPr>
              <a:t> </a:t>
            </a:r>
            <a:endParaRPr lang="en-US" altLang="zh-CN" sz="1800">
              <a:effectLst/>
              <a:latin typeface="FZXBSK--GBK1-0"/>
            </a:endParaRPr>
          </a:p>
          <a:p>
            <a:r>
              <a:rPr lang="en-US" altLang="zh-CN" sz="1800">
                <a:effectLst/>
                <a:latin typeface="E"/>
              </a:rPr>
              <a:t>3. </a:t>
            </a:r>
            <a:r>
              <a:rPr lang="zh-CN" altLang="en-US" sz="1800">
                <a:effectLst/>
                <a:latin typeface="E"/>
              </a:rPr>
              <a:t>“</a:t>
            </a:r>
            <a:r>
              <a:rPr lang="zh-CN" altLang="en-US" sz="1800">
                <a:effectLst/>
                <a:latin typeface="FZXBSK--GBK1-0"/>
              </a:rPr>
              <a:t>动用预算稳定调节基金”</a:t>
            </a:r>
            <a:endParaRPr lang="en-US" altLang="zh-CN" sz="1800">
              <a:effectLst/>
              <a:latin typeface="FZXBSK--GBK1-0"/>
            </a:endParaRPr>
          </a:p>
          <a:p>
            <a:r>
              <a:rPr lang="en-US" altLang="zh-CN" sz="1800">
                <a:effectLst/>
                <a:latin typeface="E"/>
              </a:rPr>
              <a:t>4. </a:t>
            </a:r>
            <a:r>
              <a:rPr lang="zh-CN" altLang="en-US" sz="1800">
                <a:effectLst/>
                <a:latin typeface="E"/>
              </a:rPr>
              <a:t>“</a:t>
            </a:r>
            <a:r>
              <a:rPr lang="zh-CN" altLang="en-US" sz="1800">
                <a:effectLst/>
                <a:latin typeface="FZXBSK--GBK1-0"/>
              </a:rPr>
              <a:t>安排预算稳定调节基金</a:t>
            </a:r>
            <a:r>
              <a:rPr lang="zh-CN" altLang="en-US" sz="1800">
                <a:latin typeface="E"/>
              </a:rPr>
              <a:t>”</a:t>
            </a:r>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24</a:t>
            </a:fld>
            <a:endParaRPr lang="zh-CN" altLang="en-US"/>
          </a:p>
        </p:txBody>
      </p:sp>
      <p:sp>
        <p:nvSpPr>
          <p:cNvPr id="4" name="标题 3"/>
          <p:cNvSpPr>
            <a:spLocks noGrp="1"/>
          </p:cNvSpPr>
          <p:nvPr>
            <p:ph type="title"/>
          </p:nvPr>
        </p:nvSpPr>
        <p:spPr>
          <a:xfrm>
            <a:off x="172799" y="207007"/>
            <a:ext cx="9747577" cy="465853"/>
          </a:xfrm>
        </p:spPr>
        <p:txBody>
          <a:bodyPr/>
          <a:lstStyle/>
          <a:p>
            <a:r>
              <a:rPr lang="en-US" altLang="zh-CN" sz="2400">
                <a:effectLst/>
                <a:latin typeface="E"/>
              </a:rPr>
              <a:t>9.3.1 </a:t>
            </a:r>
            <a:r>
              <a:rPr lang="zh-CN" altLang="en-US" sz="2400">
                <a:effectLst/>
                <a:latin typeface="FZY3K--GBK1-0"/>
              </a:rPr>
              <a:t>核算其他来源渠道预算收入和其他方面预算支出的会计科目设置 </a:t>
            </a:r>
            <a:endParaRPr kumimoji="1" lang="zh-CN" altLang="en-US"/>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274319" y="842401"/>
            <a:ext cx="9441181" cy="4193150"/>
          </a:xfrm>
        </p:spPr>
        <p:txBody>
          <a:bodyPr/>
          <a:lstStyle/>
          <a:p>
            <a:r>
              <a:rPr lang="en-US" altLang="zh-CN" sz="1800">
                <a:effectLst/>
                <a:latin typeface="E"/>
              </a:rPr>
              <a:t>1. </a:t>
            </a:r>
            <a:r>
              <a:rPr lang="zh-CN" altLang="en-US" sz="1800">
                <a:effectLst/>
                <a:latin typeface="FZXBSK--GBK1-0"/>
              </a:rPr>
              <a:t>政府性基金预算资金调拨给一般公共预算资金 </a:t>
            </a:r>
            <a:endParaRPr lang="zh-CN" altLang="en-US"/>
          </a:p>
          <a:p>
            <a:pPr marL="285750" indent="-285750">
              <a:buFont typeface="Arial" pitchFamily="34" charset="0"/>
              <a:buChar char="•"/>
            </a:pPr>
            <a:r>
              <a:rPr lang="zh-CN" altLang="en-US" sz="1800">
                <a:effectLst/>
                <a:latin typeface="FZSSK--GBK1-0"/>
              </a:rPr>
              <a:t>当财政部门将政府性基金预算资金调拨给一般公共预算资金时</a:t>
            </a:r>
            <a:r>
              <a:rPr lang="en-US" altLang="zh-CN" sz="1800">
                <a:effectLst/>
                <a:latin typeface="E"/>
              </a:rPr>
              <a:t>,</a:t>
            </a:r>
            <a:r>
              <a:rPr lang="zh-CN" altLang="en-US" sz="1800">
                <a:effectLst/>
                <a:latin typeface="FZSSK--GBK1-0"/>
              </a:rPr>
              <a:t>按照调拨的金额</a:t>
            </a:r>
            <a:r>
              <a:rPr lang="en-US" altLang="zh-CN" sz="1800">
                <a:effectLst/>
                <a:latin typeface="E"/>
              </a:rPr>
              <a:t>, </a:t>
            </a:r>
            <a:endParaRPr lang="zh-CN" altLang="en-US"/>
          </a:p>
          <a:p>
            <a:pPr algn="ctr"/>
            <a:r>
              <a:rPr lang="zh-CN" altLang="en-US" sz="1600" b="1">
                <a:effectLst/>
                <a:latin typeface="FZSSK--GBK1-0"/>
              </a:rPr>
              <a:t>借：调出预算资金</a:t>
            </a:r>
            <a:r>
              <a:rPr lang="en-US" altLang="zh-CN" sz="1600" b="1">
                <a:effectLst/>
                <a:latin typeface="E"/>
              </a:rPr>
              <a:t>—</a:t>
            </a:r>
            <a:r>
              <a:rPr lang="zh-CN" altLang="en-US" sz="1600" b="1">
                <a:effectLst/>
                <a:latin typeface="FZSSK--GBK1-0"/>
              </a:rPr>
              <a:t>政府性基金预算调出资金</a:t>
            </a:r>
            <a:r>
              <a:rPr lang="en-US" altLang="zh-CN" sz="1600" b="1">
                <a:effectLst/>
                <a:latin typeface="E"/>
              </a:rPr>
              <a:t>—××</a:t>
            </a:r>
            <a:r>
              <a:rPr lang="zh-CN" altLang="en-US" sz="1600" b="1">
                <a:effectLst/>
                <a:latin typeface="FZSSK--GBK1-0"/>
              </a:rPr>
              <a:t>基金支出</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贷： 调入预算资金</a:t>
            </a:r>
            <a:r>
              <a:rPr lang="en-US" altLang="zh-CN" sz="1600" b="1">
                <a:effectLst/>
                <a:latin typeface="E"/>
              </a:rPr>
              <a:t>—</a:t>
            </a:r>
            <a:r>
              <a:rPr lang="zh-CN" altLang="en-US" sz="1600" b="1">
                <a:effectLst/>
                <a:latin typeface="FZSSK--GBK1-0"/>
              </a:rPr>
              <a:t>一般公共预算调入资金</a:t>
            </a:r>
            <a:br>
              <a:rPr lang="zh-CN" altLang="en-US" sz="1800">
                <a:effectLst/>
                <a:latin typeface="E"/>
              </a:rPr>
            </a:br>
            <a:endParaRPr lang="zh-CN" altLang="en-US"/>
          </a:p>
          <a:p>
            <a:pPr marL="285750" indent="-285750">
              <a:buFont typeface="Arial" pitchFamily="34" charset="0"/>
              <a:buChar char="•"/>
            </a:pPr>
            <a:r>
              <a:rPr lang="zh-CN" altLang="en-US" sz="1800">
                <a:effectLst/>
                <a:latin typeface="FZXBSK--GBK1-0"/>
              </a:rPr>
              <a:t>国有资本经营预算资金调拨给一般公共预算资金 </a:t>
            </a:r>
            <a:endParaRPr lang="zh-CN" altLang="en-US"/>
          </a:p>
          <a:p>
            <a:r>
              <a:rPr lang="zh-CN" altLang="en-US" sz="1800">
                <a:effectLst/>
                <a:latin typeface="FZSSK--GBK1-0"/>
              </a:rPr>
              <a:t>当财政部门将国有资本经营预算资金调拨给一般公共预算资金时</a:t>
            </a:r>
            <a:r>
              <a:rPr lang="en-US" altLang="zh-CN" sz="1800">
                <a:effectLst/>
                <a:latin typeface="E"/>
              </a:rPr>
              <a:t>,</a:t>
            </a:r>
            <a:r>
              <a:rPr lang="zh-CN" altLang="en-US" sz="1800">
                <a:effectLst/>
                <a:latin typeface="FZSSK--GBK1-0"/>
              </a:rPr>
              <a:t>按照调拨的金额</a:t>
            </a:r>
            <a:r>
              <a:rPr lang="zh-CN" altLang="en-US" sz="1800">
                <a:latin typeface="E"/>
              </a:rPr>
              <a:t>，</a:t>
            </a:r>
            <a:endParaRPr lang="en-US" altLang="zh-CN" sz="1800">
              <a:latin typeface="E"/>
            </a:endParaRPr>
          </a:p>
          <a:p>
            <a:pPr algn="ctr"/>
            <a:r>
              <a:rPr lang="zh-CN" altLang="en-US" sz="1600" b="1">
                <a:effectLst/>
                <a:latin typeface="FZSSK--GBK1-0"/>
              </a:rPr>
              <a:t>借：调出预算资金</a:t>
            </a:r>
            <a:r>
              <a:rPr lang="en-US" altLang="zh-CN" sz="1600" b="1">
                <a:effectLst/>
                <a:latin typeface="E"/>
              </a:rPr>
              <a:t>—</a:t>
            </a:r>
            <a:r>
              <a:rPr lang="zh-CN" altLang="en-US" sz="1600" b="1">
                <a:effectLst/>
                <a:latin typeface="FZSSK--GBK1-0"/>
              </a:rPr>
              <a:t>国有资本经营预算调出资金</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贷： 调入预算资金</a:t>
            </a:r>
            <a:r>
              <a:rPr lang="en-US" altLang="zh-CN" sz="1600" b="1">
                <a:effectLst/>
                <a:latin typeface="E"/>
              </a:rPr>
              <a:t>—</a:t>
            </a:r>
            <a:r>
              <a:rPr lang="zh-CN" altLang="en-US" sz="1600" b="1">
                <a:effectLst/>
                <a:latin typeface="FZSSK--GBK1-0"/>
              </a:rPr>
              <a:t>一般公共预算调入资金</a:t>
            </a:r>
            <a:r>
              <a:rPr lang="en-US" altLang="zh-CN" sz="1600" b="1">
                <a:effectLst/>
                <a:latin typeface="FZSSK--GBK1-0"/>
              </a:rPr>
              <a:t>	</a:t>
            </a:r>
            <a:endParaRPr lang="zh-CN" altLang="en-US" sz="2000" b="1"/>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25</a:t>
            </a:fld>
            <a:endParaRPr lang="zh-CN" altLang="en-US"/>
          </a:p>
        </p:txBody>
      </p:sp>
      <p:sp>
        <p:nvSpPr>
          <p:cNvPr id="4" name="标题 3"/>
          <p:cNvSpPr>
            <a:spLocks noGrp="1"/>
          </p:cNvSpPr>
          <p:nvPr>
            <p:ph type="title"/>
          </p:nvPr>
        </p:nvSpPr>
        <p:spPr>
          <a:xfrm>
            <a:off x="98818" y="207007"/>
            <a:ext cx="9441181" cy="405001"/>
          </a:xfrm>
        </p:spPr>
        <p:txBody>
          <a:bodyPr/>
          <a:lstStyle/>
          <a:p>
            <a:r>
              <a:rPr lang="en-US" altLang="zh-CN" sz="2400">
                <a:effectLst/>
                <a:latin typeface="E"/>
              </a:rPr>
              <a:t>9.3.2 </a:t>
            </a:r>
            <a:r>
              <a:rPr lang="zh-CN" altLang="en-US" sz="2400">
                <a:effectLst/>
                <a:latin typeface="FZY3K--GBK1-0"/>
              </a:rPr>
              <a:t>核算财政部门不同类型预算管理资金之间调拨的账务处理 </a:t>
            </a:r>
            <a:endParaRPr kumimoji="1" lang="zh-CN" altLang="en-US"/>
          </a:p>
        </p:txBody>
      </p:sp>
      <p:sp>
        <p:nvSpPr>
          <p:cNvPr id="5" name="文本框 4"/>
          <p:cNvSpPr txBox="1"/>
          <p:nvPr/>
        </p:nvSpPr>
        <p:spPr>
          <a:xfrm>
            <a:off x="2479964" y="5126183"/>
            <a:ext cx="4256293"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a:solidFill>
                  <a:schemeClr val="bg1"/>
                </a:solidFill>
                <a:latin typeface="宋体" panose="02010600030101010101" pitchFamily="2" charset="-122"/>
                <a:ea typeface="宋体" panose="02010600030101010101" pitchFamily="2" charset="-122"/>
              </a:rPr>
              <a:t>例题：详见教材，例</a:t>
            </a:r>
            <a:r>
              <a:rPr kumimoji="1" lang="en-US" altLang="zh-CN" sz="2000" b="1">
                <a:solidFill>
                  <a:schemeClr val="bg1"/>
                </a:solidFill>
                <a:latin typeface="宋体" panose="02010600030101010101" pitchFamily="2" charset="-122"/>
                <a:ea typeface="宋体" panose="02010600030101010101" pitchFamily="2" charset="-122"/>
              </a:rPr>
              <a:t>9-3</a:t>
            </a:r>
            <a:r>
              <a:rPr kumimoji="1" lang="zh-CN" altLang="en-US" sz="2000" b="1">
                <a:solidFill>
                  <a:schemeClr val="bg1"/>
                </a:solidFill>
                <a:latin typeface="宋体" panose="02010600030101010101" pitchFamily="2" charset="-122"/>
                <a:ea typeface="宋体" panose="02010600030101010101" pitchFamily="2" charset="-122"/>
              </a:rPr>
              <a:t> </a:t>
            </a:r>
            <a:r>
              <a:rPr kumimoji="1" lang="en-US" altLang="zh-CN" sz="2000" b="1">
                <a:solidFill>
                  <a:schemeClr val="bg1"/>
                </a:solidFill>
                <a:latin typeface="宋体" panose="02010600030101010101" pitchFamily="2" charset="-122"/>
                <a:ea typeface="宋体" panose="02010600030101010101" pitchFamily="2" charset="-122"/>
              </a:rPr>
              <a:t>9-4</a:t>
            </a:r>
            <a:r>
              <a:rPr kumimoji="1" lang="zh-CN" altLang="en-US" sz="2000" b="1">
                <a:solidFill>
                  <a:schemeClr val="bg1"/>
                </a:solidFill>
                <a:latin typeface="宋体" panose="02010600030101010101" pitchFamily="2" charset="-122"/>
                <a:ea typeface="宋体" panose="02010600030101010101" pitchFamily="2" charset="-122"/>
              </a:rPr>
              <a:t>，</a:t>
            </a:r>
            <a:r>
              <a:rPr kumimoji="1" lang="en-US" altLang="zh-CN" sz="2000" b="1">
                <a:solidFill>
                  <a:schemeClr val="bg1"/>
                </a:solidFill>
                <a:latin typeface="宋体" panose="02010600030101010101" pitchFamily="2" charset="-122"/>
                <a:ea typeface="宋体" panose="02010600030101010101" pitchFamily="2" charset="-122"/>
              </a:rPr>
              <a:t>P147</a:t>
            </a:r>
            <a:endParaRPr kumimoji="1" lang="zh-CN" altLang="en-US" sz="2000" b="1">
              <a:solidFill>
                <a:schemeClr val="bg1"/>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807501" y="1089826"/>
            <a:ext cx="9727200" cy="4193150"/>
          </a:xfrm>
        </p:spPr>
        <p:txBody>
          <a:bodyPr/>
          <a:lstStyle/>
          <a:p>
            <a:pPr>
              <a:lnSpc>
                <a:spcPct val="250000"/>
              </a:lnSpc>
            </a:pPr>
            <a:r>
              <a:rPr lang="en-US" altLang="zh-CN">
                <a:effectLst/>
                <a:latin typeface="E"/>
              </a:rPr>
              <a:t>9.4.1 </a:t>
            </a:r>
            <a:r>
              <a:rPr lang="zh-CN" altLang="en-US">
                <a:effectLst/>
                <a:latin typeface="FZY3K--GBK1-0"/>
              </a:rPr>
              <a:t>核算预算结余的科目设置 </a:t>
            </a:r>
            <a:endParaRPr lang="zh-CN" altLang="en-US" sz="3200"/>
          </a:p>
          <a:p>
            <a:pPr>
              <a:lnSpc>
                <a:spcPct val="250000"/>
              </a:lnSpc>
            </a:pPr>
            <a:r>
              <a:rPr lang="en-US" altLang="zh-CN">
                <a:effectLst/>
                <a:latin typeface="E"/>
              </a:rPr>
              <a:t>9.4.2 </a:t>
            </a:r>
            <a:r>
              <a:rPr lang="zh-CN" altLang="en-US">
                <a:effectLst/>
                <a:latin typeface="FZY3K--GBK1-0"/>
              </a:rPr>
              <a:t>核算预算结余的账务处理</a:t>
            </a:r>
            <a:br>
              <a:rPr lang="zh-CN" altLang="en-US">
                <a:effectLst/>
                <a:latin typeface="FZY3K--GBK1-0"/>
              </a:rPr>
            </a:br>
            <a:endParaRPr lang="zh-CN" altLang="en-US" sz="3200"/>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26</a:t>
            </a:fld>
            <a:endParaRPr lang="zh-CN" altLang="en-US"/>
          </a:p>
        </p:txBody>
      </p:sp>
      <p:sp>
        <p:nvSpPr>
          <p:cNvPr id="4" name="标题 3"/>
          <p:cNvSpPr>
            <a:spLocks noGrp="1"/>
          </p:cNvSpPr>
          <p:nvPr>
            <p:ph type="title"/>
          </p:nvPr>
        </p:nvSpPr>
        <p:spPr/>
        <p:txBody>
          <a:bodyPr/>
          <a:lstStyle/>
          <a:p>
            <a:r>
              <a:rPr kumimoji="1" lang="en-US" altLang="zh-CN"/>
              <a:t>9.4</a:t>
            </a:r>
            <a:r>
              <a:rPr kumimoji="1" lang="zh-CN" altLang="en-US"/>
              <a:t> 预算结余的核算</a:t>
            </a:r>
            <a:endParaRPr kumimoji="1" lang="zh-CN" altLang="en-US"/>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49580" y="1021079"/>
            <a:ext cx="8999220" cy="4014471"/>
          </a:xfrm>
        </p:spPr>
        <p:txBody>
          <a:bodyPr>
            <a:normAutofit/>
          </a:bodyPr>
          <a:lstStyle/>
          <a:p>
            <a:pPr marL="342900" indent="-342900">
              <a:buAutoNum type="arabicPeriod"/>
            </a:pPr>
            <a:r>
              <a:rPr lang="zh-CN" altLang="en-US" sz="1800">
                <a:effectLst/>
                <a:latin typeface="E"/>
              </a:rPr>
              <a:t>“</a:t>
            </a:r>
            <a:r>
              <a:rPr lang="zh-CN" altLang="en-US" sz="1800">
                <a:effectLst/>
                <a:latin typeface="FZXBSK--GBK1-0"/>
              </a:rPr>
              <a:t>一般公共预算结转结余” </a:t>
            </a:r>
            <a:endParaRPr lang="en-US" altLang="zh-CN" sz="1800">
              <a:effectLst/>
              <a:latin typeface="FZXBSK--GBK1-0"/>
            </a:endParaRPr>
          </a:p>
          <a:p>
            <a:pPr marL="342900" indent="-342900">
              <a:buAutoNum type="arabicPeriod"/>
            </a:pPr>
            <a:r>
              <a:rPr lang="en-US" altLang="zh-CN" sz="1800">
                <a:effectLst/>
                <a:latin typeface="E"/>
              </a:rPr>
              <a:t> </a:t>
            </a:r>
            <a:r>
              <a:rPr lang="zh-CN" altLang="en-US" sz="1800">
                <a:effectLst/>
                <a:latin typeface="E"/>
              </a:rPr>
              <a:t>“</a:t>
            </a:r>
            <a:r>
              <a:rPr lang="zh-CN" altLang="en-US" sz="1800">
                <a:effectLst/>
                <a:latin typeface="FZXBSK--GBK1-0"/>
              </a:rPr>
              <a:t>政府性基金预算结转结余</a:t>
            </a:r>
            <a:r>
              <a:rPr lang="zh-CN" altLang="en-US" sz="1800">
                <a:effectLst/>
                <a:latin typeface="E"/>
              </a:rPr>
              <a:t> ”</a:t>
            </a:r>
            <a:r>
              <a:rPr lang="zh-CN" altLang="en-US" sz="1800">
                <a:effectLst/>
                <a:latin typeface="FZXBSK--GBK1-0"/>
              </a:rPr>
              <a:t> </a:t>
            </a:r>
            <a:endParaRPr lang="en-US" altLang="zh-CN" sz="1800">
              <a:effectLst/>
              <a:latin typeface="FZXBSK--GBK1-0"/>
            </a:endParaRPr>
          </a:p>
          <a:p>
            <a:pPr marL="342900" indent="-342900">
              <a:buAutoNum type="arabicPeriod"/>
            </a:pPr>
            <a:r>
              <a:rPr lang="en-US" altLang="zh-CN" sz="1800">
                <a:effectLst/>
                <a:latin typeface="E"/>
              </a:rPr>
              <a:t> </a:t>
            </a:r>
            <a:r>
              <a:rPr lang="zh-CN" altLang="en-US" sz="1800">
                <a:effectLst/>
                <a:latin typeface="E"/>
              </a:rPr>
              <a:t>“</a:t>
            </a:r>
            <a:r>
              <a:rPr lang="zh-CN" altLang="en-US" sz="1800">
                <a:effectLst/>
                <a:latin typeface="FZXBSK--GBK1-0"/>
              </a:rPr>
              <a:t>国有资本经营预算结转结余</a:t>
            </a:r>
            <a:r>
              <a:rPr lang="zh-CN" altLang="en-US" sz="1800">
                <a:latin typeface="E"/>
              </a:rPr>
              <a:t>”</a:t>
            </a:r>
            <a:r>
              <a:rPr lang="zh-CN" altLang="en-US" sz="1800">
                <a:effectLst/>
                <a:latin typeface="FZXBSK--GBK1-0"/>
              </a:rPr>
              <a:t> </a:t>
            </a:r>
            <a:r>
              <a:rPr lang="zh-CN" altLang="en-US" sz="1800">
                <a:effectLst/>
                <a:latin typeface="E"/>
              </a:rPr>
              <a:t> </a:t>
            </a:r>
            <a:endParaRPr lang="en-US" altLang="zh-CN" sz="1800">
              <a:effectLst/>
              <a:latin typeface="E"/>
            </a:endParaRPr>
          </a:p>
          <a:p>
            <a:pPr marL="342900" indent="-342900">
              <a:buAutoNum type="arabicPeriod"/>
            </a:pPr>
            <a:r>
              <a:rPr lang="en-US" altLang="zh-CN" sz="1800">
                <a:effectLst/>
                <a:latin typeface="E"/>
              </a:rPr>
              <a:t> </a:t>
            </a:r>
            <a:r>
              <a:rPr lang="zh-CN" altLang="en-US" sz="1800">
                <a:effectLst/>
                <a:latin typeface="E"/>
              </a:rPr>
              <a:t>“</a:t>
            </a:r>
            <a:r>
              <a:rPr lang="zh-CN" altLang="en-US" sz="1800">
                <a:effectLst/>
                <a:latin typeface="FZXBSK--GBK1-0"/>
              </a:rPr>
              <a:t>预算稳定调节基金</a:t>
            </a:r>
            <a:r>
              <a:rPr lang="zh-CN" altLang="en-US" sz="1800">
                <a:latin typeface="E"/>
              </a:rPr>
              <a:t>”</a:t>
            </a:r>
            <a:r>
              <a:rPr lang="zh-CN" altLang="en-US" sz="1800">
                <a:effectLst/>
                <a:latin typeface="FZXBSK--GBK1-0"/>
              </a:rPr>
              <a:t> </a:t>
            </a:r>
            <a:endParaRPr lang="en-US" altLang="zh-CN" sz="1800">
              <a:effectLst/>
              <a:latin typeface="FZXBSK--GBK1-0"/>
            </a:endParaRPr>
          </a:p>
          <a:p>
            <a:pPr marL="342900" indent="-342900">
              <a:buAutoNum type="arabicPeriod"/>
            </a:pPr>
            <a:r>
              <a:rPr lang="en-US" altLang="zh-CN" sz="1800">
                <a:effectLst/>
                <a:latin typeface="E"/>
              </a:rPr>
              <a:t> </a:t>
            </a:r>
            <a:r>
              <a:rPr lang="zh-CN" altLang="en-US" sz="1800">
                <a:effectLst/>
                <a:latin typeface="E"/>
              </a:rPr>
              <a:t>“</a:t>
            </a:r>
            <a:r>
              <a:rPr lang="zh-CN" altLang="en-US" sz="1800">
                <a:effectLst/>
                <a:latin typeface="FZXBSK--GBK1-0"/>
              </a:rPr>
              <a:t>预算周转金”</a:t>
            </a:r>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27</a:t>
            </a:fld>
            <a:endParaRPr lang="zh-CN" altLang="en-US"/>
          </a:p>
        </p:txBody>
      </p:sp>
      <p:sp>
        <p:nvSpPr>
          <p:cNvPr id="4" name="标题 3"/>
          <p:cNvSpPr>
            <a:spLocks noGrp="1"/>
          </p:cNvSpPr>
          <p:nvPr>
            <p:ph type="title"/>
          </p:nvPr>
        </p:nvSpPr>
        <p:spPr>
          <a:xfrm>
            <a:off x="236220" y="207007"/>
            <a:ext cx="9303780" cy="405001"/>
          </a:xfrm>
        </p:spPr>
        <p:txBody>
          <a:bodyPr/>
          <a:lstStyle/>
          <a:p>
            <a:r>
              <a:rPr lang="en-US" altLang="zh-CN" sz="2400">
                <a:effectLst/>
                <a:latin typeface="E"/>
              </a:rPr>
              <a:t>9.4.1 </a:t>
            </a:r>
            <a:r>
              <a:rPr lang="zh-CN" altLang="en-US" sz="2400">
                <a:effectLst/>
                <a:latin typeface="FZY3K--GBK1-0"/>
              </a:rPr>
              <a:t>核算预算结余的科目设置 </a:t>
            </a:r>
            <a:endParaRPr kumimoji="1" lang="zh-CN" altLang="en-US"/>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716280" y="1036319"/>
            <a:ext cx="8740140" cy="3999231"/>
          </a:xfrm>
        </p:spPr>
        <p:txBody>
          <a:bodyPr>
            <a:normAutofit fontScale="92500" lnSpcReduction="20000"/>
          </a:bodyPr>
          <a:lstStyle/>
          <a:p>
            <a:r>
              <a:rPr lang="en-US" altLang="zh-CN" sz="1800">
                <a:effectLst/>
                <a:latin typeface="E"/>
              </a:rPr>
              <a:t>1. </a:t>
            </a:r>
            <a:r>
              <a:rPr lang="zh-CN" altLang="en-US" sz="1800">
                <a:effectLst/>
                <a:latin typeface="FZXBSK--GBK1-0"/>
              </a:rPr>
              <a:t>核算一般公共预算结转结余的账务处理 </a:t>
            </a:r>
            <a:endParaRPr lang="zh-CN" altLang="en-US"/>
          </a:p>
          <a:p>
            <a:r>
              <a:rPr lang="zh-CN" altLang="en-US" sz="1800">
                <a:effectLst/>
                <a:latin typeface="FZSSK--GBK1-0"/>
              </a:rPr>
              <a:t>年终预算收支转账时</a:t>
            </a:r>
            <a:r>
              <a:rPr lang="en-US" altLang="zh-CN" sz="1800">
                <a:effectLst/>
                <a:latin typeface="E"/>
              </a:rPr>
              <a:t>,</a:t>
            </a:r>
            <a:r>
              <a:rPr lang="zh-CN" altLang="en-US" sz="1800">
                <a:effectLst/>
                <a:latin typeface="FZSSK--GBK1-0"/>
              </a:rPr>
              <a:t>将一般公共预算的有关预算收入科目贷方余额转入一般公共预算结转结余科目的贷方</a:t>
            </a:r>
            <a:r>
              <a:rPr lang="en-US" altLang="zh-CN" sz="1800">
                <a:effectLst/>
                <a:latin typeface="E"/>
              </a:rPr>
              <a:t>,</a:t>
            </a:r>
            <a:endParaRPr lang="en-US" altLang="zh-CN" sz="1800">
              <a:effectLst/>
              <a:latin typeface="E"/>
            </a:endParaRPr>
          </a:p>
          <a:p>
            <a:r>
              <a:rPr lang="zh-CN" altLang="en-US" sz="1700" b="1">
                <a:latin typeface="FZSSK--GBK1-0"/>
              </a:rPr>
              <a:t>         借： 一般公共预算收入</a:t>
            </a:r>
            <a:endParaRPr lang="en-US" altLang="zh-CN" sz="1700" b="1">
              <a:effectLst/>
              <a:latin typeface="FZSSK--GBK1-0"/>
            </a:endParaRPr>
          </a:p>
          <a:p>
            <a:r>
              <a:rPr lang="en-US" altLang="zh-CN" sz="1700" b="1">
                <a:effectLst/>
                <a:latin typeface="FZSSK--GBK1-0"/>
              </a:rPr>
              <a:t>	</a:t>
            </a:r>
            <a:r>
              <a:rPr lang="zh-CN" altLang="en-US" sz="1700" b="1">
                <a:effectLst/>
                <a:latin typeface="FZSSK--GBK1-0"/>
              </a:rPr>
              <a:t>补助预算收入</a:t>
            </a:r>
            <a:r>
              <a:rPr lang="en-US" altLang="zh-CN" sz="1700" b="1">
                <a:effectLst/>
                <a:latin typeface="E"/>
              </a:rPr>
              <a:t>—</a:t>
            </a:r>
            <a:r>
              <a:rPr lang="zh-CN" altLang="en-US" sz="1700" b="1">
                <a:effectLst/>
                <a:latin typeface="FZSSK--GBK1-0"/>
              </a:rPr>
              <a:t>一般 公共预算补助收入</a:t>
            </a:r>
            <a:endParaRPr lang="en-US" altLang="zh-CN" sz="1700" b="1">
              <a:effectLst/>
              <a:latin typeface="FZSSK--GBK1-0"/>
            </a:endParaRPr>
          </a:p>
          <a:p>
            <a:r>
              <a:rPr lang="en-US" altLang="zh-CN" sz="1700" b="1">
                <a:effectLst/>
                <a:latin typeface="FZSSK--GBK1-0"/>
              </a:rPr>
              <a:t>	</a:t>
            </a:r>
            <a:r>
              <a:rPr lang="zh-CN" altLang="en-US" sz="1700" b="1">
                <a:effectLst/>
                <a:latin typeface="FZSSK--GBK1-0"/>
              </a:rPr>
              <a:t>上解预算收入</a:t>
            </a:r>
            <a:r>
              <a:rPr lang="en-US" altLang="zh-CN" sz="1700" b="1">
                <a:effectLst/>
                <a:latin typeface="E"/>
              </a:rPr>
              <a:t>—</a:t>
            </a:r>
            <a:r>
              <a:rPr lang="zh-CN" altLang="en-US" sz="1700" b="1">
                <a:effectLst/>
                <a:latin typeface="FZSSK--GBK1-0"/>
              </a:rPr>
              <a:t>一般公共预算上解收入</a:t>
            </a:r>
            <a:endParaRPr lang="en-US" altLang="zh-CN" sz="1700" b="1">
              <a:latin typeface="E"/>
            </a:endParaRPr>
          </a:p>
          <a:p>
            <a:r>
              <a:rPr lang="en-US" altLang="zh-CN" sz="1700" b="1">
                <a:effectLst/>
                <a:latin typeface="FZSSK--GBK1-0"/>
              </a:rPr>
              <a:t>	</a:t>
            </a:r>
            <a:r>
              <a:rPr lang="zh-CN" altLang="en-US" sz="1700" b="1">
                <a:effectLst/>
                <a:latin typeface="FZSSK--GBK1-0"/>
              </a:rPr>
              <a:t>地区间援助预算收入</a:t>
            </a:r>
            <a:endParaRPr lang="en-US" altLang="zh-CN" sz="1700" b="1">
              <a:effectLst/>
              <a:latin typeface="FZSSK--GBK1-0"/>
            </a:endParaRPr>
          </a:p>
          <a:p>
            <a:r>
              <a:rPr lang="en-US" altLang="zh-CN" sz="1700" b="1">
                <a:effectLst/>
                <a:latin typeface="FZSSK--GBK1-0"/>
              </a:rPr>
              <a:t>	</a:t>
            </a:r>
            <a:r>
              <a:rPr lang="zh-CN" altLang="en-US" sz="1700" b="1">
                <a:effectLst/>
                <a:latin typeface="FZSSK--GBK1-0"/>
              </a:rPr>
              <a:t>调入预算资金</a:t>
            </a:r>
            <a:r>
              <a:rPr lang="en-US" altLang="zh-CN" sz="1700" b="1">
                <a:effectLst/>
                <a:latin typeface="E"/>
              </a:rPr>
              <a:t>—</a:t>
            </a:r>
            <a:r>
              <a:rPr lang="zh-CN" altLang="en-US" sz="1700" b="1">
                <a:effectLst/>
                <a:latin typeface="FZSSK--GBK1-0"/>
              </a:rPr>
              <a:t>一般公共预算调入资金</a:t>
            </a:r>
            <a:endParaRPr lang="en-US" altLang="zh-CN" sz="1700" b="1">
              <a:effectLst/>
              <a:latin typeface="FZSSK--GBK1-0"/>
            </a:endParaRPr>
          </a:p>
          <a:p>
            <a:r>
              <a:rPr lang="en-US" altLang="zh-CN" sz="1700" b="1">
                <a:effectLst/>
                <a:latin typeface="FZSSK--GBK1-0"/>
              </a:rPr>
              <a:t>	</a:t>
            </a:r>
            <a:r>
              <a:rPr lang="zh-CN" altLang="en-US" sz="1700" b="1">
                <a:effectLst/>
                <a:latin typeface="FZSSK--GBK1-0"/>
              </a:rPr>
              <a:t>债务预算收入</a:t>
            </a:r>
            <a:r>
              <a:rPr lang="en-US" altLang="zh-CN" sz="1700" b="1">
                <a:effectLst/>
                <a:latin typeface="E"/>
              </a:rPr>
              <a:t>—</a:t>
            </a:r>
            <a:r>
              <a:rPr lang="zh-CN" altLang="en-US" sz="1700" b="1">
                <a:effectLst/>
                <a:latin typeface="FZSSK--GBK1-0"/>
              </a:rPr>
              <a:t>国债收入</a:t>
            </a:r>
            <a:endParaRPr lang="en-US" altLang="zh-CN" sz="1700" b="1">
              <a:effectLst/>
              <a:latin typeface="FZSSK--GBK1-0"/>
            </a:endParaRPr>
          </a:p>
          <a:p>
            <a:r>
              <a:rPr lang="en-US" altLang="zh-CN" sz="1700" b="1">
                <a:effectLst/>
                <a:latin typeface="FZSSK--GBK1-0"/>
              </a:rPr>
              <a:t>	</a:t>
            </a:r>
            <a:r>
              <a:rPr lang="zh-CN" altLang="en-US" sz="1700" b="1">
                <a:effectLst/>
                <a:latin typeface="FZSSK--GBK1-0"/>
              </a:rPr>
              <a:t>债务预算收入</a:t>
            </a:r>
            <a:r>
              <a:rPr lang="en-US" altLang="zh-CN" sz="1700" b="1">
                <a:effectLst/>
                <a:latin typeface="E"/>
              </a:rPr>
              <a:t>—</a:t>
            </a:r>
            <a:r>
              <a:rPr lang="zh-CN" altLang="en-US" sz="1700" b="1">
                <a:effectLst/>
                <a:latin typeface="FZSSK--GBK1-0"/>
              </a:rPr>
              <a:t>一般债务收入</a:t>
            </a:r>
            <a:endParaRPr lang="en-US" altLang="zh-CN" sz="1700" b="1">
              <a:effectLst/>
              <a:latin typeface="FZSSK--GBK1-0"/>
            </a:endParaRPr>
          </a:p>
          <a:p>
            <a:r>
              <a:rPr lang="en-US" altLang="zh-CN" sz="1700" b="1">
                <a:effectLst/>
                <a:latin typeface="FZSSK--GBK1-0"/>
              </a:rPr>
              <a:t>	</a:t>
            </a:r>
            <a:r>
              <a:rPr lang="zh-CN" altLang="en-US" sz="1700" b="1">
                <a:effectLst/>
                <a:latin typeface="FZSSK--GBK1-0"/>
              </a:rPr>
              <a:t>债务转贷预算收入</a:t>
            </a:r>
            <a:r>
              <a:rPr lang="en-US" altLang="zh-CN" sz="1700" b="1">
                <a:effectLst/>
                <a:latin typeface="E"/>
              </a:rPr>
              <a:t>—</a:t>
            </a:r>
            <a:r>
              <a:rPr lang="zh-CN" altLang="en-US" sz="1700" b="1">
                <a:effectLst/>
                <a:latin typeface="FZSSK--GBK1-0"/>
              </a:rPr>
              <a:t>一般债务转贷收入</a:t>
            </a:r>
            <a:endParaRPr lang="en-US" altLang="zh-CN" sz="1700" b="1">
              <a:latin typeface="E"/>
            </a:endParaRPr>
          </a:p>
          <a:p>
            <a:r>
              <a:rPr lang="en-US" altLang="zh-CN" sz="1700" b="1">
                <a:effectLst/>
                <a:latin typeface="FZSSK--GBK1-0"/>
              </a:rPr>
              <a:t>	</a:t>
            </a:r>
            <a:r>
              <a:rPr lang="zh-CN" altLang="en-US" sz="1700" b="1">
                <a:effectLst/>
                <a:latin typeface="FZSSK--GBK1-0"/>
              </a:rPr>
              <a:t>动用预算稳定调节基金</a:t>
            </a:r>
            <a:endParaRPr lang="en-US" altLang="zh-CN" sz="1700" b="1">
              <a:effectLst/>
              <a:latin typeface="FZSSK--GBK1-0"/>
            </a:endParaRPr>
          </a:p>
          <a:p>
            <a:r>
              <a:rPr lang="en-US" altLang="zh-CN" sz="1700" b="1">
                <a:effectLst/>
                <a:latin typeface="FZSSK--GBK1-0"/>
              </a:rPr>
              <a:t>		</a:t>
            </a:r>
            <a:r>
              <a:rPr lang="zh-CN" altLang="en-US" sz="1700" b="1">
                <a:effectLst/>
                <a:latin typeface="FZSSK--GBK1-0"/>
              </a:rPr>
              <a:t>贷： 一般公共预算结转结余</a:t>
            </a:r>
            <a:endParaRPr lang="en-US" altLang="zh-CN" sz="1700" b="1">
              <a:effectLst/>
              <a:latin typeface="FZSSK--GBK1-0"/>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28</a:t>
            </a:fld>
            <a:endParaRPr lang="zh-CN" altLang="en-US"/>
          </a:p>
        </p:txBody>
      </p:sp>
      <p:sp>
        <p:nvSpPr>
          <p:cNvPr id="4" name="标题 3"/>
          <p:cNvSpPr>
            <a:spLocks noGrp="1"/>
          </p:cNvSpPr>
          <p:nvPr>
            <p:ph type="title"/>
          </p:nvPr>
        </p:nvSpPr>
        <p:spPr>
          <a:xfrm>
            <a:off x="266700" y="207007"/>
            <a:ext cx="9273300" cy="405001"/>
          </a:xfrm>
        </p:spPr>
        <p:txBody>
          <a:bodyPr/>
          <a:lstStyle/>
          <a:p>
            <a:r>
              <a:rPr kumimoji="1" lang="en-US" altLang="zh-CN"/>
              <a:t>9.4.2 </a:t>
            </a:r>
            <a:r>
              <a:rPr kumimoji="1" lang="zh-CN" altLang="en-US"/>
              <a:t>核算预算结余的账务处理</a:t>
            </a:r>
            <a:endParaRPr kumimoji="1" lang="zh-CN" altLang="en-US"/>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335280" y="1005839"/>
            <a:ext cx="9204720" cy="4029711"/>
          </a:xfrm>
        </p:spPr>
        <p:txBody>
          <a:bodyPr>
            <a:normAutofit/>
          </a:bodyPr>
          <a:lstStyle/>
          <a:p>
            <a:r>
              <a:rPr lang="en-US" altLang="zh-CN" sz="1800">
                <a:effectLst/>
                <a:latin typeface="E"/>
              </a:rPr>
              <a:t>1. </a:t>
            </a:r>
            <a:r>
              <a:rPr lang="zh-CN" altLang="en-US" sz="1800">
                <a:effectLst/>
                <a:latin typeface="FZXBSK--GBK1-0"/>
              </a:rPr>
              <a:t>核算一般公共预算结转结余的账务处理 </a:t>
            </a:r>
            <a:endParaRPr lang="zh-CN" altLang="en-US" sz="1800"/>
          </a:p>
          <a:p>
            <a:r>
              <a:rPr lang="zh-CN" altLang="en-US" sz="1800">
                <a:effectLst/>
                <a:latin typeface="FZSSK--GBK1-0"/>
              </a:rPr>
              <a:t>将一般公共预算的有关预算支出科目借方余额转入 一般公共预算结转结余科目的借方</a:t>
            </a:r>
            <a:r>
              <a:rPr lang="en-US" altLang="zh-CN" sz="1800">
                <a:effectLst/>
                <a:latin typeface="E"/>
              </a:rPr>
              <a:t>,</a:t>
            </a:r>
            <a:endParaRPr lang="en-US" altLang="zh-CN" sz="1800">
              <a:effectLst/>
              <a:latin typeface="E"/>
            </a:endParaRPr>
          </a:p>
          <a:p>
            <a:r>
              <a:rPr lang="zh-CN" altLang="en-US" sz="1600" b="1">
                <a:effectLst/>
                <a:latin typeface="FZSSK--GBK1-0"/>
              </a:rPr>
              <a:t>借：一般公共预算结转结余</a:t>
            </a:r>
            <a:endParaRPr lang="en-US" altLang="zh-CN" sz="1600" b="1">
              <a:latin typeface="E"/>
            </a:endParaRPr>
          </a:p>
          <a:p>
            <a:pPr lvl="1"/>
            <a:r>
              <a:rPr lang="zh-CN" altLang="en-US" sz="1600" b="1">
                <a:solidFill>
                  <a:schemeClr val="tx1"/>
                </a:solidFill>
                <a:latin typeface="FZSSK--GBK1-0"/>
                <a:ea typeface="宋体" panose="02010600030101010101" pitchFamily="2" charset="-122"/>
              </a:rPr>
              <a:t>贷： 一般公共预算支出</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补助预算支出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一般公共预算补助支出</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上解预算支出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一般公共预算上解支出</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地区间援助预算支出</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调出预算资金</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一般公共预算调出资金</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安排预算稳定调节基金</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债务还本预算支出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国债还本支出</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债务还本预算支出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一般债务还本支出</a:t>
            </a:r>
            <a:r>
              <a:rPr lang="en-US" altLang="zh-CN" sz="1600" b="1">
                <a:solidFill>
                  <a:schemeClr val="tx1"/>
                </a:solidFill>
                <a:latin typeface="FZSSK--GBK1-0"/>
                <a:ea typeface="宋体" panose="02010600030101010101" pitchFamily="2" charset="-122"/>
              </a:rPr>
              <a:t>	</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债务转贷预算支出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一般债务转贷支出 </a:t>
            </a:r>
            <a:endParaRPr lang="zh-CN" altLang="en-US" sz="1600" b="1">
              <a:solidFill>
                <a:schemeClr val="tx1"/>
              </a:solidFill>
              <a:latin typeface="FZSSK--GBK1-0"/>
              <a:ea typeface="宋体" panose="02010600030101010101" pitchFamily="2" charset="-122"/>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29</a:t>
            </a:fld>
            <a:endParaRPr lang="zh-CN" altLang="en-US"/>
          </a:p>
        </p:txBody>
      </p:sp>
      <p:sp>
        <p:nvSpPr>
          <p:cNvPr id="4" name="标题 3"/>
          <p:cNvSpPr>
            <a:spLocks noGrp="1"/>
          </p:cNvSpPr>
          <p:nvPr>
            <p:ph type="title"/>
          </p:nvPr>
        </p:nvSpPr>
        <p:spPr>
          <a:xfrm>
            <a:off x="243840" y="207007"/>
            <a:ext cx="9296160" cy="405001"/>
          </a:xfrm>
        </p:spPr>
        <p:txBody>
          <a:bodyPr/>
          <a:lstStyle/>
          <a:p>
            <a:r>
              <a:rPr kumimoji="1" lang="en-US" altLang="zh-CN"/>
              <a:t>9.4.2 </a:t>
            </a:r>
            <a:r>
              <a:rPr kumimoji="1" lang="zh-CN" altLang="en-US"/>
              <a:t>核算预算结余的账务处理</a:t>
            </a:r>
            <a:endParaRPr kumimoji="1" lang="zh-CN" altLang="en-US"/>
          </a:p>
        </p:txBody>
      </p:sp>
      <p:sp>
        <p:nvSpPr>
          <p:cNvPr id="5" name="文本框 4"/>
          <p:cNvSpPr txBox="1"/>
          <p:nvPr/>
        </p:nvSpPr>
        <p:spPr>
          <a:xfrm>
            <a:off x="2479964" y="5126183"/>
            <a:ext cx="3728906"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a:solidFill>
                  <a:schemeClr val="bg1"/>
                </a:solidFill>
                <a:latin typeface="宋体" panose="02010600030101010101" pitchFamily="2" charset="-122"/>
                <a:ea typeface="宋体" panose="02010600030101010101" pitchFamily="2" charset="-122"/>
              </a:rPr>
              <a:t>例题：详见教材，例</a:t>
            </a:r>
            <a:r>
              <a:rPr kumimoji="1" lang="en-US" altLang="zh-CN" sz="2000" b="1">
                <a:solidFill>
                  <a:schemeClr val="bg1"/>
                </a:solidFill>
                <a:latin typeface="宋体" panose="02010600030101010101" pitchFamily="2" charset="-122"/>
                <a:ea typeface="宋体" panose="02010600030101010101" pitchFamily="2" charset="-122"/>
              </a:rPr>
              <a:t>9-5</a:t>
            </a:r>
            <a:r>
              <a:rPr kumimoji="1" lang="zh-CN" altLang="en-US" sz="2000" b="1">
                <a:solidFill>
                  <a:schemeClr val="bg1"/>
                </a:solidFill>
                <a:latin typeface="宋体" panose="02010600030101010101" pitchFamily="2" charset="-122"/>
                <a:ea typeface="宋体" panose="02010600030101010101" pitchFamily="2" charset="-122"/>
              </a:rPr>
              <a:t>，</a:t>
            </a:r>
            <a:r>
              <a:rPr kumimoji="1" lang="en-US" altLang="zh-CN" sz="2000" b="1">
                <a:solidFill>
                  <a:schemeClr val="bg1"/>
                </a:solidFill>
                <a:latin typeface="宋体" panose="02010600030101010101" pitchFamily="2" charset="-122"/>
                <a:ea typeface="宋体" panose="02010600030101010101" pitchFamily="2" charset="-122"/>
              </a:rPr>
              <a:t>P148</a:t>
            </a:r>
            <a:endParaRPr kumimoji="1" lang="zh-CN" altLang="en-US" sz="2000" b="1">
              <a:solidFill>
                <a:schemeClr val="bg1"/>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32800" y="990599"/>
            <a:ext cx="9007200" cy="4044951"/>
          </a:xfrm>
        </p:spPr>
        <p:txBody>
          <a:bodyPr>
            <a:normAutofit/>
          </a:bodyPr>
          <a:lstStyle/>
          <a:p>
            <a:r>
              <a:rPr lang="en-US" altLang="zh-CN" sz="1800">
                <a:effectLst/>
                <a:latin typeface="E"/>
              </a:rPr>
              <a:t>2. </a:t>
            </a:r>
            <a:r>
              <a:rPr lang="zh-CN" altLang="en-US" sz="1800">
                <a:effectLst/>
                <a:latin typeface="FZXBSK--GBK1-0"/>
              </a:rPr>
              <a:t>核算政府性基金预算结转结余的账务处理 </a:t>
            </a:r>
            <a:endParaRPr lang="zh-CN" altLang="en-US"/>
          </a:p>
          <a:p>
            <a:r>
              <a:rPr lang="zh-CN" altLang="en-US" sz="1800">
                <a:effectLst/>
                <a:latin typeface="FZSSK--GBK1-0"/>
              </a:rPr>
              <a:t>年终预算收支转账时</a:t>
            </a:r>
            <a:r>
              <a:rPr lang="en-US" altLang="zh-CN" sz="1800">
                <a:effectLst/>
                <a:latin typeface="E"/>
              </a:rPr>
              <a:t>,</a:t>
            </a:r>
            <a:r>
              <a:rPr lang="zh-CN" altLang="en-US" sz="1800">
                <a:effectLst/>
                <a:latin typeface="FZSSK--GBK1-0"/>
              </a:rPr>
              <a:t>将政府性基金预算的有关预算收入科目贷方余额按照各个基金转入政府性基金预算结转结余科目及其各个基金明细科目的贷方</a:t>
            </a:r>
            <a:r>
              <a:rPr lang="en-US" altLang="zh-CN" sz="1800">
                <a:effectLst/>
                <a:latin typeface="E"/>
              </a:rPr>
              <a:t>,</a:t>
            </a:r>
            <a:endParaRPr lang="en-US" altLang="zh-CN" sz="1800">
              <a:effectLst/>
              <a:latin typeface="E"/>
            </a:endParaRPr>
          </a:p>
          <a:p>
            <a:r>
              <a:rPr lang="zh-CN" altLang="en-US" sz="1400" b="1">
                <a:effectLst/>
                <a:latin typeface="FZSSK--GBK1-0"/>
              </a:rPr>
              <a:t>    借：政府性基金预算收入</a:t>
            </a:r>
            <a:endParaRPr lang="en-US" altLang="zh-CN" sz="1400" b="1">
              <a:effectLst/>
              <a:latin typeface="FZSSK--GBK1-0"/>
            </a:endParaRPr>
          </a:p>
          <a:p>
            <a:pPr marL="457200" lvl="2">
              <a:spcBef>
                <a:spcPct val="0"/>
              </a:spcBef>
              <a:spcAft>
                <a:spcPts val="855"/>
              </a:spcAft>
            </a:pPr>
            <a:r>
              <a:rPr lang="zh-CN" altLang="en-US" sz="1400" b="1">
                <a:solidFill>
                  <a:schemeClr val="tx1"/>
                </a:solidFill>
                <a:latin typeface="FZSSK--GBK1-0"/>
                <a:ea typeface="宋体" panose="02010600030101010101" pitchFamily="2" charset="-122"/>
              </a:rPr>
              <a:t>补助预算收入</a:t>
            </a:r>
            <a:r>
              <a:rPr lang="en-US" altLang="zh-CN" sz="1400" b="1">
                <a:solidFill>
                  <a:schemeClr val="tx1"/>
                </a:solidFill>
                <a:latin typeface="FZSSK--GBK1-0"/>
                <a:ea typeface="宋体" panose="02010600030101010101" pitchFamily="2" charset="-122"/>
              </a:rPr>
              <a:t>—</a:t>
            </a:r>
            <a:r>
              <a:rPr lang="zh-CN" altLang="en-US" sz="1400" b="1">
                <a:solidFill>
                  <a:schemeClr val="tx1"/>
                </a:solidFill>
                <a:latin typeface="FZSSK--GBK1-0"/>
                <a:ea typeface="宋体" panose="02010600030101010101" pitchFamily="2" charset="-122"/>
              </a:rPr>
              <a:t>政府性基金预算补助收入</a:t>
            </a:r>
            <a:endParaRPr lang="en-US" altLang="zh-CN" sz="1400" b="1">
              <a:solidFill>
                <a:schemeClr val="tx1"/>
              </a:solidFill>
              <a:latin typeface="FZSSK--GBK1-0"/>
              <a:ea typeface="宋体" panose="02010600030101010101" pitchFamily="2" charset="-122"/>
            </a:endParaRPr>
          </a:p>
          <a:p>
            <a:pPr marL="457200" lvl="2">
              <a:spcBef>
                <a:spcPct val="0"/>
              </a:spcBef>
              <a:spcAft>
                <a:spcPts val="855"/>
              </a:spcAft>
            </a:pPr>
            <a:r>
              <a:rPr lang="zh-CN" altLang="en-US" sz="1400" b="1">
                <a:solidFill>
                  <a:schemeClr val="tx1"/>
                </a:solidFill>
                <a:latin typeface="FZSSK--GBK1-0"/>
                <a:ea typeface="宋体" panose="02010600030101010101" pitchFamily="2" charset="-122"/>
              </a:rPr>
              <a:t>上解预算收入</a:t>
            </a:r>
            <a:r>
              <a:rPr lang="en-US" altLang="zh-CN" sz="1400" b="1">
                <a:solidFill>
                  <a:schemeClr val="tx1"/>
                </a:solidFill>
                <a:latin typeface="FZSSK--GBK1-0"/>
                <a:ea typeface="宋体" panose="02010600030101010101" pitchFamily="2" charset="-122"/>
              </a:rPr>
              <a:t>—</a:t>
            </a:r>
            <a:r>
              <a:rPr lang="zh-CN" altLang="en-US" sz="1400" b="1">
                <a:solidFill>
                  <a:schemeClr val="tx1"/>
                </a:solidFill>
                <a:latin typeface="FZSSK--GBK1-0"/>
                <a:ea typeface="宋体" panose="02010600030101010101" pitchFamily="2" charset="-122"/>
              </a:rPr>
              <a:t>政府性基金预算上解收入</a:t>
            </a:r>
            <a:endParaRPr lang="en-US" altLang="zh-CN" sz="1400" b="1">
              <a:solidFill>
                <a:schemeClr val="tx1"/>
              </a:solidFill>
              <a:latin typeface="FZSSK--GBK1-0"/>
              <a:ea typeface="宋体" panose="02010600030101010101" pitchFamily="2" charset="-122"/>
            </a:endParaRPr>
          </a:p>
          <a:p>
            <a:pPr marL="457200" lvl="2">
              <a:spcBef>
                <a:spcPct val="0"/>
              </a:spcBef>
              <a:spcAft>
                <a:spcPts val="855"/>
              </a:spcAft>
            </a:pPr>
            <a:r>
              <a:rPr lang="zh-CN" altLang="en-US" sz="1400" b="1">
                <a:solidFill>
                  <a:schemeClr val="tx1"/>
                </a:solidFill>
                <a:latin typeface="FZSSK--GBK1-0"/>
                <a:ea typeface="宋体" panose="02010600030101010101" pitchFamily="2" charset="-122"/>
              </a:rPr>
              <a:t>调入预算资金</a:t>
            </a:r>
            <a:r>
              <a:rPr lang="en-US" altLang="zh-CN" sz="1400" b="1">
                <a:solidFill>
                  <a:schemeClr val="tx1"/>
                </a:solidFill>
                <a:latin typeface="FZSSK--GBK1-0"/>
                <a:ea typeface="宋体" panose="02010600030101010101" pitchFamily="2" charset="-122"/>
              </a:rPr>
              <a:t>—</a:t>
            </a:r>
            <a:r>
              <a:rPr lang="zh-CN" altLang="en-US" sz="1400" b="1">
                <a:solidFill>
                  <a:schemeClr val="tx1"/>
                </a:solidFill>
                <a:latin typeface="FZSSK--GBK1-0"/>
                <a:ea typeface="宋体" panose="02010600030101010101" pitchFamily="2" charset="-122"/>
              </a:rPr>
              <a:t>政府性基金预算调入资金</a:t>
            </a:r>
            <a:endParaRPr lang="en-US" altLang="zh-CN" sz="1400" b="1">
              <a:solidFill>
                <a:schemeClr val="tx1"/>
              </a:solidFill>
              <a:latin typeface="FZSSK--GBK1-0"/>
              <a:ea typeface="宋体" panose="02010600030101010101" pitchFamily="2" charset="-122"/>
            </a:endParaRPr>
          </a:p>
          <a:p>
            <a:pPr marL="457200" lvl="2">
              <a:spcBef>
                <a:spcPct val="0"/>
              </a:spcBef>
              <a:spcAft>
                <a:spcPts val="855"/>
              </a:spcAft>
            </a:pPr>
            <a:r>
              <a:rPr lang="zh-CN" altLang="en-US" sz="1400" b="1">
                <a:solidFill>
                  <a:schemeClr val="tx1"/>
                </a:solidFill>
                <a:latin typeface="FZSSK--GBK1-0"/>
                <a:ea typeface="宋体" panose="02010600030101010101" pitchFamily="2" charset="-122"/>
              </a:rPr>
              <a:t>债务预算收入</a:t>
            </a:r>
            <a:r>
              <a:rPr lang="en-US" altLang="zh-CN" sz="1400" b="1">
                <a:solidFill>
                  <a:schemeClr val="tx1"/>
                </a:solidFill>
                <a:latin typeface="FZSSK--GBK1-0"/>
                <a:ea typeface="宋体" panose="02010600030101010101" pitchFamily="2" charset="-122"/>
              </a:rPr>
              <a:t>—</a:t>
            </a:r>
            <a:r>
              <a:rPr lang="zh-CN" altLang="en-US" sz="1400" b="1">
                <a:solidFill>
                  <a:schemeClr val="tx1"/>
                </a:solidFill>
                <a:latin typeface="FZSSK--GBK1-0"/>
                <a:ea typeface="宋体" panose="02010600030101010101" pitchFamily="2" charset="-122"/>
              </a:rPr>
              <a:t>专项债务收入</a:t>
            </a:r>
            <a:r>
              <a:rPr lang="en-US" altLang="zh-CN" sz="1400" b="1">
                <a:solidFill>
                  <a:schemeClr val="tx1"/>
                </a:solidFill>
                <a:latin typeface="FZSSK--GBK1-0"/>
                <a:ea typeface="宋体" panose="02010600030101010101" pitchFamily="2" charset="-122"/>
              </a:rPr>
              <a:t>—</a:t>
            </a:r>
            <a:r>
              <a:rPr lang="zh-CN" altLang="en-US" sz="1400" b="1">
                <a:solidFill>
                  <a:schemeClr val="tx1"/>
                </a:solidFill>
                <a:latin typeface="FZSSK--GBK1-0"/>
                <a:ea typeface="宋体" panose="02010600030101010101" pitchFamily="2" charset="-122"/>
              </a:rPr>
              <a:t>专项债务收入</a:t>
            </a:r>
            <a:endParaRPr lang="en-US" altLang="zh-CN" sz="1400" b="1">
              <a:solidFill>
                <a:schemeClr val="tx1"/>
              </a:solidFill>
              <a:latin typeface="FZSSK--GBK1-0"/>
              <a:ea typeface="宋体" panose="02010600030101010101" pitchFamily="2" charset="-122"/>
            </a:endParaRPr>
          </a:p>
          <a:p>
            <a:pPr marL="457200" lvl="2">
              <a:spcBef>
                <a:spcPct val="0"/>
              </a:spcBef>
              <a:spcAft>
                <a:spcPts val="855"/>
              </a:spcAft>
            </a:pPr>
            <a:r>
              <a:rPr lang="zh-CN" altLang="en-US" sz="1400" b="1">
                <a:solidFill>
                  <a:schemeClr val="tx1"/>
                </a:solidFill>
                <a:latin typeface="FZSSK--GBK1-0"/>
                <a:ea typeface="宋体" panose="02010600030101010101" pitchFamily="2" charset="-122"/>
              </a:rPr>
              <a:t>债务转贷预算收入</a:t>
            </a:r>
            <a:r>
              <a:rPr lang="en-US" altLang="zh-CN" sz="1400" b="1">
                <a:solidFill>
                  <a:schemeClr val="tx1"/>
                </a:solidFill>
                <a:latin typeface="FZSSK--GBK1-0"/>
                <a:ea typeface="宋体" panose="02010600030101010101" pitchFamily="2" charset="-122"/>
              </a:rPr>
              <a:t>—</a:t>
            </a:r>
            <a:r>
              <a:rPr lang="zh-CN" altLang="en-US" sz="1400" b="1">
                <a:solidFill>
                  <a:schemeClr val="tx1"/>
                </a:solidFill>
                <a:latin typeface="FZSSK--GBK1-0"/>
                <a:ea typeface="宋体" panose="02010600030101010101" pitchFamily="2" charset="-122"/>
              </a:rPr>
              <a:t>专项债务转贷收入</a:t>
            </a:r>
            <a:endParaRPr lang="en-US" altLang="zh-CN" sz="1400" b="1">
              <a:solidFill>
                <a:schemeClr val="tx1"/>
              </a:solidFill>
              <a:latin typeface="FZSSK--GBK1-0"/>
              <a:ea typeface="宋体" panose="02010600030101010101" pitchFamily="2" charset="-122"/>
            </a:endParaRPr>
          </a:p>
          <a:p>
            <a:r>
              <a:rPr lang="en-US" altLang="zh-CN" sz="1400" b="1">
                <a:effectLst/>
                <a:latin typeface="FZSSK--GBK1-0"/>
              </a:rPr>
              <a:t>		</a:t>
            </a:r>
            <a:r>
              <a:rPr lang="zh-CN" altLang="en-US" sz="1400" b="1">
                <a:effectLst/>
                <a:latin typeface="FZSSK--GBK1-0"/>
              </a:rPr>
              <a:t>贷： 政府性基金预算结转结余</a:t>
            </a:r>
            <a:endParaRPr kumimoji="1" lang="zh-CN" altLang="en-US" sz="1400" b="1"/>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30</a:t>
            </a:fld>
            <a:endParaRPr lang="zh-CN" altLang="en-US"/>
          </a:p>
        </p:txBody>
      </p:sp>
      <p:sp>
        <p:nvSpPr>
          <p:cNvPr id="4" name="标题 3"/>
          <p:cNvSpPr>
            <a:spLocks noGrp="1"/>
          </p:cNvSpPr>
          <p:nvPr>
            <p:ph type="title"/>
          </p:nvPr>
        </p:nvSpPr>
        <p:spPr>
          <a:xfrm>
            <a:off x="172800" y="207007"/>
            <a:ext cx="9367200" cy="405001"/>
          </a:xfrm>
        </p:spPr>
        <p:txBody>
          <a:bodyPr/>
          <a:lstStyle/>
          <a:p>
            <a:r>
              <a:rPr kumimoji="1" lang="en-US" altLang="zh-CN"/>
              <a:t>9.4.2 </a:t>
            </a:r>
            <a:r>
              <a:rPr kumimoji="1" lang="zh-CN" altLang="en-US"/>
              <a:t>核算预算结余的账务处理</a:t>
            </a:r>
            <a:endParaRPr kumimoji="1" lang="zh-CN" altLang="en-US"/>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95300" y="998220"/>
            <a:ext cx="9189720" cy="4037330"/>
          </a:xfrm>
        </p:spPr>
        <p:txBody>
          <a:bodyPr>
            <a:normAutofit/>
          </a:bodyPr>
          <a:lstStyle/>
          <a:p>
            <a:pPr>
              <a:tabLst>
                <a:tab pos="3147695"/>
              </a:tabLst>
            </a:pPr>
            <a:r>
              <a:rPr lang="en-US" altLang="zh-CN" sz="1800">
                <a:effectLst/>
                <a:latin typeface="E"/>
              </a:rPr>
              <a:t>2. </a:t>
            </a:r>
            <a:r>
              <a:rPr lang="zh-CN" altLang="en-US" sz="1800">
                <a:effectLst/>
                <a:latin typeface="FZXBSK--GBK1-0"/>
              </a:rPr>
              <a:t>核算政府性基金预算结转结余的账务处理 </a:t>
            </a:r>
            <a:endParaRPr lang="zh-CN" altLang="en-US" sz="1800"/>
          </a:p>
          <a:p>
            <a:pPr>
              <a:tabLst>
                <a:tab pos="3147695"/>
              </a:tabLst>
            </a:pPr>
            <a:r>
              <a:rPr lang="zh-CN" altLang="en-US" sz="1800">
                <a:effectLst/>
                <a:latin typeface="FZSSK--GBK1-0"/>
              </a:rPr>
              <a:t>将政府性基金预算的有关预算支出科目借方余额按照各个基金转入政府性基金预算结转结余科目及其各个基金明细科目的借方</a:t>
            </a:r>
            <a:r>
              <a:rPr lang="en-US" altLang="zh-CN" sz="1800">
                <a:effectLst/>
                <a:latin typeface="E"/>
              </a:rPr>
              <a:t>,</a:t>
            </a:r>
            <a:endParaRPr lang="en-US" altLang="zh-CN" sz="1800">
              <a:effectLst/>
              <a:latin typeface="E"/>
            </a:endParaRPr>
          </a:p>
          <a:p>
            <a:r>
              <a:rPr lang="zh-CN" altLang="en-US" sz="1600" b="1">
                <a:effectLst/>
                <a:latin typeface="FZSSK--GBK1-0"/>
              </a:rPr>
              <a:t>借：政府性基金预算结转结余</a:t>
            </a:r>
            <a:endParaRPr lang="en-US" altLang="zh-CN" sz="1600" b="1">
              <a:effectLst/>
              <a:latin typeface="FZSSK--GBK1-0"/>
            </a:endParaRPr>
          </a:p>
          <a:p>
            <a:pPr lvl="1"/>
            <a:r>
              <a:rPr lang="zh-CN" altLang="en-US" sz="1600" b="1">
                <a:solidFill>
                  <a:schemeClr val="tx1"/>
                </a:solidFill>
                <a:latin typeface="FZSSK--GBK1-0"/>
                <a:ea typeface="宋体" panose="02010600030101010101" pitchFamily="2" charset="-122"/>
              </a:rPr>
              <a:t>贷： 政府性基金预算支出</a:t>
            </a:r>
            <a:endParaRPr lang="en-US" altLang="zh-CN" sz="1600" b="1">
              <a:solidFill>
                <a:schemeClr val="tx1"/>
              </a:solidFill>
              <a:latin typeface="FZSSK--GBK1-0"/>
              <a:ea typeface="宋体" panose="02010600030101010101" pitchFamily="2" charset="-122"/>
            </a:endParaRPr>
          </a:p>
          <a:p>
            <a:pPr lvl="2"/>
            <a:r>
              <a:rPr lang="zh-CN" altLang="en-US" sz="1600" b="1">
                <a:solidFill>
                  <a:schemeClr val="tx1"/>
                </a:solidFill>
                <a:latin typeface="FZSSK--GBK1-0"/>
                <a:ea typeface="宋体" panose="02010600030101010101" pitchFamily="2" charset="-122"/>
              </a:rPr>
              <a:t>补助预算支出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政府性基金预算补助</a:t>
            </a:r>
            <a:endParaRPr lang="en-US" altLang="zh-CN" sz="1600" b="1">
              <a:solidFill>
                <a:schemeClr val="tx1"/>
              </a:solidFill>
              <a:latin typeface="FZSSK--GBK1-0"/>
              <a:ea typeface="宋体" panose="02010600030101010101" pitchFamily="2" charset="-122"/>
            </a:endParaRPr>
          </a:p>
          <a:p>
            <a:pPr lvl="2"/>
            <a:r>
              <a:rPr lang="zh-CN" altLang="en-US" sz="1600" b="1">
                <a:solidFill>
                  <a:schemeClr val="tx1"/>
                </a:solidFill>
                <a:latin typeface="FZSSK--GBK1-0"/>
                <a:ea typeface="宋体" panose="02010600030101010101" pitchFamily="2" charset="-122"/>
              </a:rPr>
              <a:t>上解预算支出</a:t>
            </a:r>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政府性基金预算上解支出</a:t>
            </a:r>
            <a:endParaRPr lang="en-US" altLang="zh-CN" sz="1600" b="1">
              <a:solidFill>
                <a:schemeClr val="tx1"/>
              </a:solidFill>
              <a:latin typeface="FZSSK--GBK1-0"/>
              <a:ea typeface="宋体" panose="02010600030101010101" pitchFamily="2" charset="-122"/>
            </a:endParaRPr>
          </a:p>
          <a:p>
            <a:pPr lvl="2"/>
            <a:r>
              <a:rPr lang="zh-CN" altLang="en-US" sz="1600" b="1">
                <a:solidFill>
                  <a:schemeClr val="tx1"/>
                </a:solidFill>
                <a:latin typeface="FZSSK--GBK1-0"/>
                <a:ea typeface="宋体" panose="02010600030101010101" pitchFamily="2" charset="-122"/>
              </a:rPr>
              <a:t>调出预算资金</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政府性基 金预算调出资金</a:t>
            </a:r>
            <a:endParaRPr lang="en-US" altLang="zh-CN" sz="1600" b="1">
              <a:solidFill>
                <a:schemeClr val="tx1"/>
              </a:solidFill>
              <a:latin typeface="FZSSK--GBK1-0"/>
              <a:ea typeface="宋体" panose="02010600030101010101" pitchFamily="2" charset="-122"/>
            </a:endParaRPr>
          </a:p>
          <a:p>
            <a:pPr lvl="2"/>
            <a:r>
              <a:rPr lang="zh-CN" altLang="en-US" sz="1600" b="1">
                <a:solidFill>
                  <a:schemeClr val="tx1"/>
                </a:solidFill>
                <a:latin typeface="FZSSK--GBK1-0"/>
                <a:ea typeface="宋体" panose="02010600030101010101" pitchFamily="2" charset="-122"/>
              </a:rPr>
              <a:t>债务还本预算支出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专项债务还本支出</a:t>
            </a:r>
            <a:endParaRPr lang="en-US" altLang="zh-CN" sz="1600" b="1">
              <a:solidFill>
                <a:schemeClr val="tx1"/>
              </a:solidFill>
              <a:latin typeface="FZSSK--GBK1-0"/>
              <a:ea typeface="宋体" panose="02010600030101010101" pitchFamily="2" charset="-122"/>
            </a:endParaRPr>
          </a:p>
          <a:p>
            <a:pPr lvl="2"/>
            <a:r>
              <a:rPr lang="zh-CN" altLang="en-US" sz="1600" b="1">
                <a:solidFill>
                  <a:schemeClr val="tx1"/>
                </a:solidFill>
                <a:latin typeface="FZSSK--GBK1-0"/>
                <a:ea typeface="宋体" panose="02010600030101010101" pitchFamily="2" charset="-122"/>
              </a:rPr>
              <a:t>债务转贷预算支出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专项债务转贷支出</a:t>
            </a:r>
            <a:endParaRPr lang="zh-CN" altLang="en-US" sz="1600" b="1">
              <a:solidFill>
                <a:schemeClr val="tx1"/>
              </a:solidFill>
              <a:latin typeface="FZSSK--GBK1-0"/>
              <a:ea typeface="宋体" panose="02010600030101010101" pitchFamily="2" charset="-122"/>
            </a:endParaRPr>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31</a:t>
            </a:fld>
            <a:endParaRPr lang="zh-CN" altLang="en-US"/>
          </a:p>
        </p:txBody>
      </p:sp>
      <p:sp>
        <p:nvSpPr>
          <p:cNvPr id="4" name="标题 3"/>
          <p:cNvSpPr>
            <a:spLocks noGrp="1"/>
          </p:cNvSpPr>
          <p:nvPr>
            <p:ph type="title"/>
          </p:nvPr>
        </p:nvSpPr>
        <p:spPr>
          <a:xfrm>
            <a:off x="220980" y="207007"/>
            <a:ext cx="9319020" cy="405001"/>
          </a:xfrm>
        </p:spPr>
        <p:txBody>
          <a:bodyPr/>
          <a:lstStyle/>
          <a:p>
            <a:r>
              <a:rPr kumimoji="1" lang="en-US" altLang="zh-CN"/>
              <a:t>9.4.2 </a:t>
            </a:r>
            <a:r>
              <a:rPr kumimoji="1" lang="zh-CN" altLang="en-US"/>
              <a:t>核算预算结余的账务处理</a:t>
            </a:r>
            <a:endParaRPr kumimoji="1" lang="zh-CN" altLang="en-US"/>
          </a:p>
        </p:txBody>
      </p:sp>
      <p:sp>
        <p:nvSpPr>
          <p:cNvPr id="5" name="文本框 4"/>
          <p:cNvSpPr txBox="1"/>
          <p:nvPr/>
        </p:nvSpPr>
        <p:spPr>
          <a:xfrm>
            <a:off x="2479964" y="5126183"/>
            <a:ext cx="3728906"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a:solidFill>
                  <a:schemeClr val="bg1"/>
                </a:solidFill>
                <a:latin typeface="宋体" panose="02010600030101010101" pitchFamily="2" charset="-122"/>
                <a:ea typeface="宋体" panose="02010600030101010101" pitchFamily="2" charset="-122"/>
              </a:rPr>
              <a:t>例题：详见教材，例</a:t>
            </a:r>
            <a:r>
              <a:rPr kumimoji="1" lang="en-US" altLang="zh-CN" sz="2000" b="1">
                <a:solidFill>
                  <a:schemeClr val="bg1"/>
                </a:solidFill>
                <a:latin typeface="宋体" panose="02010600030101010101" pitchFamily="2" charset="-122"/>
                <a:ea typeface="宋体" panose="02010600030101010101" pitchFamily="2" charset="-122"/>
              </a:rPr>
              <a:t>9-6</a:t>
            </a:r>
            <a:r>
              <a:rPr kumimoji="1" lang="zh-CN" altLang="en-US" sz="2000" b="1">
                <a:solidFill>
                  <a:schemeClr val="bg1"/>
                </a:solidFill>
                <a:latin typeface="宋体" panose="02010600030101010101" pitchFamily="2" charset="-122"/>
                <a:ea typeface="宋体" panose="02010600030101010101" pitchFamily="2" charset="-122"/>
              </a:rPr>
              <a:t>，</a:t>
            </a:r>
            <a:r>
              <a:rPr kumimoji="1" lang="en-US" altLang="zh-CN" sz="2000" b="1">
                <a:solidFill>
                  <a:schemeClr val="bg1"/>
                </a:solidFill>
                <a:latin typeface="宋体" panose="02010600030101010101" pitchFamily="2" charset="-122"/>
                <a:ea typeface="宋体" panose="02010600030101010101" pitchFamily="2" charset="-122"/>
              </a:rPr>
              <a:t>P150</a:t>
            </a:r>
            <a:endParaRPr kumimoji="1" lang="zh-CN" altLang="en-US" sz="2000" b="1">
              <a:solidFill>
                <a:schemeClr val="bg1"/>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502920" y="990600"/>
            <a:ext cx="9136380" cy="4044950"/>
          </a:xfrm>
        </p:spPr>
        <p:txBody>
          <a:bodyPr>
            <a:normAutofit lnSpcReduction="10000"/>
          </a:bodyPr>
          <a:lstStyle/>
          <a:p>
            <a:r>
              <a:rPr lang="en-US" altLang="zh-CN" sz="1800">
                <a:effectLst/>
                <a:latin typeface="E"/>
              </a:rPr>
              <a:t>3. </a:t>
            </a:r>
            <a:r>
              <a:rPr lang="zh-CN" altLang="en-US" sz="1800">
                <a:effectLst/>
                <a:latin typeface="FZXBSK--GBK1-0"/>
              </a:rPr>
              <a:t>核算国有资本经营预算结转结余的账务处理 </a:t>
            </a:r>
            <a:endParaRPr lang="zh-CN" altLang="en-US"/>
          </a:p>
          <a:p>
            <a:pPr marL="285750" indent="-285750">
              <a:buFont typeface="Arial" pitchFamily="34" charset="0"/>
              <a:buChar char="•"/>
            </a:pPr>
            <a:r>
              <a:rPr lang="zh-CN" altLang="en-US" sz="1800">
                <a:effectLst/>
                <a:latin typeface="FZSSK--GBK1-0"/>
              </a:rPr>
              <a:t>年终预算收支转账时</a:t>
            </a:r>
            <a:r>
              <a:rPr lang="en-US" altLang="zh-CN" sz="1800">
                <a:effectLst/>
                <a:latin typeface="E"/>
              </a:rPr>
              <a:t>,</a:t>
            </a:r>
            <a:r>
              <a:rPr lang="zh-CN" altLang="en-US" sz="1800">
                <a:effectLst/>
                <a:latin typeface="FZSSK--GBK1-0"/>
              </a:rPr>
              <a:t>将国有资本经营预算的有关预算收入科目贷方余额转入国有资本经营预算结转结余科目的贷方</a:t>
            </a:r>
            <a:endParaRPr lang="en-US" altLang="zh-CN" sz="1800">
              <a:latin typeface="E"/>
            </a:endParaRPr>
          </a:p>
          <a:p>
            <a:r>
              <a:rPr lang="zh-CN" altLang="en-US" sz="1600" b="1">
                <a:effectLst/>
                <a:latin typeface="FZSSK--GBK1-0"/>
              </a:rPr>
              <a:t>借：国有资本经营预算收入补助预算收入</a:t>
            </a:r>
            <a:r>
              <a:rPr lang="en-US" altLang="zh-CN" sz="1600" b="1">
                <a:effectLst/>
                <a:latin typeface="E"/>
              </a:rPr>
              <a:t>—</a:t>
            </a:r>
            <a:r>
              <a:rPr lang="zh-CN" altLang="en-US" sz="1600" b="1">
                <a:effectLst/>
                <a:latin typeface="FZSSK--GBK1-0"/>
              </a:rPr>
              <a:t>国有资本经营预算补助收入</a:t>
            </a:r>
            <a:endParaRPr lang="en-US" altLang="zh-CN" sz="1600" b="1">
              <a:effectLst/>
              <a:latin typeface="FZSSK--GBK1-0"/>
            </a:endParaRPr>
          </a:p>
          <a:p>
            <a:r>
              <a:rPr lang="zh-CN" altLang="en-US" sz="1600" b="1">
                <a:latin typeface="FZSSK--GBK1-0"/>
              </a:rPr>
              <a:t>        上解预算收入</a:t>
            </a:r>
            <a:r>
              <a:rPr lang="en-US" altLang="zh-CN" sz="1600" b="1">
                <a:effectLst/>
                <a:latin typeface="E"/>
              </a:rPr>
              <a:t>—</a:t>
            </a:r>
            <a:r>
              <a:rPr lang="zh-CN" altLang="en-US" sz="1600" b="1">
                <a:effectLst/>
                <a:latin typeface="FZSSK--GBK1-0"/>
              </a:rPr>
              <a:t>国有资本经营预算上解收入</a:t>
            </a:r>
            <a:endParaRPr lang="en-US" altLang="zh-CN" sz="1600" b="1">
              <a:effectLst/>
              <a:latin typeface="FZSSK--GBK1-0"/>
            </a:endParaRPr>
          </a:p>
          <a:p>
            <a:r>
              <a:rPr lang="en-US" altLang="zh-CN" sz="1600" b="1">
                <a:effectLst/>
                <a:latin typeface="FZSSK--GBK1-0"/>
              </a:rPr>
              <a:t>		</a:t>
            </a:r>
            <a:r>
              <a:rPr lang="zh-CN" altLang="en-US" sz="1600" b="1">
                <a:effectLst/>
                <a:latin typeface="FZSSK--GBK1-0"/>
              </a:rPr>
              <a:t>贷： 国有资本经营预算结转结余</a:t>
            </a:r>
            <a:endParaRPr lang="en-US" altLang="zh-CN" sz="1600" b="1">
              <a:effectLst/>
              <a:latin typeface="FZSSK--GBK1-0"/>
            </a:endParaRPr>
          </a:p>
          <a:p>
            <a:pPr marL="285750" indent="-285750">
              <a:buFont typeface="Arial" pitchFamily="34" charset="0"/>
              <a:buChar char="•"/>
            </a:pPr>
            <a:r>
              <a:rPr lang="zh-CN" altLang="en-US" sz="1800">
                <a:effectLst/>
                <a:latin typeface="FZSSK--GBK1-0"/>
              </a:rPr>
              <a:t>将国有资本经营预算的有关预算支出科目借方余额转入国有资本经营预算结转结余科目的借方</a:t>
            </a:r>
            <a:r>
              <a:rPr lang="en-US" altLang="zh-CN" sz="1800">
                <a:effectLst/>
                <a:latin typeface="E"/>
              </a:rPr>
              <a:t>,</a:t>
            </a:r>
            <a:endParaRPr lang="en-US" altLang="zh-CN" sz="1800">
              <a:effectLst/>
              <a:latin typeface="E"/>
            </a:endParaRPr>
          </a:p>
          <a:p>
            <a:r>
              <a:rPr lang="zh-CN" altLang="en-US" sz="1600" b="1">
                <a:effectLst/>
                <a:latin typeface="FZSSK--GBK1-0"/>
              </a:rPr>
              <a:t>借：国有资本 经营预算结转结余</a:t>
            </a:r>
            <a:endParaRPr lang="en-US" altLang="zh-CN" sz="1600" b="1">
              <a:latin typeface="E"/>
            </a:endParaRPr>
          </a:p>
          <a:p>
            <a:r>
              <a:rPr lang="en-US" altLang="zh-CN" sz="1600" b="1">
                <a:effectLst/>
                <a:latin typeface="FZSSK--GBK1-0"/>
              </a:rPr>
              <a:t>	</a:t>
            </a:r>
            <a:r>
              <a:rPr lang="zh-CN" altLang="en-US" sz="1600" b="1">
                <a:effectLst/>
                <a:latin typeface="FZSSK--GBK1-0"/>
              </a:rPr>
              <a:t>贷： </a:t>
            </a:r>
            <a:r>
              <a:rPr lang="en-US" altLang="zh-CN" sz="1600" b="1">
                <a:latin typeface="FZSSK--GBK1-0"/>
              </a:rPr>
              <a:t>	</a:t>
            </a:r>
            <a:r>
              <a:rPr lang="zh-CN" altLang="en-US" sz="1600" b="1">
                <a:latin typeface="FZSSK--GBK1-0"/>
              </a:rPr>
              <a:t>国有资本经营预算支出</a:t>
            </a:r>
            <a:endParaRPr lang="en-US" altLang="zh-CN" sz="1600" b="1">
              <a:latin typeface="FZSSK--GBK1-0"/>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补助预算支出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国有资本经营预算补助支出</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上解预算支出</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国有资本经营预算</a:t>
            </a:r>
            <a:endParaRPr lang="en-US" altLang="zh-CN" sz="1600" b="1">
              <a:solidFill>
                <a:schemeClr val="tx1"/>
              </a:solidFill>
              <a:latin typeface="FZSSK--GBK1-0"/>
              <a:ea typeface="宋体" panose="02010600030101010101" pitchFamily="2" charset="-122"/>
            </a:endParaRPr>
          </a:p>
          <a:p>
            <a:pPr lvl="1"/>
            <a:r>
              <a:rPr lang="en-US" altLang="zh-CN" sz="1600" b="1">
                <a:solidFill>
                  <a:schemeClr val="tx1"/>
                </a:solidFill>
                <a:latin typeface="FZSSK--GBK1-0"/>
                <a:ea typeface="宋体" panose="02010600030101010101" pitchFamily="2" charset="-122"/>
              </a:rPr>
              <a:t>		</a:t>
            </a:r>
            <a:r>
              <a:rPr lang="zh-CN" altLang="en-US" sz="1600" b="1">
                <a:solidFill>
                  <a:schemeClr val="tx1"/>
                </a:solidFill>
                <a:latin typeface="FZSSK--GBK1-0"/>
                <a:ea typeface="宋体" panose="02010600030101010101" pitchFamily="2" charset="-122"/>
              </a:rPr>
              <a:t>上解支出调出预算资金</a:t>
            </a:r>
            <a:r>
              <a:rPr lang="en-US" altLang="zh-CN" sz="1600" b="1">
                <a:solidFill>
                  <a:schemeClr val="tx1"/>
                </a:solidFill>
                <a:latin typeface="FZSSK--GBK1-0"/>
                <a:ea typeface="宋体" panose="02010600030101010101" pitchFamily="2" charset="-122"/>
              </a:rPr>
              <a:t>—</a:t>
            </a:r>
            <a:r>
              <a:rPr lang="zh-CN" altLang="en-US" sz="1600" b="1">
                <a:solidFill>
                  <a:schemeClr val="tx1"/>
                </a:solidFill>
                <a:latin typeface="FZSSK--GBK1-0"/>
                <a:ea typeface="宋体" panose="02010600030101010101" pitchFamily="2" charset="-122"/>
              </a:rPr>
              <a:t>国有资本经营预算调出资金</a:t>
            </a:r>
            <a:endParaRPr lang="zh-CN" altLang="en-US" sz="1600" b="1">
              <a:solidFill>
                <a:schemeClr val="tx1"/>
              </a:solidFill>
              <a:latin typeface="FZSSK--GBK1-0"/>
              <a:ea typeface="宋体" panose="02010600030101010101" pitchFamily="2" charset="-122"/>
            </a:endParaRPr>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32</a:t>
            </a:fld>
            <a:endParaRPr lang="zh-CN" altLang="en-US"/>
          </a:p>
        </p:txBody>
      </p:sp>
      <p:sp>
        <p:nvSpPr>
          <p:cNvPr id="4" name="标题 3"/>
          <p:cNvSpPr>
            <a:spLocks noGrp="1"/>
          </p:cNvSpPr>
          <p:nvPr>
            <p:ph type="title"/>
          </p:nvPr>
        </p:nvSpPr>
        <p:spPr>
          <a:xfrm>
            <a:off x="274320" y="207007"/>
            <a:ext cx="9265680" cy="405001"/>
          </a:xfrm>
        </p:spPr>
        <p:txBody>
          <a:bodyPr/>
          <a:lstStyle/>
          <a:p>
            <a:r>
              <a:rPr kumimoji="1" lang="en-US" altLang="zh-CN"/>
              <a:t>9.4.2 </a:t>
            </a:r>
            <a:r>
              <a:rPr kumimoji="1" lang="zh-CN" altLang="en-US"/>
              <a:t>核算预算结余的账务处理</a:t>
            </a:r>
            <a:endParaRPr kumimoji="1" lang="zh-CN" altLang="en-US"/>
          </a:p>
        </p:txBody>
      </p:sp>
      <p:sp>
        <p:nvSpPr>
          <p:cNvPr id="5" name="文本框 4"/>
          <p:cNvSpPr txBox="1"/>
          <p:nvPr/>
        </p:nvSpPr>
        <p:spPr>
          <a:xfrm>
            <a:off x="2479964" y="5126183"/>
            <a:ext cx="3728906"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a:solidFill>
                  <a:schemeClr val="bg1"/>
                </a:solidFill>
                <a:latin typeface="宋体" panose="02010600030101010101" pitchFamily="2" charset="-122"/>
                <a:ea typeface="宋体" panose="02010600030101010101" pitchFamily="2" charset="-122"/>
              </a:rPr>
              <a:t>例题：详见教材，例</a:t>
            </a:r>
            <a:r>
              <a:rPr kumimoji="1" lang="en-US" altLang="zh-CN" sz="2000" b="1">
                <a:solidFill>
                  <a:schemeClr val="bg1"/>
                </a:solidFill>
                <a:latin typeface="宋体" panose="02010600030101010101" pitchFamily="2" charset="-122"/>
                <a:ea typeface="宋体" panose="02010600030101010101" pitchFamily="2" charset="-122"/>
              </a:rPr>
              <a:t>9-7</a:t>
            </a:r>
            <a:r>
              <a:rPr kumimoji="1" lang="zh-CN" altLang="en-US" sz="2000" b="1">
                <a:solidFill>
                  <a:schemeClr val="bg1"/>
                </a:solidFill>
                <a:latin typeface="宋体" panose="02010600030101010101" pitchFamily="2" charset="-122"/>
                <a:ea typeface="宋体" panose="02010600030101010101" pitchFamily="2" charset="-122"/>
              </a:rPr>
              <a:t>，</a:t>
            </a:r>
            <a:r>
              <a:rPr kumimoji="1" lang="en-US" altLang="zh-CN" sz="2000" b="1">
                <a:solidFill>
                  <a:schemeClr val="bg1"/>
                </a:solidFill>
                <a:latin typeface="宋体" panose="02010600030101010101" pitchFamily="2" charset="-122"/>
                <a:ea typeface="宋体" panose="02010600030101010101" pitchFamily="2" charset="-122"/>
              </a:rPr>
              <a:t>P152</a:t>
            </a:r>
            <a:endParaRPr kumimoji="1" lang="zh-CN" altLang="en-US" sz="2000" b="1">
              <a:solidFill>
                <a:schemeClr val="bg1"/>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609600" y="1196340"/>
            <a:ext cx="8930400" cy="3839210"/>
          </a:xfrm>
        </p:spPr>
        <p:txBody>
          <a:bodyPr>
            <a:normAutofit fontScale="92500" lnSpcReduction="20000"/>
          </a:bodyPr>
          <a:lstStyle/>
          <a:p>
            <a:r>
              <a:rPr lang="en-US" altLang="zh-CN" sz="1800">
                <a:effectLst/>
                <a:latin typeface="E"/>
              </a:rPr>
              <a:t>4. </a:t>
            </a:r>
            <a:r>
              <a:rPr lang="zh-CN" altLang="en-US" sz="1800">
                <a:effectLst/>
                <a:latin typeface="FZXBSK--GBK1-0"/>
              </a:rPr>
              <a:t>核算预算稳定调节基金的账务处理 </a:t>
            </a:r>
            <a:endParaRPr lang="zh-CN" altLang="en-US"/>
          </a:p>
          <a:p>
            <a:r>
              <a:rPr lang="en-US" altLang="zh-CN" sz="1800">
                <a:effectLst/>
                <a:latin typeface="E"/>
              </a:rPr>
              <a:t>(1)</a:t>
            </a:r>
            <a:r>
              <a:rPr lang="zh-CN" altLang="en-US" sz="1800">
                <a:effectLst/>
                <a:latin typeface="FZSSK--GBK1-0"/>
              </a:rPr>
              <a:t>设置和补充预算稳定调节基金</a:t>
            </a:r>
            <a:r>
              <a:rPr lang="zh-CN" altLang="en-US" sz="1800">
                <a:effectLst/>
                <a:latin typeface="E"/>
              </a:rPr>
              <a:t>。</a:t>
            </a:r>
            <a:r>
              <a:rPr lang="zh-CN" altLang="en-US" sz="1800">
                <a:effectLst/>
                <a:latin typeface="FZSSK--GBK1-0"/>
              </a:rPr>
              <a:t>财政会计在超收年度用一般公共预算资金建立或补充预算稳定调节基金</a:t>
            </a:r>
            <a:r>
              <a:rPr lang="en-US" altLang="zh-CN" sz="1800">
                <a:effectLst/>
                <a:latin typeface="E"/>
              </a:rPr>
              <a:t>,</a:t>
            </a:r>
            <a:r>
              <a:rPr lang="zh-CN" altLang="en-US" sz="1800">
                <a:effectLst/>
                <a:latin typeface="FZSSK--GBK1-0"/>
              </a:rPr>
              <a:t>或者用一般公共预算资金结余补充预算稳定调节基金时</a:t>
            </a:r>
            <a:r>
              <a:rPr lang="en-US" altLang="zh-CN" sz="1800">
                <a:effectLst/>
                <a:latin typeface="E"/>
              </a:rPr>
              <a:t>,</a:t>
            </a:r>
            <a:r>
              <a:rPr lang="zh-CN" altLang="en-US" sz="1800">
                <a:effectLst/>
                <a:latin typeface="FZSSK--GBK1-0"/>
              </a:rPr>
              <a:t>按照提取的金额</a:t>
            </a:r>
            <a:r>
              <a:rPr lang="en-US" altLang="zh-CN" sz="1800">
                <a:effectLst/>
                <a:latin typeface="E"/>
              </a:rPr>
              <a:t>,</a:t>
            </a:r>
            <a:endParaRPr lang="en-US" altLang="zh-CN" sz="1800">
              <a:effectLst/>
              <a:latin typeface="E"/>
            </a:endParaRPr>
          </a:p>
          <a:p>
            <a:pPr algn="ctr"/>
            <a:r>
              <a:rPr lang="zh-CN" altLang="en-US" sz="1700" b="1">
                <a:effectLst/>
                <a:latin typeface="FZSSK--GBK1-0"/>
              </a:rPr>
              <a:t>借：安排预算稳定调节基金</a:t>
            </a:r>
            <a:r>
              <a:rPr lang="en-US" altLang="zh-CN" sz="1700" b="1">
                <a:effectLst/>
                <a:latin typeface="FZSSK--GBK1-0"/>
              </a:rPr>
              <a:t>	</a:t>
            </a:r>
            <a:endParaRPr lang="en-US" altLang="zh-CN" sz="1700" b="1">
              <a:latin typeface="E"/>
            </a:endParaRPr>
          </a:p>
          <a:p>
            <a:pPr algn="ctr"/>
            <a:r>
              <a:rPr lang="en-US" altLang="zh-CN" sz="1700" b="1">
                <a:effectLst/>
                <a:latin typeface="FZSSK--GBK1-0"/>
              </a:rPr>
              <a:t>	</a:t>
            </a:r>
            <a:r>
              <a:rPr lang="zh-CN" altLang="en-US" sz="1700" b="1">
                <a:effectLst/>
                <a:latin typeface="FZSSK--GBK1-0"/>
              </a:rPr>
              <a:t>贷： 预算稳定调节基金</a:t>
            </a:r>
            <a:endParaRPr lang="en-US" altLang="zh-CN" sz="1700" b="1">
              <a:effectLst/>
              <a:latin typeface="E"/>
            </a:endParaRPr>
          </a:p>
          <a:p>
            <a:r>
              <a:rPr lang="zh-CN" altLang="en-US" sz="1800">
                <a:effectLst/>
                <a:latin typeface="FZSSK--GBK1-0"/>
              </a:rPr>
              <a:t>当政府性基金预算结转资金规模超过该项基金当年收入</a:t>
            </a:r>
            <a:r>
              <a:rPr lang="en-US" altLang="zh-CN" sz="1800">
                <a:effectLst/>
                <a:latin typeface="E"/>
              </a:rPr>
              <a:t>30%</a:t>
            </a:r>
            <a:r>
              <a:rPr lang="zh-CN" altLang="en-US" sz="1800">
                <a:effectLst/>
                <a:latin typeface="FZSSK--GBK1-0"/>
              </a:rPr>
              <a:t>的部分</a:t>
            </a:r>
            <a:r>
              <a:rPr lang="en-US" altLang="zh-CN" sz="1800">
                <a:effectLst/>
                <a:latin typeface="E"/>
              </a:rPr>
              <a:t>,</a:t>
            </a:r>
            <a:r>
              <a:rPr lang="zh-CN" altLang="en-US" sz="1800">
                <a:effectLst/>
                <a:latin typeface="FZSSK--GBK1-0"/>
              </a:rPr>
              <a:t>用于补充预算稳定调节基金时</a:t>
            </a:r>
            <a:r>
              <a:rPr lang="en-US" altLang="zh-CN" sz="1800">
                <a:effectLst/>
                <a:latin typeface="E"/>
              </a:rPr>
              <a:t>,</a:t>
            </a:r>
            <a:r>
              <a:rPr lang="zh-CN" altLang="en-US" sz="1800">
                <a:effectLst/>
                <a:latin typeface="FZSSK--GBK1-0"/>
              </a:rPr>
              <a:t>先按照补充预算稳定调节基金的金额</a:t>
            </a:r>
            <a:endParaRPr lang="en-US" altLang="zh-CN" sz="1800">
              <a:latin typeface="E"/>
            </a:endParaRPr>
          </a:p>
          <a:p>
            <a:pPr algn="ctr"/>
            <a:r>
              <a:rPr lang="zh-CN" altLang="en-US" sz="1700" b="1">
                <a:effectLst/>
                <a:latin typeface="FZSSK--GBK1-0"/>
              </a:rPr>
              <a:t>借：调出预算资金</a:t>
            </a:r>
            <a:r>
              <a:rPr lang="en-US" altLang="zh-CN" sz="1700" b="1">
                <a:effectLst/>
                <a:latin typeface="E"/>
              </a:rPr>
              <a:t>—</a:t>
            </a:r>
            <a:r>
              <a:rPr lang="zh-CN" altLang="en-US" sz="1700" b="1">
                <a:effectLst/>
                <a:latin typeface="FZSSK--GBK1-0"/>
              </a:rPr>
              <a:t>政府性基金调出资金</a:t>
            </a:r>
            <a:endParaRPr lang="en-US" altLang="zh-CN" sz="1700" b="1">
              <a:effectLst/>
              <a:latin typeface="FZSSK--GBK1-0"/>
            </a:endParaRPr>
          </a:p>
          <a:p>
            <a:pPr algn="ctr"/>
            <a:r>
              <a:rPr lang="en-US" altLang="zh-CN" sz="1700" b="1">
                <a:effectLst/>
                <a:latin typeface="FZSSK--GBK1-0"/>
              </a:rPr>
              <a:t>	</a:t>
            </a:r>
            <a:r>
              <a:rPr lang="zh-CN" altLang="en-US" sz="1700" b="1">
                <a:effectLst/>
                <a:latin typeface="FZSSK--GBK1-0"/>
              </a:rPr>
              <a:t>贷：调入预算资金</a:t>
            </a:r>
            <a:r>
              <a:rPr lang="en-US" altLang="zh-CN" sz="1700" b="1">
                <a:effectLst/>
                <a:latin typeface="E"/>
              </a:rPr>
              <a:t>—</a:t>
            </a:r>
            <a:r>
              <a:rPr lang="zh-CN" altLang="en-US" sz="1700" b="1">
                <a:effectLst/>
                <a:latin typeface="FZSSK--GBK1-0"/>
              </a:rPr>
              <a:t>一般公共预算调入资金</a:t>
            </a:r>
            <a:endParaRPr lang="en-US" altLang="zh-CN" sz="1700" b="1">
              <a:effectLst/>
              <a:latin typeface="FZSSK--GBK1-0"/>
            </a:endParaRPr>
          </a:p>
          <a:p>
            <a:r>
              <a:rPr lang="en-US" altLang="zh-CN" sz="1800">
                <a:effectLst/>
                <a:latin typeface="E"/>
              </a:rPr>
              <a:t>(2)</a:t>
            </a:r>
            <a:r>
              <a:rPr lang="zh-CN" altLang="en-US" sz="1800">
                <a:effectLst/>
                <a:latin typeface="FZSSK--GBK1-0"/>
              </a:rPr>
              <a:t>动用预算稳定调节基金</a:t>
            </a:r>
            <a:r>
              <a:rPr lang="zh-CN" altLang="en-US" sz="1800">
                <a:effectLst/>
                <a:latin typeface="E"/>
              </a:rPr>
              <a:t>。</a:t>
            </a:r>
            <a:r>
              <a:rPr lang="zh-CN" altLang="en-US" sz="1800">
                <a:effectLst/>
                <a:latin typeface="FZSSK--GBK1-0"/>
              </a:rPr>
              <a:t>财政会计在短收年度动用预算稳定调节基金弥补一般公共预算资金收支差额时</a:t>
            </a:r>
            <a:r>
              <a:rPr lang="en-US" altLang="zh-CN" sz="1800">
                <a:effectLst/>
                <a:latin typeface="E"/>
              </a:rPr>
              <a:t>,</a:t>
            </a:r>
            <a:r>
              <a:rPr lang="zh-CN" altLang="en-US" sz="1800">
                <a:effectLst/>
                <a:latin typeface="FZSSK--GBK1-0"/>
              </a:rPr>
              <a:t>按照动用预算稳定调节基金的金额</a:t>
            </a:r>
            <a:r>
              <a:rPr lang="en-US" altLang="zh-CN" sz="1800">
                <a:effectLst/>
                <a:latin typeface="E"/>
              </a:rPr>
              <a:t>,</a:t>
            </a:r>
            <a:endParaRPr lang="en-US" altLang="zh-CN" sz="1800">
              <a:effectLst/>
              <a:latin typeface="E"/>
            </a:endParaRPr>
          </a:p>
          <a:p>
            <a:pPr algn="ctr"/>
            <a:r>
              <a:rPr lang="zh-CN" altLang="en-US" sz="1700" b="1">
                <a:effectLst/>
                <a:latin typeface="FZSSK--GBK1-0"/>
              </a:rPr>
              <a:t>借：预算稳定调节基金科目</a:t>
            </a:r>
            <a:endParaRPr lang="en-US" altLang="zh-CN" sz="1700" b="1">
              <a:latin typeface="E"/>
            </a:endParaRPr>
          </a:p>
          <a:p>
            <a:pPr algn="ctr"/>
            <a:r>
              <a:rPr lang="en-US" altLang="zh-CN" sz="1700" b="1">
                <a:effectLst/>
                <a:latin typeface="FZSSK--GBK1-0"/>
              </a:rPr>
              <a:t>	</a:t>
            </a:r>
            <a:r>
              <a:rPr lang="zh-CN" altLang="en-US" sz="1700" b="1">
                <a:effectLst/>
                <a:latin typeface="FZSSK--GBK1-0"/>
              </a:rPr>
              <a:t>贷：动用预算稳定调节基金科目</a:t>
            </a:r>
            <a:endParaRPr lang="zh-CN" altLang="en-US" sz="1300" b="1"/>
          </a:p>
          <a:p>
            <a:endParaRPr lang="zh-CN" altLang="en-US"/>
          </a:p>
          <a:p>
            <a:endParaRPr kumimoji="1" lang="zh-CN" altLang="en-US"/>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33</a:t>
            </a:fld>
            <a:endParaRPr lang="zh-CN" altLang="en-US"/>
          </a:p>
        </p:txBody>
      </p:sp>
      <p:sp>
        <p:nvSpPr>
          <p:cNvPr id="4" name="标题 3"/>
          <p:cNvSpPr>
            <a:spLocks noGrp="1"/>
          </p:cNvSpPr>
          <p:nvPr>
            <p:ph type="title"/>
          </p:nvPr>
        </p:nvSpPr>
        <p:spPr>
          <a:xfrm>
            <a:off x="205740" y="207007"/>
            <a:ext cx="9334260" cy="405001"/>
          </a:xfrm>
        </p:spPr>
        <p:txBody>
          <a:bodyPr/>
          <a:lstStyle/>
          <a:p>
            <a:r>
              <a:rPr kumimoji="1" lang="en-US" altLang="zh-CN"/>
              <a:t>9.4.2 </a:t>
            </a:r>
            <a:r>
              <a:rPr kumimoji="1" lang="zh-CN" altLang="en-US"/>
              <a:t>核算预算结余的账务处理</a:t>
            </a:r>
            <a:endParaRPr kumimoji="1" lang="zh-CN" altLang="en-US"/>
          </a:p>
        </p:txBody>
      </p:sp>
      <p:sp>
        <p:nvSpPr>
          <p:cNvPr id="5" name="文本框 4"/>
          <p:cNvSpPr txBox="1"/>
          <p:nvPr/>
        </p:nvSpPr>
        <p:spPr>
          <a:xfrm>
            <a:off x="2479964" y="5126183"/>
            <a:ext cx="3728906"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a:solidFill>
                  <a:schemeClr val="bg1"/>
                </a:solidFill>
                <a:latin typeface="宋体" panose="02010600030101010101" pitchFamily="2" charset="-122"/>
                <a:ea typeface="宋体" panose="02010600030101010101" pitchFamily="2" charset="-122"/>
              </a:rPr>
              <a:t>例题：详见教材，例</a:t>
            </a:r>
            <a:r>
              <a:rPr kumimoji="1" lang="en-US" altLang="zh-CN" sz="2000" b="1">
                <a:solidFill>
                  <a:schemeClr val="bg1"/>
                </a:solidFill>
                <a:latin typeface="宋体" panose="02010600030101010101" pitchFamily="2" charset="-122"/>
                <a:ea typeface="宋体" panose="02010600030101010101" pitchFamily="2" charset="-122"/>
              </a:rPr>
              <a:t>9-8</a:t>
            </a:r>
            <a:r>
              <a:rPr kumimoji="1" lang="zh-CN" altLang="en-US" sz="2000" b="1">
                <a:solidFill>
                  <a:schemeClr val="bg1"/>
                </a:solidFill>
                <a:latin typeface="宋体" panose="02010600030101010101" pitchFamily="2" charset="-122"/>
                <a:ea typeface="宋体" panose="02010600030101010101" pitchFamily="2" charset="-122"/>
              </a:rPr>
              <a:t>，</a:t>
            </a:r>
            <a:r>
              <a:rPr kumimoji="1" lang="en-US" altLang="zh-CN" sz="2000" b="1">
                <a:solidFill>
                  <a:schemeClr val="bg1"/>
                </a:solidFill>
                <a:latin typeface="宋体" panose="02010600030101010101" pitchFamily="2" charset="-122"/>
                <a:ea typeface="宋体" panose="02010600030101010101" pitchFamily="2" charset="-122"/>
              </a:rPr>
              <a:t>P153</a:t>
            </a:r>
            <a:endParaRPr kumimoji="1" lang="zh-CN" altLang="en-US" sz="2000" b="1">
              <a:solidFill>
                <a:schemeClr val="bg1"/>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1"/>
          </p:nvPr>
        </p:nvSpPr>
        <p:spPr>
          <a:xfrm>
            <a:off x="495300" y="1120140"/>
            <a:ext cx="9044700" cy="3915410"/>
          </a:xfrm>
        </p:spPr>
        <p:txBody>
          <a:bodyPr/>
          <a:lstStyle/>
          <a:p>
            <a:r>
              <a:rPr lang="en-US" altLang="zh-CN" sz="1800">
                <a:effectLst/>
                <a:latin typeface="E"/>
              </a:rPr>
              <a:t>5. </a:t>
            </a:r>
            <a:r>
              <a:rPr lang="zh-CN" altLang="en-US" sz="1800">
                <a:effectLst/>
                <a:latin typeface="FZXBSK--GBK1-0"/>
              </a:rPr>
              <a:t>核算预算周转金的账务处理 </a:t>
            </a:r>
            <a:endParaRPr lang="zh-CN" altLang="en-US"/>
          </a:p>
          <a:p>
            <a:r>
              <a:rPr lang="en-US" altLang="zh-CN" sz="1800">
                <a:effectLst/>
                <a:latin typeface="E"/>
              </a:rPr>
              <a:t>(1)</a:t>
            </a:r>
            <a:r>
              <a:rPr lang="zh-CN" altLang="en-US" sz="1800">
                <a:effectLst/>
                <a:latin typeface="FZSSK--GBK1-0"/>
              </a:rPr>
              <a:t>设置或补充预算周转金</a:t>
            </a:r>
            <a:r>
              <a:rPr lang="zh-CN" altLang="en-US" sz="1800">
                <a:effectLst/>
                <a:latin typeface="E"/>
              </a:rPr>
              <a:t>。</a:t>
            </a:r>
            <a:r>
              <a:rPr lang="zh-CN" altLang="en-US" sz="1800">
                <a:effectLst/>
                <a:latin typeface="FZSSK--GBK1-0"/>
              </a:rPr>
              <a:t>设置或补充预算周转金时</a:t>
            </a:r>
            <a:r>
              <a:rPr lang="en-US" altLang="zh-CN" sz="1800">
                <a:effectLst/>
                <a:latin typeface="E"/>
              </a:rPr>
              <a:t>,</a:t>
            </a:r>
            <a:r>
              <a:rPr lang="zh-CN" altLang="en-US" sz="1800">
                <a:effectLst/>
                <a:latin typeface="FZSSK--GBK1-0"/>
              </a:rPr>
              <a:t>按照增加预算周转金的金额</a:t>
            </a:r>
            <a:r>
              <a:rPr lang="en-US" altLang="zh-CN" sz="1800">
                <a:effectLst/>
                <a:latin typeface="E"/>
              </a:rPr>
              <a:t>,</a:t>
            </a:r>
            <a:endParaRPr lang="en-US" altLang="zh-CN" sz="1800">
              <a:effectLst/>
              <a:latin typeface="E"/>
            </a:endParaRPr>
          </a:p>
          <a:p>
            <a:pPr algn="ctr"/>
            <a:r>
              <a:rPr lang="zh-CN" altLang="en-US" sz="1600" b="1">
                <a:effectLst/>
                <a:latin typeface="FZSSK--GBK1-0"/>
              </a:rPr>
              <a:t>借：一般公共预算结转结余</a:t>
            </a:r>
            <a:endParaRPr lang="en-US" altLang="zh-CN" sz="1600" b="1">
              <a:effectLst/>
              <a:latin typeface="FZSSK--GBK1-0"/>
            </a:endParaRPr>
          </a:p>
          <a:p>
            <a:pPr algn="ctr"/>
            <a:r>
              <a:rPr lang="en-US" altLang="zh-CN" sz="1600" b="1">
                <a:effectLst/>
                <a:latin typeface="FZSSK--GBK1-0"/>
              </a:rPr>
              <a:t>	</a:t>
            </a:r>
            <a:r>
              <a:rPr lang="zh-CN" altLang="en-US" sz="1600" b="1">
                <a:effectLst/>
                <a:latin typeface="FZSSK--GBK1-0"/>
              </a:rPr>
              <a:t>贷： 预算周转金</a:t>
            </a:r>
            <a:endParaRPr lang="zh-CN" altLang="en-US" sz="2000" b="1"/>
          </a:p>
          <a:p>
            <a:r>
              <a:rPr lang="en-US" altLang="zh-CN" sz="1800">
                <a:effectLst/>
                <a:latin typeface="E"/>
              </a:rPr>
              <a:t>(2)</a:t>
            </a:r>
            <a:r>
              <a:rPr lang="zh-CN" altLang="en-US" sz="1800">
                <a:effectLst/>
                <a:latin typeface="FZSSK--GBK1-0"/>
              </a:rPr>
              <a:t>减少预算周转金</a:t>
            </a:r>
            <a:r>
              <a:rPr lang="zh-CN" altLang="en-US" sz="1800">
                <a:effectLst/>
                <a:latin typeface="E"/>
              </a:rPr>
              <a:t>。</a:t>
            </a:r>
            <a:r>
              <a:rPr lang="zh-CN" altLang="en-US" sz="1800">
                <a:effectLst/>
                <a:latin typeface="FZSSK--GBK1-0"/>
              </a:rPr>
              <a:t>将预算周转金转入预算稳定调节基金时</a:t>
            </a:r>
            <a:r>
              <a:rPr lang="en-US" altLang="zh-CN" sz="1800">
                <a:effectLst/>
                <a:latin typeface="E"/>
              </a:rPr>
              <a:t>,</a:t>
            </a:r>
            <a:endParaRPr lang="en-US" altLang="zh-CN" sz="1800">
              <a:effectLst/>
              <a:latin typeface="E"/>
            </a:endParaRPr>
          </a:p>
          <a:p>
            <a:pPr algn="ctr"/>
            <a:r>
              <a:rPr lang="zh-CN" altLang="en-US" sz="1600" b="1">
                <a:effectLst/>
                <a:latin typeface="FZSSK--GBK1-0"/>
              </a:rPr>
              <a:t>借：预算周转金</a:t>
            </a:r>
            <a:endParaRPr lang="en-US" altLang="zh-CN" sz="1600" b="1">
              <a:latin typeface="E"/>
            </a:endParaRPr>
          </a:p>
          <a:p>
            <a:pPr algn="ctr"/>
            <a:r>
              <a:rPr lang="en-US" altLang="zh-CN" sz="1600" b="1">
                <a:effectLst/>
                <a:latin typeface="FZSSK--GBK1-0"/>
              </a:rPr>
              <a:t>	</a:t>
            </a:r>
            <a:r>
              <a:rPr lang="zh-CN" altLang="en-US" sz="1600" b="1">
                <a:effectLst/>
                <a:latin typeface="FZSSK--GBK1-0"/>
              </a:rPr>
              <a:t>贷： 预算稳定调节基金</a:t>
            </a:r>
            <a:endParaRPr kumimoji="1" lang="zh-CN" altLang="en-US" sz="2000" b="1"/>
          </a:p>
        </p:txBody>
      </p:sp>
      <p:sp>
        <p:nvSpPr>
          <p:cNvPr id="3" name="灯片编号占位符 2"/>
          <p:cNvSpPr>
            <a:spLocks noGrp="1"/>
          </p:cNvSpPr>
          <p:nvPr>
            <p:ph type="sldNum" sz="quarter" idx="10"/>
          </p:nvPr>
        </p:nvSpPr>
        <p:spPr/>
        <p:txBody>
          <a:bodyPr/>
          <a:lstStyle/>
          <a:p>
            <a:pPr lvl="0"/>
            <a:fld id="{8C6F665C-4AB6-44D9-AD47-5FD7A5E6EF28}" type="slidenum">
              <a:rPr lang="en-US" altLang="zh-CN" smtClean="0"/>
              <a:t>34</a:t>
            </a:fld>
            <a:endParaRPr lang="zh-CN" altLang="en-US"/>
          </a:p>
        </p:txBody>
      </p:sp>
      <p:sp>
        <p:nvSpPr>
          <p:cNvPr id="4" name="标题 3"/>
          <p:cNvSpPr>
            <a:spLocks noGrp="1"/>
          </p:cNvSpPr>
          <p:nvPr>
            <p:ph type="title"/>
          </p:nvPr>
        </p:nvSpPr>
        <p:spPr>
          <a:xfrm>
            <a:off x="259080" y="207007"/>
            <a:ext cx="9280920" cy="405001"/>
          </a:xfrm>
        </p:spPr>
        <p:txBody>
          <a:bodyPr/>
          <a:lstStyle/>
          <a:p>
            <a:r>
              <a:rPr kumimoji="1" lang="en-US" altLang="zh-CN"/>
              <a:t>9.4.2 </a:t>
            </a:r>
            <a:r>
              <a:rPr kumimoji="1" lang="zh-CN" altLang="en-US"/>
              <a:t>核算预算结余的账务处理</a:t>
            </a:r>
            <a:endParaRPr kumimoji="1" lang="zh-CN" altLang="en-US"/>
          </a:p>
        </p:txBody>
      </p:sp>
      <p:sp>
        <p:nvSpPr>
          <p:cNvPr id="5" name="文本框 4"/>
          <p:cNvSpPr txBox="1"/>
          <p:nvPr/>
        </p:nvSpPr>
        <p:spPr>
          <a:xfrm>
            <a:off x="2479964" y="5126183"/>
            <a:ext cx="3728906"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000" b="1">
                <a:solidFill>
                  <a:schemeClr val="bg1"/>
                </a:solidFill>
                <a:latin typeface="宋体" panose="02010600030101010101" pitchFamily="2" charset="-122"/>
                <a:ea typeface="宋体" panose="02010600030101010101" pitchFamily="2" charset="-122"/>
              </a:rPr>
              <a:t>例题：详见教材，例</a:t>
            </a:r>
            <a:r>
              <a:rPr kumimoji="1" lang="en-US" altLang="zh-CN" sz="2000" b="1">
                <a:solidFill>
                  <a:schemeClr val="bg1"/>
                </a:solidFill>
                <a:latin typeface="宋体" panose="02010600030101010101" pitchFamily="2" charset="-122"/>
                <a:ea typeface="宋体" panose="02010600030101010101" pitchFamily="2" charset="-122"/>
              </a:rPr>
              <a:t>9-9</a:t>
            </a:r>
            <a:r>
              <a:rPr kumimoji="1" lang="zh-CN" altLang="en-US" sz="2000" b="1">
                <a:solidFill>
                  <a:schemeClr val="bg1"/>
                </a:solidFill>
                <a:latin typeface="宋体" panose="02010600030101010101" pitchFamily="2" charset="-122"/>
                <a:ea typeface="宋体" panose="02010600030101010101" pitchFamily="2" charset="-122"/>
              </a:rPr>
              <a:t>，</a:t>
            </a:r>
            <a:r>
              <a:rPr kumimoji="1" lang="en-US" altLang="zh-CN" sz="2000" b="1">
                <a:solidFill>
                  <a:schemeClr val="bg1"/>
                </a:solidFill>
                <a:latin typeface="宋体" panose="02010600030101010101" pitchFamily="2" charset="-122"/>
                <a:ea typeface="宋体" panose="02010600030101010101" pitchFamily="2" charset="-122"/>
              </a:rPr>
              <a:t>P153</a:t>
            </a:r>
            <a:endParaRPr kumimoji="1" lang="zh-CN" altLang="en-US" sz="2000" b="1">
              <a:solidFill>
                <a:schemeClr val="bg1"/>
              </a:solidFill>
              <a:latin typeface="宋体" panose="02010600030101010101" pitchFamily="2" charset="-122"/>
              <a:ea typeface="宋体" panose="02010600030101010101" pitchFamily="2" charset="-122"/>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第</a:t>
            </a:r>
            <a:r>
              <a:rPr lang="en-US" altLang="zh-CN"/>
              <a:t>10</a:t>
            </a:r>
            <a:r>
              <a:rPr lang="zh-CN" altLang="en-US"/>
              <a:t>章 政府财政资产和负债的核算 (上)</a:t>
            </a:r>
            <a:endParaRPr lang="zh-CN" altLang="en-US"/>
          </a:p>
        </p:txBody>
      </p:sp>
      <p:sp>
        <p:nvSpPr>
          <p:cNvPr id="3" name="内容占位符 2"/>
          <p:cNvSpPr>
            <a:spLocks noGrp="1"/>
          </p:cNvSpPr>
          <p:nvPr>
            <p:ph idx="1"/>
          </p:nvPr>
        </p:nvSpPr>
        <p:spPr>
          <a:xfrm>
            <a:off x="694055" y="1851660"/>
            <a:ext cx="9681845" cy="2847340"/>
          </a:xfrm>
        </p:spPr>
        <p:txBody>
          <a:bodyPr>
            <a:normAutofit/>
          </a:bodyPr>
          <a:lstStyle/>
          <a:p>
            <a:pPr marL="0" indent="0" fontAlgn="auto">
              <a:lnSpc>
                <a:spcPct val="100000"/>
              </a:lnSpc>
              <a:buNone/>
            </a:pPr>
            <a:r>
              <a:rPr lang="en-US" altLang="zh-CN" sz="1600">
                <a:latin typeface="黑体" panose="02010609060101010101" pitchFamily="49" charset="-122"/>
                <a:ea typeface="黑体" panose="02010609060101010101" pitchFamily="49" charset="-122"/>
                <a:cs typeface="黑体" panose="02010609060101010101" pitchFamily="49" charset="-122"/>
              </a:rPr>
              <a:t>1. </a:t>
            </a:r>
            <a:r>
              <a:rPr lang="zh-CN" altLang="en-US" sz="1600">
                <a:latin typeface="黑体" panose="02010609060101010101" pitchFamily="49" charset="-122"/>
                <a:ea typeface="黑体" panose="02010609060101010101" pitchFamily="49" charset="-122"/>
                <a:cs typeface="黑体" panose="02010609060101010101" pitchFamily="49" charset="-122"/>
              </a:rPr>
              <a:t>了解财政各个资产项目、负债项目的概念及其内容</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0" indent="0" fontAlgn="auto">
              <a:lnSpc>
                <a:spcPct val="100000"/>
              </a:lnSpc>
              <a:buNone/>
            </a:pPr>
            <a:r>
              <a:rPr lang="en-US" altLang="zh-CN" sz="1600">
                <a:latin typeface="黑体" panose="02010609060101010101" pitchFamily="49" charset="-122"/>
                <a:ea typeface="黑体" panose="02010609060101010101" pitchFamily="49" charset="-122"/>
                <a:cs typeface="黑体" panose="02010609060101010101" pitchFamily="49" charset="-122"/>
              </a:rPr>
              <a:t>2. </a:t>
            </a:r>
            <a:r>
              <a:rPr lang="zh-CN" altLang="en-US" sz="1600">
                <a:latin typeface="黑体" panose="02010609060101010101" pitchFamily="49" charset="-122"/>
                <a:ea typeface="黑体" panose="02010609060101010101" pitchFamily="49" charset="-122"/>
                <a:cs typeface="黑体" panose="02010609060101010101" pitchFamily="49" charset="-122"/>
              </a:rPr>
              <a:t>了解征收业务的主要内容</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掌握相关业务的财务会计科目设置及账务处理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0" indent="0" fontAlgn="auto">
              <a:lnSpc>
                <a:spcPct val="100000"/>
              </a:lnSpc>
              <a:buNone/>
            </a:pPr>
            <a:r>
              <a:rPr lang="en-US" altLang="zh-CN" sz="1600">
                <a:latin typeface="黑体" panose="02010609060101010101" pitchFamily="49" charset="-122"/>
                <a:ea typeface="黑体" panose="02010609060101010101" pitchFamily="49" charset="-122"/>
                <a:cs typeface="黑体" panose="02010609060101010101" pitchFamily="49" charset="-122"/>
              </a:rPr>
              <a:t>3. </a:t>
            </a:r>
            <a:r>
              <a:rPr lang="zh-CN" altLang="en-US" sz="1600">
                <a:latin typeface="黑体" panose="02010609060101010101" pitchFamily="49" charset="-122"/>
                <a:ea typeface="黑体" panose="02010609060101010101" pitchFamily="49" charset="-122"/>
                <a:cs typeface="黑体" panose="02010609060101010101" pitchFamily="49" charset="-122"/>
              </a:rPr>
              <a:t>了解拨款业务的主要内容</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掌握相关业务的财务会计科目设置及账务处理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0" indent="0" fontAlgn="auto">
              <a:lnSpc>
                <a:spcPct val="100000"/>
              </a:lnSpc>
              <a:buNone/>
            </a:pPr>
            <a:r>
              <a:rPr lang="en-US" altLang="zh-CN" sz="1600">
                <a:latin typeface="黑体" panose="02010609060101010101" pitchFamily="49" charset="-122"/>
                <a:ea typeface="黑体" panose="02010609060101010101" pitchFamily="49" charset="-122"/>
                <a:cs typeface="黑体" panose="02010609060101010101" pitchFamily="49" charset="-122"/>
              </a:rPr>
              <a:t>4. </a:t>
            </a:r>
            <a:r>
              <a:rPr lang="zh-CN" altLang="en-US" sz="1600">
                <a:latin typeface="黑体" panose="02010609060101010101" pitchFamily="49" charset="-122"/>
                <a:ea typeface="黑体" panose="02010609060101010101" pitchFamily="49" charset="-122"/>
                <a:cs typeface="黑体" panose="02010609060101010101" pitchFamily="49" charset="-122"/>
              </a:rPr>
              <a:t>了解上下级财政间往来业务的主要内容</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掌握相关业务的财务会计科目设置及账务处理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0" indent="0" fontAlgn="auto">
              <a:lnSpc>
                <a:spcPct val="100000"/>
              </a:lnSpc>
              <a:buNone/>
            </a:pPr>
            <a:r>
              <a:rPr lang="en-US" altLang="zh-CN" sz="1600">
                <a:latin typeface="黑体" panose="02010609060101010101" pitchFamily="49" charset="-122"/>
                <a:ea typeface="黑体" panose="02010609060101010101" pitchFamily="49" charset="-122"/>
                <a:cs typeface="黑体" panose="02010609060101010101" pitchFamily="49" charset="-122"/>
              </a:rPr>
              <a:t>5. </a:t>
            </a:r>
            <a:r>
              <a:rPr lang="zh-CN" altLang="en-US" sz="1600">
                <a:latin typeface="黑体" panose="02010609060101010101" pitchFamily="49" charset="-122"/>
                <a:ea typeface="黑体" panose="02010609060101010101" pitchFamily="49" charset="-122"/>
                <a:cs typeface="黑体" panose="02010609060101010101" pitchFamily="49" charset="-122"/>
              </a:rPr>
              <a:t>了解国库现金管理业务的主要内容</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掌握相关业务的财务会计科目设置及账务处理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0" indent="0" fontAlgn="auto">
              <a:lnSpc>
                <a:spcPct val="100000"/>
              </a:lnSpc>
              <a:buNone/>
            </a:pPr>
            <a:r>
              <a:rPr lang="en-US" altLang="zh-CN" sz="1600">
                <a:latin typeface="黑体" panose="02010609060101010101" pitchFamily="49" charset="-122"/>
                <a:ea typeface="黑体" panose="02010609060101010101" pitchFamily="49" charset="-122"/>
                <a:cs typeface="黑体" panose="02010609060101010101" pitchFamily="49" charset="-122"/>
              </a:rPr>
              <a:t>6. </a:t>
            </a:r>
            <a:r>
              <a:rPr lang="zh-CN" altLang="en-US" sz="1600">
                <a:latin typeface="黑体" panose="02010609060101010101" pitchFamily="49" charset="-122"/>
                <a:ea typeface="黑体" panose="02010609060101010101" pitchFamily="49" charset="-122"/>
                <a:cs typeface="黑体" panose="02010609060101010101" pitchFamily="49" charset="-122"/>
              </a:rPr>
              <a:t>了解政府股权投资业务的主要内容</a:t>
            </a:r>
            <a:r>
              <a:rPr lang="en-US" altLang="zh-CN" sz="1600">
                <a:latin typeface="黑体" panose="02010609060101010101" pitchFamily="49" charset="-122"/>
                <a:ea typeface="黑体" panose="02010609060101010101" pitchFamily="49" charset="-122"/>
                <a:cs typeface="黑体" panose="02010609060101010101" pitchFamily="49" charset="-122"/>
              </a:rPr>
              <a:t>,</a:t>
            </a:r>
            <a:r>
              <a:rPr lang="zh-CN" altLang="en-US" sz="1600">
                <a:latin typeface="黑体" panose="02010609060101010101" pitchFamily="49" charset="-122"/>
                <a:ea typeface="黑体" panose="02010609060101010101" pitchFamily="49" charset="-122"/>
                <a:cs typeface="黑体" panose="02010609060101010101" pitchFamily="49" charset="-122"/>
              </a:rPr>
              <a:t>掌握相关业务的财务会计科目设置及账务处理</a:t>
            </a:r>
            <a:endParaRPr lang="zh-CN" altLang="en-US" sz="1600">
              <a:latin typeface="黑体" panose="02010609060101010101" pitchFamily="49" charset="-122"/>
              <a:ea typeface="黑体" panose="02010609060101010101" pitchFamily="49" charset="-122"/>
              <a:cs typeface="黑体" panose="02010609060101010101" pitchFamily="49" charset="-122"/>
            </a:endParaRPr>
          </a:p>
          <a:p>
            <a:pPr marL="0" indent="0" fontAlgn="auto">
              <a:lnSpc>
                <a:spcPct val="100000"/>
              </a:lnSpc>
              <a:buNone/>
            </a:pPr>
            <a:endParaRPr lang="zh-CN" altLang="en-US" sz="16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内容占位符 4"/>
          <p:cNvSpPr>
            <a:spLocks noGrp="1"/>
          </p:cNvSpPr>
          <p:nvPr>
            <p:ph idx="1"/>
          </p:nvPr>
        </p:nvSpPr>
        <p:spPr>
          <a:xfrm>
            <a:off x="715010" y="1139190"/>
            <a:ext cx="7906385" cy="3513455"/>
          </a:xfrm>
        </p:spPr>
        <p:txBody>
          <a:bodyPr/>
          <a:lstStyle/>
          <a:p>
            <a:pPr marL="0" indent="0">
              <a:lnSpc>
                <a:spcPts val="3500"/>
              </a:lnSpc>
              <a:buNone/>
            </a:pPr>
            <a:r>
              <a:rPr lang="en-US" altLang="zh-CN"/>
              <a:t>10.1</a:t>
            </a:r>
            <a:r>
              <a:rPr lang="zh-CN" altLang="en-US"/>
              <a:t> 财政资产和负债的概念与内容</a:t>
            </a:r>
            <a:endParaRPr lang="en-US" altLang="zh-CN"/>
          </a:p>
          <a:p>
            <a:pPr marL="0" indent="0">
              <a:lnSpc>
                <a:spcPts val="3500"/>
              </a:lnSpc>
              <a:buNone/>
            </a:pPr>
            <a:r>
              <a:rPr lang="en-US" altLang="zh-CN"/>
              <a:t>10.2</a:t>
            </a:r>
            <a:r>
              <a:rPr lang="zh-CN" altLang="en-US"/>
              <a:t> 征收业务的核算</a:t>
            </a:r>
            <a:endParaRPr lang="en-US" altLang="zh-CN"/>
          </a:p>
          <a:p>
            <a:pPr marL="0" indent="0">
              <a:lnSpc>
                <a:spcPts val="3500"/>
              </a:lnSpc>
              <a:buNone/>
            </a:pPr>
            <a:r>
              <a:rPr lang="en-US" altLang="zh-CN"/>
              <a:t>10.3</a:t>
            </a:r>
            <a:r>
              <a:rPr lang="zh-CN" altLang="en-US"/>
              <a:t> 拨款业务的核算</a:t>
            </a:r>
            <a:endParaRPr lang="en-US" altLang="zh-CN"/>
          </a:p>
          <a:p>
            <a:pPr marL="0" indent="0">
              <a:lnSpc>
                <a:spcPts val="3500"/>
              </a:lnSpc>
              <a:buNone/>
            </a:pPr>
            <a:r>
              <a:rPr lang="en-US" altLang="zh-CN"/>
              <a:t>10.4</a:t>
            </a:r>
            <a:r>
              <a:rPr lang="zh-CN" altLang="en-US"/>
              <a:t> 上下级财政间往来业务的核算</a:t>
            </a:r>
            <a:endParaRPr lang="en-US" altLang="zh-CN"/>
          </a:p>
          <a:p>
            <a:pPr marL="0" indent="0">
              <a:lnSpc>
                <a:spcPts val="3500"/>
              </a:lnSpc>
              <a:buNone/>
            </a:pPr>
            <a:r>
              <a:rPr lang="en-US" altLang="zh-CN"/>
              <a:t>10.5</a:t>
            </a:r>
            <a:r>
              <a:rPr lang="zh-CN" altLang="en-US"/>
              <a:t> 国库现金管理的核算</a:t>
            </a:r>
            <a:endParaRPr lang="en-US" altLang="zh-CN"/>
          </a:p>
          <a:p>
            <a:pPr marL="0" indent="0">
              <a:lnSpc>
                <a:spcPts val="3500"/>
              </a:lnSpc>
              <a:buNone/>
            </a:pPr>
            <a:r>
              <a:rPr lang="en-US" altLang="zh-CN"/>
              <a:t>10.6</a:t>
            </a:r>
            <a:r>
              <a:rPr lang="zh-CN" altLang="en-US"/>
              <a:t> 股权投资的核算</a:t>
            </a:r>
            <a:endParaRPr lang="en-US" altLang="zh-CN"/>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810625" cy="44005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https://d.book118.com/937026041160006052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封面">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第二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目录页">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正文">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375</Paragraphs>
  <Slides>38</Slides>
  <Notes>3</Notes>
  <TotalTime>1</TotalTime>
  <HiddenSlides>0</HiddenSlides>
  <MMClips>0</MMClips>
  <ScaleCrop>0</ScaleCrop>
  <HeadingPairs>
    <vt:vector baseType="variant" size="6">
      <vt:variant>
        <vt:lpstr>Fonts used</vt:lpstr>
      </vt:variant>
      <vt:variant>
        <vt:i4>19</vt:i4>
      </vt:variant>
      <vt:variant>
        <vt:lpstr>Theme</vt:lpstr>
      </vt:variant>
      <vt:variant>
        <vt:i4>1</vt:i4>
      </vt:variant>
      <vt:variant>
        <vt:lpstr>Slide Titles</vt:lpstr>
      </vt:variant>
      <vt:variant>
        <vt:i4>38</vt:i4>
      </vt:variant>
    </vt:vector>
  </HeadingPairs>
  <TitlesOfParts>
    <vt:vector baseType="lpstr" size="58">
      <vt:lpstr>Arial</vt:lpstr>
      <vt:lpstr>Calibri</vt:lpstr>
      <vt:lpstr>等线 Light</vt:lpstr>
      <vt:lpstr>等线</vt:lpstr>
      <vt:lpstr>Source Sans Pro</vt:lpstr>
      <vt:lpstr>新宋体</vt:lpstr>
      <vt:lpstr>Tahoma</vt:lpstr>
      <vt:lpstr>Source Sans Pro Black</vt:lpstr>
      <vt:lpstr>宋体</vt:lpstr>
      <vt:lpstr>Source Sans Pro Semibold</vt:lpstr>
      <vt:lpstr>黑体</vt:lpstr>
      <vt:lpstr>仿宋</vt:lpstr>
      <vt:lpstr>幼圆</vt:lpstr>
      <vt:lpstr>Times New Roman</vt:lpstr>
      <vt:lpstr>FZXBSK--GBK1-0</vt:lpstr>
      <vt:lpstr>FZSSK--GBK1-0</vt:lpstr>
      <vt:lpstr>E</vt:lpstr>
      <vt:lpstr>FZY3K--GBK1-0</vt:lpstr>
      <vt:lpstr>Songti SC</vt:lpstr>
      <vt:lpstr>Office Theme</vt:lpstr>
      <vt:lpstr>PowerPoint Presentation</vt:lpstr>
      <vt:lpstr>第9章 政府财政转移支付收支和财政预算资金结余的核算</vt:lpstr>
      <vt:lpstr>PowerPoint Presentation</vt:lpstr>
      <vt:lpstr>9.1 上下级政府财政转移支付预算收支的核算</vt:lpstr>
      <vt:lpstr>9.1.1 核算上下级政府财政之间转移支付预算收入和预算支出的科目设置 </vt:lpstr>
      <vt:lpstr> 9.1.1 上下级政府之间财政转移支付收支的核算</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9.1.2 上下级政府财政部门转移付预算收支核算的账务处理 </vt:lpstr>
      <vt:lpstr>9.2 区域间转移性支付预算收支的核算 </vt:lpstr>
      <vt:lpstr>9.2.1 核算区域间转移性支付预算收入和预算支出的科目设置</vt:lpstr>
      <vt:lpstr>9.2.2 区域间转移性支付预算收支核算的账务处理 </vt:lpstr>
      <vt:lpstr>9.3 其他来源渠道预算收入和其他方面预算支出的核算</vt:lpstr>
      <vt:lpstr>9.3.1 核算其他来源渠道预算收入和其他方面预算支出的会计科目设置 </vt:lpstr>
      <vt:lpstr>9.3.2 核算财政部门不同类型预算管理资金之间调拨的账务处理 </vt:lpstr>
      <vt:lpstr>9.4 预算结余的核算</vt:lpstr>
      <vt:lpstr>9.4.1 核算预算结余的科目设置 </vt:lpstr>
      <vt:lpstr>9.4.2 核算预算结余的账务处理</vt:lpstr>
      <vt:lpstr>9.4.2 核算预算结余的账务处理</vt:lpstr>
      <vt:lpstr>9.4.2 核算预算结余的账务处理</vt:lpstr>
      <vt:lpstr>9.4.2 核算预算结余的账务处理</vt:lpstr>
      <vt:lpstr>9.4.2 核算预算结余的账务处理</vt:lpstr>
      <vt:lpstr>9.4.2 核算预算结余的账务处理</vt:lpstr>
      <vt:lpstr>9.4.2 核算预算结余的账务处理</vt:lpstr>
      <vt:lpstr>PowerPoint Presentation</vt:lpstr>
      <vt:lpstr>第10章 政府财政资产和负债的核算 (上)</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2024-09-26T13:52:48.685</cp:lastPrinted>
  <dcterms:created xsi:type="dcterms:W3CDTF">2024-09-26T05:52:48Z</dcterms:created>
  <dcterms:modified xsi:type="dcterms:W3CDTF">2024-09-26T05:52:51Z</dcterms:modified>
</cp:coreProperties>
</file>