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367CA211-01E1-41F1-9271-F1DEF7B95F1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746DE68-1B40-456B-8486-0FC642BDB0D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5719656B-CCBC-456C-97E2-7EDA0DBB5EF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0397C5A6-B778-441B-A92A-7AF31B58628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6C6939B2-C64F-47C9-91FC-E9E5F9CE6507}"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5273BB49-082D-45DD-A35D-BDDF235F77A8}"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4BAC93AA-A36B-445B-827C-33E74F9F34CD}"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20AF3EDE-F912-4513-858A-8E5EB1E4397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41B799C0-4A03-43EC-A116-6AB2810C45E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094EB68-E643-4F36-A38E-24F8DC64411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8B34758-76B5-4A5E-9D24-E0C22345551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93705201101500604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30522" y="1105448"/>
            <a:ext cx="7238537" cy="2009775"/>
          </a:xfrm>
          <a:prstGeom prst="rect">
            <a:avLst/>
          </a:prstGeom>
        </p:spPr>
        <p:txBody>
          <a:bodyPr vert="horz" wrap="square" lIns="114300" tIns="57150" rIns="114300" bIns="57150" rtlCol="0" anchor="b"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950" b="1">
                <a:solidFill>
                  <a:schemeClr val="dk1">
                    <a:lumMod val="75000"/>
                    <a:lumOff val="25000"/>
                    <a:alpha val="100000"/>
                  </a:schemeClr>
                </a:solidFill>
                <a:latin typeface="STKaiti"/>
                <a:ea typeface="STKaiti"/>
                <a:cs typeface="STKaiti"/>
              </a:rPr>
              <a:t>融资租赁的概念特征及其与其他信用形式的区别</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5220184" y="1034838"/>
            <a:ext cx="5507355" cy="469201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375"/>
              </a:spcBef>
              <a:buFont typeface="Arial"/>
              <a:buChar char="•"/>
            </a:pPr>
            <a:r>
              <a:rPr lang="en-US" sz="2400">
                <a:solidFill>
                  <a:schemeClr val="accent3">
                    <a:lumMod val="50000"/>
                    <a:alpha val="100000"/>
                  </a:schemeClr>
                </a:solidFill>
                <a:latin typeface="STKaiti"/>
                <a:ea typeface="STKaiti"/>
                <a:cs typeface="STKaiti"/>
              </a:rPr>
              <a:t>融资租赁基本概念</a:t>
            </a:r>
          </a:p>
          <a:p>
            <a:pPr marL="203200" lvl="0" indent="-203200">
              <a:lnSpc>
                <a:spcPct val="140000"/>
              </a:lnSpc>
              <a:spcBef>
                <a:spcPts val="375"/>
              </a:spcBef>
              <a:buFont typeface="Arial"/>
              <a:buChar char="•"/>
            </a:pPr>
            <a:r>
              <a:rPr lang="en-US" sz="2400">
                <a:solidFill>
                  <a:schemeClr val="accent3">
                    <a:lumMod val="50000"/>
                    <a:alpha val="100000"/>
                  </a:schemeClr>
                </a:solidFill>
                <a:latin typeface="STKaiti"/>
                <a:ea typeface="STKaiti"/>
                <a:cs typeface="STKaiti"/>
              </a:rPr>
              <a:t>融资租赁主要特征</a:t>
            </a:r>
          </a:p>
          <a:p>
            <a:pPr marL="203200" lvl="0" indent="-203200">
              <a:lnSpc>
                <a:spcPct val="140000"/>
              </a:lnSpc>
              <a:spcBef>
                <a:spcPts val="375"/>
              </a:spcBef>
              <a:buFont typeface="Arial"/>
              <a:buChar char="•"/>
            </a:pPr>
            <a:r>
              <a:rPr lang="en-US" sz="2400">
                <a:solidFill>
                  <a:schemeClr val="accent3">
                    <a:lumMod val="50000"/>
                    <a:alpha val="100000"/>
                  </a:schemeClr>
                </a:solidFill>
                <a:latin typeface="STKaiti"/>
                <a:ea typeface="STKaiti"/>
                <a:cs typeface="STKaiti"/>
              </a:rPr>
              <a:t>与其他信用形式比较</a:t>
            </a:r>
          </a:p>
          <a:p>
            <a:pPr marL="203200" lvl="0" indent="-203200">
              <a:lnSpc>
                <a:spcPct val="140000"/>
              </a:lnSpc>
              <a:spcBef>
                <a:spcPts val="375"/>
              </a:spcBef>
              <a:buFont typeface="Arial"/>
              <a:buChar char="•"/>
            </a:pPr>
            <a:r>
              <a:rPr lang="en-US" sz="2400">
                <a:solidFill>
                  <a:schemeClr val="accent3">
                    <a:lumMod val="50000"/>
                    <a:alpha val="100000"/>
                  </a:schemeClr>
                </a:solidFill>
                <a:latin typeface="STKaiti"/>
                <a:ea typeface="STKaiti"/>
                <a:cs typeface="STKaiti"/>
              </a:rPr>
              <a:t>融资租赁优势分析</a:t>
            </a:r>
          </a:p>
          <a:p>
            <a:pPr marL="203200" lvl="0" indent="-203200">
              <a:lnSpc>
                <a:spcPct val="140000"/>
              </a:lnSpc>
              <a:spcBef>
                <a:spcPts val="375"/>
              </a:spcBef>
              <a:buFont typeface="Arial"/>
              <a:buChar char="•"/>
            </a:pPr>
            <a:r>
              <a:rPr lang="en-US" sz="2400">
                <a:solidFill>
                  <a:schemeClr val="accent3">
                    <a:lumMod val="50000"/>
                    <a:alpha val="100000"/>
                  </a:schemeClr>
                </a:solidFill>
                <a:latin typeface="STKaiti"/>
                <a:ea typeface="STKaiti"/>
                <a:cs typeface="STKaiti"/>
              </a:rPr>
              <a:t>融资租赁风险及防范措施</a:t>
            </a:r>
          </a:p>
          <a:p>
            <a:pPr marL="203200" lvl="0" indent="-203200">
              <a:lnSpc>
                <a:spcPct val="140000"/>
              </a:lnSpc>
              <a:spcBef>
                <a:spcPts val="375"/>
              </a:spcBef>
              <a:buFont typeface="Arial"/>
              <a:buChar char="•"/>
            </a:pPr>
            <a:r>
              <a:rPr lang="en-US" sz="2400">
                <a:solidFill>
                  <a:schemeClr val="accent3">
                    <a:lumMod val="50000"/>
                    <a:alpha val="100000"/>
                  </a:schemeClr>
                </a:solidFill>
                <a:latin typeface="STKaiti"/>
                <a:ea typeface="STKaiti"/>
                <a:cs typeface="STKaiti"/>
              </a:rPr>
              <a:t>国内外融资租赁发展现状及趋势</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76363" y="3338766"/>
            <a:ext cx="9439275" cy="1610307"/>
          </a:xfrm>
          <a:prstGeom prst="rect">
            <a:avLst/>
          </a:prstGeom>
        </p:spPr>
        <p:txBody>
          <a:bodyPr vert="horz" wrap="square" lIns="114300" tIns="57150" rIns="114300" bIns="5715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pPr>
            <a:r>
              <a:rPr lang="en-US" sz="4500" b="1">
                <a:solidFill>
                  <a:schemeClr val="dk1">
                    <a:lumMod val="75000"/>
                    <a:lumOff val="25000"/>
                    <a:alpha val="100000"/>
                  </a:schemeClr>
                </a:solidFill>
                <a:latin typeface="STKaiti"/>
                <a:ea typeface="STKaiti"/>
                <a:cs typeface="STKaiti"/>
              </a:rPr>
              <a:t>融资租赁基本概念</a:t>
            </a:r>
          </a:p>
        </p:txBody>
      </p:sp>
      <p:sp>
        <p:nvSpPr>
          <p:cNvPr id="3" name="TextBox 3"/>
          <p:cNvSpPr txBox="1"/>
          <p:nvPr/>
        </p:nvSpPr>
        <p:spPr>
          <a:xfrm>
            <a:off x="4432518" y="2021239"/>
            <a:ext cx="3326964" cy="17145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8400" b="1">
                <a:solidFill>
                  <a:schemeClr val="dk1">
                    <a:lumMod val="75000"/>
                    <a:lumOff val="25000"/>
                    <a:alpha val="100000"/>
                  </a:schemeClr>
                </a:solidFill>
                <a:latin typeface="PingFang SC"/>
                <a:ea typeface="PingFang SC"/>
                <a:cs typeface="PingFang SC"/>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54963" y="93878"/>
            <a:ext cx="10641129" cy="914400"/>
            <a:chOff x="454963" y="93878"/>
            <a:chExt cx="10641129" cy="914400"/>
          </a:xfrm>
        </p:grpSpPr>
        <p:sp>
          <p:nvSpPr>
            <p:cNvPr id="3" name="AutoShape 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定义与起源</a:t>
              </a:r>
            </a:p>
          </p:txBody>
        </p:sp>
      </p:grpSp>
      <p:grpSp>
        <p:nvGrpSpPr>
          <p:cNvPr id="24" name="Group 24"/>
          <p:cNvGrpSpPr/>
          <p:nvPr/>
        </p:nvGrpSpPr>
        <p:grpSpPr>
          <a:xfrm>
            <a:off x="3561535" y="2061200"/>
            <a:ext cx="7382690" cy="1531407"/>
            <a:chOff x="3561535" y="2061200"/>
            <a:chExt cx="7382690" cy="1531407"/>
          </a:xfrm>
        </p:grpSpPr>
        <p:sp>
          <p:nvSpPr>
            <p:cNvPr id="25" name="TextBox 25"/>
            <p:cNvSpPr txBox="1"/>
            <p:nvPr/>
          </p:nvSpPr>
          <p:spPr>
            <a:xfrm>
              <a:off x="3561535" y="2061200"/>
              <a:ext cx="7382690" cy="153140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融资租赁是一种集融资与融物、贸易与技术更新于一体的新型金融产业。其本质是出租人根据承租人所要求的规格、型号、性能等条件购入有形动产或者不动产租赁给承租人，合同期内租赁物所有权属于出租人，承租人只拥有使用权，合同期满付清租金后，承租人有权按照残值购入租赁物，以拥有其所有权。</a:t>
              </a:r>
            </a:p>
          </p:txBody>
        </p:sp>
      </p:grpSp>
      <p:grpSp>
        <p:nvGrpSpPr>
          <p:cNvPr id="26" name="Group 26"/>
          <p:cNvGrpSpPr/>
          <p:nvPr/>
        </p:nvGrpSpPr>
        <p:grpSpPr>
          <a:xfrm>
            <a:off x="3561535" y="1520189"/>
            <a:ext cx="7382690" cy="490334"/>
            <a:chOff x="3561535" y="1520189"/>
            <a:chExt cx="7382690" cy="490334"/>
          </a:xfrm>
        </p:grpSpPr>
        <p:sp>
          <p:nvSpPr>
            <p:cNvPr id="27" name="TextBox 27"/>
            <p:cNvSpPr txBox="1"/>
            <p:nvPr/>
          </p:nvSpPr>
          <p:spPr>
            <a:xfrm>
              <a:off x="3561535" y="1520189"/>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融资租赁定义</a:t>
              </a:r>
            </a:p>
          </p:txBody>
        </p:sp>
      </p:grpSp>
      <p:grpSp>
        <p:nvGrpSpPr>
          <p:cNvPr id="28" name="Group 28"/>
          <p:cNvGrpSpPr/>
          <p:nvPr/>
        </p:nvGrpSpPr>
        <p:grpSpPr>
          <a:xfrm>
            <a:off x="3561535" y="4422893"/>
            <a:ext cx="7382690" cy="1531407"/>
            <a:chOff x="3561535" y="4422893"/>
            <a:chExt cx="7382690" cy="1531407"/>
          </a:xfrm>
        </p:grpSpPr>
        <p:sp>
          <p:nvSpPr>
            <p:cNvPr id="29" name="TextBox 29"/>
            <p:cNvSpPr txBox="1"/>
            <p:nvPr/>
          </p:nvSpPr>
          <p:spPr>
            <a:xfrm>
              <a:off x="3561535" y="4422893"/>
              <a:ext cx="7382690" cy="153140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融资租赁起源于20世纪50年代的美国，中国的融资租赁业起步较晚，开始于20世纪80年代的改革开放。</a:t>
              </a:r>
            </a:p>
          </p:txBody>
        </p:sp>
      </p:grpSp>
      <p:grpSp>
        <p:nvGrpSpPr>
          <p:cNvPr id="30" name="Group 30"/>
          <p:cNvGrpSpPr/>
          <p:nvPr/>
        </p:nvGrpSpPr>
        <p:grpSpPr>
          <a:xfrm>
            <a:off x="3561535" y="3881882"/>
            <a:ext cx="7382690" cy="490334"/>
            <a:chOff x="3561535" y="3881882"/>
            <a:chExt cx="7382690" cy="490334"/>
          </a:xfrm>
        </p:grpSpPr>
        <p:sp>
          <p:nvSpPr>
            <p:cNvPr id="31" name="TextBox 31"/>
            <p:cNvSpPr txBox="1"/>
            <p:nvPr/>
          </p:nvSpPr>
          <p:spPr>
            <a:xfrm>
              <a:off x="3561535" y="3881882"/>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融资租赁起源</a:t>
              </a:r>
            </a:p>
          </p:txBody>
        </p:sp>
      </p:grpSp>
      <p:sp>
        <p:nvSpPr>
          <p:cNvPr id="32" name="AutoShape 32"/>
          <p:cNvSpPr/>
          <p:nvPr/>
        </p:nvSpPr>
        <p:spPr>
          <a:xfrm>
            <a:off x="1075314" y="4179055"/>
            <a:ext cx="1747957" cy="174795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1075314" y="1789318"/>
            <a:ext cx="1747957" cy="174795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Freeform 34"/>
          <p:cNvSpPr/>
          <p:nvPr/>
        </p:nvSpPr>
        <p:spPr>
          <a:xfrm>
            <a:off x="1537812" y="4641553"/>
            <a:ext cx="822960" cy="822960"/>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DFCF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Freeform 35"/>
          <p:cNvSpPr/>
          <p:nvPr/>
        </p:nvSpPr>
        <p:spPr>
          <a:xfrm>
            <a:off x="1537812" y="2251817"/>
            <a:ext cx="822960" cy="82296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DFCF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适用于融资租赁交易的租赁物为固定资产，通常是价值较高、使用寿命较长的大型设备或资产，如飞机、船舶、工业设备、医疗设备、农用机械等。</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租赁物范围</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融资租赁的租赁物通常具有特定性，即出租人根据承租人的特定需求购买相应的设备或资产。此外，租赁物的价值较高，使用寿命较长，能够在多次租赁中收回投资并获得收益。</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租赁物特点</a:t>
            </a:r>
          </a:p>
        </p:txBody>
      </p:sp>
      <p:cxnSp>
        <p:nvCxnSpPr>
          <p:cNvPr id="8" name="Connector 8"/>
          <p:cNvCxnSpPr/>
          <p:nvPr/>
        </p:nvCxnSpPr>
        <p:spPr>
          <a:xfrm>
            <a:off x="1473659" y="4829453"/>
            <a:ext cx="9220298" cy="0"/>
          </a:xfrm>
          <a:prstGeom prst="line">
            <a:avLst/>
          </a:prstGeom>
          <a:ln w="9525">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headEnd type="oval"/>
            <a:tailEnd type="none"/>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租赁物范围及特点</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出租人的权利和义务</a:t>
            </a:r>
          </a:p>
        </p:txBody>
      </p:sp>
      <p:sp>
        <p:nvSpPr>
          <p:cNvPr id="3" name="AutoShape 3"/>
          <p:cNvSpPr/>
          <p:nvPr/>
        </p:nvSpPr>
        <p:spPr>
          <a:xfrm>
            <a:off x="125016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9725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88000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1951634" y="6029346"/>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出租人享有租赁物的所有权，有权按照合同约定向承租人收取租金。同时，出租人负有购买租赁物、保证租赁物质量、提供维修和保养等义务。</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承租人的权利和义务</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承租人享有租赁物的使用权，有权按照合同约定使用租赁物并支付租金。同时，承租人负有妥善保管和使用租赁物、按时支付租金等义务。在合同期满时，承租人有权选择是否购买租赁物。</a:t>
            </a:r>
          </a:p>
        </p:txBody>
      </p:sp>
      <p:sp>
        <p:nvSpPr>
          <p:cNvPr id="10" name="AutoShape 10"/>
          <p:cNvSpPr/>
          <p:nvPr/>
        </p:nvSpPr>
        <p:spPr>
          <a:xfrm>
            <a:off x="3552256" y="3306002"/>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499345"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182096"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a:off x="4253725" y="3380232"/>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当事人权利义务关系</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76363" y="3338766"/>
            <a:ext cx="9439275" cy="1610307"/>
          </a:xfrm>
          <a:prstGeom prst="rect">
            <a:avLst/>
          </a:prstGeom>
        </p:spPr>
        <p:txBody>
          <a:bodyPr vert="horz" wrap="square" lIns="114300" tIns="57150" rIns="114300" bIns="5715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pPr>
            <a:r>
              <a:rPr lang="en-US" sz="4500" b="1">
                <a:solidFill>
                  <a:schemeClr val="dk1">
                    <a:lumMod val="75000"/>
                    <a:lumOff val="25000"/>
                    <a:alpha val="100000"/>
                  </a:schemeClr>
                </a:solidFill>
                <a:latin typeface="STKaiti"/>
                <a:ea typeface="STKaiti"/>
                <a:cs typeface="STKaiti"/>
              </a:rPr>
              <a:t>融资租赁主要特征</a:t>
            </a:r>
          </a:p>
        </p:txBody>
      </p:sp>
      <p:sp>
        <p:nvSpPr>
          <p:cNvPr id="3" name="TextBox 3"/>
          <p:cNvSpPr txBox="1"/>
          <p:nvPr/>
        </p:nvSpPr>
        <p:spPr>
          <a:xfrm>
            <a:off x="4432518" y="2021239"/>
            <a:ext cx="3326964" cy="17145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8400" b="1">
                <a:solidFill>
                  <a:schemeClr val="dk1">
                    <a:lumMod val="75000"/>
                    <a:lumOff val="25000"/>
                    <a:alpha val="100000"/>
                  </a:schemeClr>
                </a:solidFill>
                <a:latin typeface="PingFang SC"/>
                <a:ea typeface="PingFang SC"/>
                <a:cs typeface="PingFang SC"/>
              </a:rPr>
              <a:t>02</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出租人享有租赁物的所有权</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在融资租赁交易中，出租人购买租赁物并拥有其所有权，承租人则通过支付租金获得租赁物的使用权。</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承租人享有租赁物的使用权</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承租人按照合同约定，在租赁期限内享有对租赁物的占有、使用和收益权，但无权处分租赁物。</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18594" r="18594"/>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租赁物使用权与所有权分离</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租金支付具有完全覆盖性</a:t>
              </a:r>
            </a:p>
          </p:txBody>
        </p:sp>
      </p:grpSp>
      <p:grpSp>
        <p:nvGrpSpPr>
          <p:cNvPr id="43" name="Group 43"/>
          <p:cNvGrpSpPr/>
          <p:nvPr/>
        </p:nvGrpSpPr>
        <p:grpSpPr>
          <a:xfrm>
            <a:off x="7809821" y="1388973"/>
            <a:ext cx="2987778" cy="490334"/>
            <a:chOff x="7809821" y="1388973"/>
            <a:chExt cx="2987778" cy="490334"/>
          </a:xfrm>
        </p:grpSpPr>
        <p:sp>
          <p:nvSpPr>
            <p:cNvPr id="44" name="TextBox 44"/>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租金覆盖租赁物成本</a:t>
              </a:r>
            </a:p>
          </p:txBody>
        </p:sp>
      </p:grpSp>
      <p:grpSp>
        <p:nvGrpSpPr>
          <p:cNvPr id="45" name="Group 45"/>
          <p:cNvGrpSpPr/>
          <p:nvPr/>
        </p:nvGrpSpPr>
        <p:grpSpPr>
          <a:xfrm>
            <a:off x="7809821" y="1823726"/>
            <a:ext cx="3286271" cy="1875094"/>
            <a:chOff x="7809821" y="1823726"/>
            <a:chExt cx="3286271" cy="1875094"/>
          </a:xfrm>
        </p:grpSpPr>
        <p:sp>
          <p:nvSpPr>
            <p:cNvPr id="46" name="TextBox 46"/>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融资租赁的租金通常是根据租赁物的购买价格、融资成本、手续费等因素确定的，以确保出租人能够收回其投资并获得合理收益。</a:t>
              </a:r>
            </a:p>
          </p:txBody>
        </p:sp>
      </p:grpSp>
      <p:grpSp>
        <p:nvGrpSpPr>
          <p:cNvPr id="47" name="Group 47"/>
          <p:cNvGrpSpPr/>
          <p:nvPr/>
        </p:nvGrpSpPr>
        <p:grpSpPr>
          <a:xfrm>
            <a:off x="7809821" y="3814445"/>
            <a:ext cx="2987778" cy="490334"/>
            <a:chOff x="7809821" y="3814445"/>
            <a:chExt cx="2987778" cy="490334"/>
          </a:xfrm>
        </p:grpSpPr>
        <p:sp>
          <p:nvSpPr>
            <p:cNvPr id="48" name="TextBox 48"/>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租金支付具有连续性</a:t>
              </a:r>
            </a:p>
          </p:txBody>
        </p:sp>
      </p:grpSp>
      <p:grpSp>
        <p:nvGrpSpPr>
          <p:cNvPr id="49" name="Group 49"/>
          <p:cNvGrpSpPr/>
          <p:nvPr/>
        </p:nvGrpSpPr>
        <p:grpSpPr>
          <a:xfrm>
            <a:off x="7809821" y="4249198"/>
            <a:ext cx="3286271" cy="1875094"/>
            <a:chOff x="7809821" y="4249198"/>
            <a:chExt cx="3286271" cy="1875094"/>
          </a:xfrm>
        </p:grpSpPr>
        <p:sp>
          <p:nvSpPr>
            <p:cNvPr id="50" name="TextBox 50"/>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在融资租赁交易中，租金的支付通常是连续的，承租人需要按照合同约定的时间和金额支付租金。</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4869" b="4869"/>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融资租赁的租赁期限可以根据承租人的需求和出租人的意愿进行协商确定，可以是短期、中期或长期。</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在融资租赁交易中，双方可以根据市场变化、承租人经营状况等因素协商调整租赁期限，以满足承租人的实际需求。</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租赁期限灵活多变</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租赁期限可调整</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租赁期限可长可短</a:t>
            </a:r>
            <a:endParaRPr lang="en-US" sz="1100"/>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76363" y="3338766"/>
            <a:ext cx="9439275" cy="1610307"/>
          </a:xfrm>
          <a:prstGeom prst="rect">
            <a:avLst/>
          </a:prstGeom>
        </p:spPr>
        <p:txBody>
          <a:bodyPr vert="horz" wrap="square" lIns="114300" tIns="57150" rIns="114300" bIns="5715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pPr>
            <a:r>
              <a:rPr lang="en-US" sz="4500" b="1">
                <a:solidFill>
                  <a:schemeClr val="dk1">
                    <a:lumMod val="75000"/>
                    <a:lumOff val="25000"/>
                    <a:alpha val="100000"/>
                  </a:schemeClr>
                </a:solidFill>
                <a:latin typeface="STKaiti"/>
                <a:ea typeface="STKaiti"/>
                <a:cs typeface="STKaiti"/>
              </a:rPr>
              <a:t>与其他信用形式比较</a:t>
            </a:r>
          </a:p>
        </p:txBody>
      </p:sp>
      <p:sp>
        <p:nvSpPr>
          <p:cNvPr id="3" name="TextBox 3"/>
          <p:cNvSpPr txBox="1"/>
          <p:nvPr/>
        </p:nvSpPr>
        <p:spPr>
          <a:xfrm>
            <a:off x="4432518" y="2021239"/>
            <a:ext cx="3326964" cy="17145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8400" b="1">
                <a:solidFill>
                  <a:schemeClr val="dk1">
                    <a:lumMod val="75000"/>
                    <a:lumOff val="25000"/>
                    <a:alpha val="100000"/>
                  </a:schemeClr>
                </a:solidFill>
                <a:latin typeface="PingFang SC"/>
                <a:ea typeface="PingFang SC"/>
                <a:cs typeface="PingFang SC"/>
              </a:rPr>
              <a:t>03</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629637" y="143487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764381" y="156961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 name="Connector 4"/>
          <p:cNvCxnSpPr/>
          <p:nvPr/>
        </p:nvCxnSpPr>
        <p:spPr>
          <a:xfrm flipH="1">
            <a:off x="3948703" y="2073002"/>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5" name="TextBox 5"/>
          <p:cNvSpPr txBox="1"/>
          <p:nvPr/>
        </p:nvSpPr>
        <p:spPr>
          <a:xfrm>
            <a:off x="4406789" y="122051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融资租赁与银行贷款在融资性质上存在差异</a:t>
            </a:r>
          </a:p>
        </p:txBody>
      </p:sp>
      <p:sp>
        <p:nvSpPr>
          <p:cNvPr id="6" name="TextBox 6"/>
          <p:cNvSpPr txBox="1"/>
          <p:nvPr/>
        </p:nvSpPr>
        <p:spPr>
          <a:xfrm>
            <a:off x="4406789" y="176915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银行贷款是直接融资，借款人需要直接向银行还本付息；而融资租赁是间接融资，承租人通过租赁物获得资金，并定期向出租人支付租金。</a:t>
            </a:r>
          </a:p>
        </p:txBody>
      </p:sp>
      <p:sp>
        <p:nvSpPr>
          <p:cNvPr id="7" name="AutoShape 7"/>
          <p:cNvSpPr/>
          <p:nvPr/>
        </p:nvSpPr>
        <p:spPr>
          <a:xfrm>
            <a:off x="-545608" y="2453663"/>
            <a:ext cx="3870955" cy="387095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2">
            <a:alphaModFix/>
          </a:blip>
          <a:srcRect l="17500" r="17500"/>
          <a:stretch>
            <a:fillRect/>
          </a:stretch>
        </p:blipFill>
        <p:spPr>
          <a:xfrm>
            <a:off x="-344549" y="2654723"/>
            <a:ext cx="3468836" cy="3468836"/>
          </a:xfrm>
          <a:prstGeom prst="ellipse">
            <a:avLst/>
          </a:prstGeom>
        </p:spPr>
      </p:pic>
      <p:sp>
        <p:nvSpPr>
          <p:cNvPr id="9" name="AutoShape 9"/>
          <p:cNvSpPr/>
          <p:nvPr/>
        </p:nvSpPr>
        <p:spPr>
          <a:xfrm>
            <a:off x="3629637" y="3155196"/>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3764381" y="3289940"/>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flipH="1">
            <a:off x="3948703" y="3793327"/>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2" name="TextBox 12"/>
          <p:cNvSpPr txBox="1"/>
          <p:nvPr/>
        </p:nvSpPr>
        <p:spPr>
          <a:xfrm>
            <a:off x="4406789" y="2940841"/>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还款方式灵活度不同</a:t>
            </a:r>
          </a:p>
        </p:txBody>
      </p:sp>
      <p:sp>
        <p:nvSpPr>
          <p:cNvPr id="13" name="TextBox 13"/>
          <p:cNvSpPr txBox="1"/>
          <p:nvPr/>
        </p:nvSpPr>
        <p:spPr>
          <a:xfrm>
            <a:off x="4406789" y="3489481"/>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银行贷款的还款方式相对固定，通常采取等额本息或等额本金等方式；而融资租赁的还款方式更为灵活，可以根据承租人的现金流状况和经营需求进行个性化设计。</a:t>
            </a:r>
          </a:p>
        </p:txBody>
      </p:sp>
      <p:sp>
        <p:nvSpPr>
          <p:cNvPr id="14" name="AutoShape 14"/>
          <p:cNvSpPr/>
          <p:nvPr/>
        </p:nvSpPr>
        <p:spPr>
          <a:xfrm>
            <a:off x="3629637" y="487552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3764381" y="501026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flipH="1">
            <a:off x="3948703" y="5513651"/>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7" name="TextBox 17"/>
          <p:cNvSpPr txBox="1"/>
          <p:nvPr/>
        </p:nvSpPr>
        <p:spPr>
          <a:xfrm>
            <a:off x="4406789" y="466116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对承租人资质要求不同</a:t>
            </a:r>
          </a:p>
        </p:txBody>
      </p:sp>
      <p:sp>
        <p:nvSpPr>
          <p:cNvPr id="18" name="TextBox 18"/>
          <p:cNvSpPr txBox="1"/>
          <p:nvPr/>
        </p:nvSpPr>
        <p:spPr>
          <a:xfrm>
            <a:off x="4406789" y="520980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银行贷款对借款人的信用评级和抵押担保要求较高；而融资租赁对承租人的资质要求相对较低，更注重租赁物本身的价值和承租人的还款能力。</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与银行贷款比较</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574882" y="1165346"/>
            <a:ext cx="5016408" cy="5733525"/>
          </a:xfrm>
          <a:prstGeom prst="parallelogram">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mt="70000"/>
          </a:blip>
          <a:srcRect l="25000" r="25000"/>
          <a:stretch>
            <a:fillRect/>
          </a:stretch>
        </p:blipFill>
        <p:spPr>
          <a:xfrm>
            <a:off x="161995" y="1165346"/>
            <a:ext cx="4300144" cy="5733525"/>
          </a:xfrm>
          <a:prstGeom prst="parallelogram">
            <a:avLst/>
          </a:prstGeom>
        </p:spPr>
      </p:pic>
      <p:sp>
        <p:nvSpPr>
          <p:cNvPr id="4" name="TextBox 4"/>
          <p:cNvSpPr txBox="1"/>
          <p:nvPr/>
        </p:nvSpPr>
        <p:spPr>
          <a:xfrm>
            <a:off x="5272221" y="1165346"/>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融资租赁与商业信用的交易结构不同</a:t>
            </a:r>
          </a:p>
        </p:txBody>
      </p:sp>
      <p:sp>
        <p:nvSpPr>
          <p:cNvPr id="5" name="AutoShape 5"/>
          <p:cNvSpPr/>
          <p:nvPr/>
        </p:nvSpPr>
        <p:spPr>
          <a:xfrm>
            <a:off x="3908867" y="1360418"/>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351619"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3633815"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3810637" y="1233134"/>
            <a:ext cx="799698"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01</a:t>
            </a:r>
          </a:p>
        </p:txBody>
      </p:sp>
      <p:sp>
        <p:nvSpPr>
          <p:cNvPr id="9" name="TextBox 9"/>
          <p:cNvSpPr txBox="1"/>
          <p:nvPr/>
        </p:nvSpPr>
        <p:spPr>
          <a:xfrm>
            <a:off x="5272221" y="1692114"/>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商业信用是商品交易中的延期付款或预收货款所形成的借贷关系；而融资租赁是租赁公司购买租赁物并出租给承租人使用，承租人支付租金的交易结构。</a:t>
            </a:r>
          </a:p>
        </p:txBody>
      </p:sp>
      <p:sp>
        <p:nvSpPr>
          <p:cNvPr id="10" name="TextBox 10"/>
          <p:cNvSpPr txBox="1"/>
          <p:nvPr/>
        </p:nvSpPr>
        <p:spPr>
          <a:xfrm>
            <a:off x="4832636" y="2904135"/>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风险承担方式不同</a:t>
            </a:r>
          </a:p>
        </p:txBody>
      </p:sp>
      <p:sp>
        <p:nvSpPr>
          <p:cNvPr id="11" name="AutoShape 11"/>
          <p:cNvSpPr/>
          <p:nvPr/>
        </p:nvSpPr>
        <p:spPr>
          <a:xfrm>
            <a:off x="3469283" y="3099207"/>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912035"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194231"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3249042" y="2971923"/>
            <a:ext cx="1102577"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02</a:t>
            </a:r>
          </a:p>
        </p:txBody>
      </p:sp>
      <p:sp>
        <p:nvSpPr>
          <p:cNvPr id="15" name="TextBox 15"/>
          <p:cNvSpPr txBox="1"/>
          <p:nvPr/>
        </p:nvSpPr>
        <p:spPr>
          <a:xfrm>
            <a:off x="4832636" y="3430903"/>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商业信用中，信用风险主要由交易双方承担；而在融资租赁中，出租人承担租赁物的购买风险，承租人承担租赁物的使用风险。</a:t>
            </a:r>
          </a:p>
        </p:txBody>
      </p:sp>
      <p:sp>
        <p:nvSpPr>
          <p:cNvPr id="16" name="TextBox 16"/>
          <p:cNvSpPr txBox="1"/>
          <p:nvPr/>
        </p:nvSpPr>
        <p:spPr>
          <a:xfrm>
            <a:off x="4431562" y="4642924"/>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融资期限不同</a:t>
            </a:r>
          </a:p>
        </p:txBody>
      </p:sp>
      <p:sp>
        <p:nvSpPr>
          <p:cNvPr id="17" name="AutoShape 17"/>
          <p:cNvSpPr/>
          <p:nvPr/>
        </p:nvSpPr>
        <p:spPr>
          <a:xfrm>
            <a:off x="3068208" y="4837996"/>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3510960"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2793156"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2878500" y="4710712"/>
            <a:ext cx="1115711"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03</a:t>
            </a:r>
          </a:p>
        </p:txBody>
      </p:sp>
      <p:sp>
        <p:nvSpPr>
          <p:cNvPr id="21" name="TextBox 21"/>
          <p:cNvSpPr txBox="1"/>
          <p:nvPr/>
        </p:nvSpPr>
        <p:spPr>
          <a:xfrm>
            <a:off x="4431562" y="5169692"/>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商业信用的融资期限通常较短，与商品交易的周期相匹配；而融资租赁的融资期限较长，通常涵盖租赁物的整个使用寿命。</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与商业信用比较</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https://d.book118.com/937052011015006042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282828"/>
      </a:dk1>
      <a:lt1>
        <a:srgbClr val="E3F0E1"/>
      </a:lt1>
      <a:dk2>
        <a:srgbClr val="094000"/>
      </a:dk2>
      <a:lt2>
        <a:srgbClr val="F4F1D8"/>
      </a:lt2>
      <a:accent1>
        <a:srgbClr val="689E5F"/>
      </a:accent1>
      <a:accent2>
        <a:srgbClr val="59AE93"/>
      </a:accent2>
      <a:accent3>
        <a:srgbClr val="2D7A61"/>
      </a:accent3>
      <a:accent4>
        <a:srgbClr val="87D295"/>
      </a:accent4>
      <a:accent5>
        <a:srgbClr val="9CC86E"/>
      </a:accent5>
      <a:accent6>
        <a:srgbClr val="9BB67E"/>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61</Paragraphs>
  <Slides>14</Slides>
  <Notes>0</Notes>
  <TotalTime>1</TotalTime>
  <HiddenSlides>0</HiddenSlides>
  <MMClips>0</MMClips>
  <ScaleCrop>0</ScaleCrop>
  <HeadingPairs>
    <vt:vector baseType="variant" size="6">
      <vt:variant>
        <vt:lpstr>Fonts used</vt:lpstr>
      </vt:variant>
      <vt:variant>
        <vt:i4>5</vt:i4>
      </vt:variant>
      <vt:variant>
        <vt:lpstr>Theme</vt:lpstr>
      </vt:variant>
      <vt:variant>
        <vt:i4>1</vt:i4>
      </vt:variant>
      <vt:variant>
        <vt:lpstr>Slide Titles</vt:lpstr>
      </vt:variant>
      <vt:variant>
        <vt:i4>14</vt:i4>
      </vt:variant>
    </vt:vector>
  </HeadingPairs>
  <TitlesOfParts>
    <vt:vector baseType="lpstr" size="20">
      <vt:lpstr>Arial</vt:lpstr>
      <vt:lpstr>Calibri</vt:lpstr>
      <vt:lpstr>STKaiti</vt:lpstr>
      <vt:lpstr>PingFang SC</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2024-09-15T05:39:59.850</cp:lastPrinted>
  <dcterms:created xsi:type="dcterms:W3CDTF">2024-09-14T21:39:59Z</dcterms:created>
  <dcterms:modified xsi:type="dcterms:W3CDTF">2024-09-14T21:40:01Z</dcterms:modified>
</cp:coreProperties>
</file>