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wav" ContentType="audio/wav"/>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3"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8" r:id="rId26"/>
    <p:sldId id="331" r:id="rId27"/>
    <p:sldId id="334" r:id="rId28"/>
    <p:sldId id="336" r:id="rId29"/>
  </p:sldIdLst>
  <p:sldSz cx="9144000" cy="6858000"/>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tags" Target="tags/tag1.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heme" Target="theme/theme1.xml" /><Relationship Id="rId34" Type="http://schemas.openxmlformats.org/officeDocument/2006/relationships/tableStyles" Target="tableStyles.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7448314-3C35-422D-BB0C-DC6649E337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60C0680-7899-4793-B608-83326BB20F1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9EE74A3-036D-430B-9172-DD5D0DEB25B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71DA86A-2AC5-480F-9454-218CD9EC646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08C3C6A-3B66-4490-9B3A-83B448B2D05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E51A7EE-A96F-4467-8650-9D94B709BF0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EAEACE5-69D1-4794-9B01-1E3C4A3A366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AE1B14C-F146-4FBC-9CC6-93D16EE397E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A1F1653-6BE5-45C1-A92F-6179A85C8C1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95A06B3-4EA9-4258-B602-E187FD93F90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5748032-6C2D-456F-AB35-36609EEDC7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cSld name="Title Slide">
    <p:bg>
      <p:bgPr>
        <a:solidFill>
          <a:schemeClr val="bg1"/>
        </a:solidFill>
      </p:bgPr>
    </p:bg>
    <p:spTree>
      <p:nvGrpSpPr>
        <p:cNvPr id="1" name=""/>
        <p:cNvGrpSpPr/>
        <p:nvPr/>
      </p:nvGrpSpPr>
      <p:grpSpPr/>
      <p:sp>
        <p:nvSpPr>
          <p:cNvPr id="12290" name=""/>
          <p:cNvSpPr/>
          <p:nvPr/>
        </p:nvSpPr>
        <p:spPr>
          <a:xfrm>
            <a:off x="8809038" y="0"/>
            <a:ext cx="334962" cy="6858000"/>
          </a:xfrm>
          <a:prstGeom prst="rect">
            <a:avLst/>
          </a:prstGeom>
          <a:gradFill rotWithShape="0">
            <a:gsLst>
              <a:gs pos="0">
                <a:schemeClr val="accent2"/>
              </a:gs>
              <a:gs pos="50000">
                <a:schemeClr val="hlink"/>
              </a:gs>
              <a:gs pos="100000">
                <a:schemeClr val="accent2"/>
              </a:gs>
            </a:gsLst>
            <a:lin ang="0" scaled="1"/>
          </a:gradFill>
          <a:ln>
            <a:noFill/>
            <a:miter lim="800000"/>
          </a:ln>
        </p:spPr>
        <p:txBody>
          <a:bodyPr wrap="none" anchor="ctr" anchorCtr="0"/>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eaLnBrk="1" hangingPunct="1"/>
          </a:p>
        </p:txBody>
      </p:sp>
      <p:sp>
        <p:nvSpPr>
          <p:cNvPr id="12291" name=""/>
          <p:cNvSpPr/>
          <p:nvPr/>
        </p:nvSpPr>
        <p:spPr bwMode="white">
          <a:xfrm>
            <a:off x="-9525" y="4489450"/>
            <a:ext cx="5754688" cy="2368550"/>
          </a:xfrm>
          <a:custGeom>
            <a:rect l="l" t="t" r="r" b="b"/>
            <a:pathLst>
              <a:path w="3625" h="1492">
                <a:moveTo>
                  <a:pt x="0" y="1491"/>
                </a:moveTo>
                <a:lnTo>
                  <a:pt x="0" y="0"/>
                </a:lnTo>
                <a:lnTo>
                  <a:pt x="171" y="3"/>
                </a:lnTo>
                <a:lnTo>
                  <a:pt x="355" y="9"/>
                </a:lnTo>
                <a:lnTo>
                  <a:pt x="499" y="21"/>
                </a:lnTo>
                <a:lnTo>
                  <a:pt x="650" y="36"/>
                </a:lnTo>
                <a:lnTo>
                  <a:pt x="809" y="54"/>
                </a:lnTo>
                <a:lnTo>
                  <a:pt x="957" y="78"/>
                </a:lnTo>
                <a:lnTo>
                  <a:pt x="1119" y="105"/>
                </a:lnTo>
                <a:lnTo>
                  <a:pt x="1261" y="133"/>
                </a:lnTo>
                <a:lnTo>
                  <a:pt x="1441" y="175"/>
                </a:lnTo>
                <a:lnTo>
                  <a:pt x="1598" y="217"/>
                </a:lnTo>
                <a:lnTo>
                  <a:pt x="1763" y="269"/>
                </a:lnTo>
                <a:lnTo>
                  <a:pt x="1887" y="308"/>
                </a:lnTo>
                <a:lnTo>
                  <a:pt x="2085" y="384"/>
                </a:lnTo>
                <a:lnTo>
                  <a:pt x="2230" y="444"/>
                </a:lnTo>
                <a:lnTo>
                  <a:pt x="2456" y="547"/>
                </a:lnTo>
                <a:lnTo>
                  <a:pt x="2666" y="662"/>
                </a:lnTo>
                <a:lnTo>
                  <a:pt x="2859" y="786"/>
                </a:lnTo>
                <a:lnTo>
                  <a:pt x="3046" y="920"/>
                </a:lnTo>
                <a:lnTo>
                  <a:pt x="3193" y="1038"/>
                </a:lnTo>
                <a:lnTo>
                  <a:pt x="3332" y="1168"/>
                </a:lnTo>
                <a:lnTo>
                  <a:pt x="3440" y="1280"/>
                </a:lnTo>
                <a:lnTo>
                  <a:pt x="3524" y="1380"/>
                </a:lnTo>
                <a:lnTo>
                  <a:pt x="3624" y="1491"/>
                </a:lnTo>
                <a:lnTo>
                  <a:pt x="3608" y="1491"/>
                </a:lnTo>
                <a:lnTo>
                  <a:pt x="0" y="1491"/>
                </a:lnTo>
              </a:path>
            </a:pathLst>
          </a:custGeom>
          <a:gradFill rotWithShape="0">
            <a:gsLst>
              <a:gs pos="0">
                <a:schemeClr val="bg2"/>
              </a:gs>
              <a:gs pos="100000">
                <a:schemeClr val="bg1"/>
              </a:gs>
            </a:gsLst>
            <a:lin ang="5400000" scaled="1"/>
          </a:gradFill>
          <a:ln w="9525" cap="flat" cmpd="sng">
            <a:noFill/>
            <a:prstDash val="solid"/>
            <a:miter lim="800000"/>
            <a:headEnd type="none" w="sm" len="sm"/>
            <a:tailEnd type="none" w="sm" len="sm"/>
          </a:ln>
          <a:effectLst/>
        </p:spPr>
        <p:txBody>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2292" name=""/>
          <p:cNvSpPr/>
          <p:nvPr/>
        </p:nvSpPr>
        <p:spPr bwMode="white">
          <a:xfrm>
            <a:off x="0" y="3817938"/>
            <a:ext cx="8164512" cy="3019425"/>
          </a:xfrm>
          <a:custGeom>
            <a:rect l="l" t="t" r="r" b="b"/>
            <a:pathLst>
              <a:path w="5143" h="1902">
                <a:moveTo>
                  <a:pt x="2718" y="405"/>
                </a:moveTo>
                <a:lnTo>
                  <a:pt x="2466" y="333"/>
                </a:lnTo>
                <a:lnTo>
                  <a:pt x="2202" y="261"/>
                </a:lnTo>
                <a:lnTo>
                  <a:pt x="1929" y="198"/>
                </a:lnTo>
                <a:lnTo>
                  <a:pt x="1695" y="153"/>
                </a:lnTo>
                <a:lnTo>
                  <a:pt x="1434" y="111"/>
                </a:lnTo>
                <a:lnTo>
                  <a:pt x="1188" y="75"/>
                </a:lnTo>
                <a:lnTo>
                  <a:pt x="957" y="48"/>
                </a:lnTo>
                <a:lnTo>
                  <a:pt x="747" y="30"/>
                </a:lnTo>
                <a:lnTo>
                  <a:pt x="501" y="15"/>
                </a:lnTo>
                <a:lnTo>
                  <a:pt x="246" y="3"/>
                </a:lnTo>
                <a:lnTo>
                  <a:pt x="0" y="0"/>
                </a:lnTo>
                <a:lnTo>
                  <a:pt x="0" y="275"/>
                </a:lnTo>
                <a:lnTo>
                  <a:pt x="0" y="345"/>
                </a:lnTo>
                <a:lnTo>
                  <a:pt x="0" y="275"/>
                </a:lnTo>
                <a:lnTo>
                  <a:pt x="0" y="342"/>
                </a:lnTo>
                <a:lnTo>
                  <a:pt x="339" y="351"/>
                </a:lnTo>
                <a:lnTo>
                  <a:pt x="606" y="372"/>
                </a:lnTo>
                <a:lnTo>
                  <a:pt x="852" y="399"/>
                </a:lnTo>
                <a:lnTo>
                  <a:pt x="1068" y="435"/>
                </a:lnTo>
                <a:lnTo>
                  <a:pt x="1275" y="474"/>
                </a:lnTo>
                <a:lnTo>
                  <a:pt x="1545" y="540"/>
                </a:lnTo>
                <a:lnTo>
                  <a:pt x="1761" y="603"/>
                </a:lnTo>
                <a:lnTo>
                  <a:pt x="1971" y="678"/>
                </a:lnTo>
                <a:lnTo>
                  <a:pt x="2166" y="747"/>
                </a:lnTo>
                <a:lnTo>
                  <a:pt x="2397" y="852"/>
                </a:lnTo>
                <a:lnTo>
                  <a:pt x="2613" y="960"/>
                </a:lnTo>
                <a:lnTo>
                  <a:pt x="2832" y="1095"/>
                </a:lnTo>
                <a:lnTo>
                  <a:pt x="3012" y="1212"/>
                </a:lnTo>
                <a:lnTo>
                  <a:pt x="3186" y="1347"/>
                </a:lnTo>
                <a:lnTo>
                  <a:pt x="3351" y="1497"/>
                </a:lnTo>
                <a:lnTo>
                  <a:pt x="3480" y="1629"/>
                </a:lnTo>
                <a:lnTo>
                  <a:pt x="3612" y="1785"/>
                </a:lnTo>
                <a:lnTo>
                  <a:pt x="3699" y="1901"/>
                </a:lnTo>
                <a:lnTo>
                  <a:pt x="5142" y="1901"/>
                </a:lnTo>
                <a:lnTo>
                  <a:pt x="5076" y="1827"/>
                </a:lnTo>
                <a:lnTo>
                  <a:pt x="4968" y="1707"/>
                </a:lnTo>
                <a:lnTo>
                  <a:pt x="4797" y="1539"/>
                </a:lnTo>
                <a:lnTo>
                  <a:pt x="4617" y="1383"/>
                </a:lnTo>
                <a:lnTo>
                  <a:pt x="4410" y="1221"/>
                </a:lnTo>
                <a:lnTo>
                  <a:pt x="4185" y="1071"/>
                </a:lnTo>
                <a:lnTo>
                  <a:pt x="3960" y="939"/>
                </a:lnTo>
                <a:lnTo>
                  <a:pt x="3708" y="801"/>
                </a:lnTo>
                <a:lnTo>
                  <a:pt x="3492" y="702"/>
                </a:lnTo>
                <a:lnTo>
                  <a:pt x="3231" y="588"/>
                </a:lnTo>
                <a:lnTo>
                  <a:pt x="2964" y="489"/>
                </a:lnTo>
                <a:lnTo>
                  <a:pt x="2718" y="405"/>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2293" name=""/>
          <p:cNvSpPr/>
          <p:nvPr/>
        </p:nvSpPr>
        <p:spPr bwMode="white">
          <a:xfrm>
            <a:off x="0" y="3146425"/>
            <a:ext cx="9144000" cy="3690938"/>
          </a:xfrm>
          <a:custGeom>
            <a:rect l="l" t="t" r="r" b="b"/>
            <a:pathLst>
              <a:path w="5760" h="2325">
                <a:moveTo>
                  <a:pt x="0" y="0"/>
                </a:moveTo>
                <a:lnTo>
                  <a:pt x="0" y="339"/>
                </a:lnTo>
                <a:lnTo>
                  <a:pt x="558" y="357"/>
                </a:lnTo>
                <a:lnTo>
                  <a:pt x="807" y="375"/>
                </a:lnTo>
                <a:lnTo>
                  <a:pt x="1056" y="399"/>
                </a:lnTo>
                <a:lnTo>
                  <a:pt x="1272" y="426"/>
                </a:lnTo>
                <a:lnTo>
                  <a:pt x="1539" y="465"/>
                </a:lnTo>
                <a:lnTo>
                  <a:pt x="1791" y="510"/>
                </a:lnTo>
                <a:lnTo>
                  <a:pt x="2076" y="570"/>
                </a:lnTo>
                <a:lnTo>
                  <a:pt x="2334" y="630"/>
                </a:lnTo>
                <a:lnTo>
                  <a:pt x="2544" y="687"/>
                </a:lnTo>
                <a:lnTo>
                  <a:pt x="2775" y="759"/>
                </a:lnTo>
                <a:lnTo>
                  <a:pt x="3003" y="837"/>
                </a:lnTo>
                <a:lnTo>
                  <a:pt x="3231" y="924"/>
                </a:lnTo>
                <a:lnTo>
                  <a:pt x="3438" y="1005"/>
                </a:lnTo>
                <a:lnTo>
                  <a:pt x="3663" y="1110"/>
                </a:lnTo>
                <a:lnTo>
                  <a:pt x="3903" y="1233"/>
                </a:lnTo>
                <a:lnTo>
                  <a:pt x="4149" y="1374"/>
                </a:lnTo>
                <a:lnTo>
                  <a:pt x="4353" y="1506"/>
                </a:lnTo>
                <a:lnTo>
                  <a:pt x="4491" y="1602"/>
                </a:lnTo>
                <a:lnTo>
                  <a:pt x="4668" y="1740"/>
                </a:lnTo>
                <a:lnTo>
                  <a:pt x="4824" y="1875"/>
                </a:lnTo>
                <a:lnTo>
                  <a:pt x="4968" y="2016"/>
                </a:lnTo>
                <a:lnTo>
                  <a:pt x="5100" y="2154"/>
                </a:lnTo>
                <a:lnTo>
                  <a:pt x="5238" y="2324"/>
                </a:lnTo>
                <a:lnTo>
                  <a:pt x="5759" y="2324"/>
                </a:lnTo>
                <a:lnTo>
                  <a:pt x="5759" y="1245"/>
                </a:lnTo>
                <a:lnTo>
                  <a:pt x="5580" y="1119"/>
                </a:lnTo>
                <a:lnTo>
                  <a:pt x="5400" y="1020"/>
                </a:lnTo>
                <a:lnTo>
                  <a:pt x="5205" y="918"/>
                </a:lnTo>
                <a:lnTo>
                  <a:pt x="5031" y="837"/>
                </a:lnTo>
                <a:lnTo>
                  <a:pt x="4866" y="771"/>
                </a:lnTo>
                <a:lnTo>
                  <a:pt x="4710" y="711"/>
                </a:lnTo>
                <a:lnTo>
                  <a:pt x="4545" y="651"/>
                </a:lnTo>
                <a:lnTo>
                  <a:pt x="4386" y="600"/>
                </a:lnTo>
                <a:lnTo>
                  <a:pt x="4248" y="552"/>
                </a:lnTo>
                <a:lnTo>
                  <a:pt x="3993" y="483"/>
                </a:lnTo>
                <a:lnTo>
                  <a:pt x="3777" y="423"/>
                </a:lnTo>
                <a:lnTo>
                  <a:pt x="3564" y="375"/>
                </a:lnTo>
                <a:lnTo>
                  <a:pt x="3282" y="312"/>
                </a:lnTo>
                <a:lnTo>
                  <a:pt x="3003" y="261"/>
                </a:lnTo>
                <a:lnTo>
                  <a:pt x="2733" y="213"/>
                </a:lnTo>
                <a:lnTo>
                  <a:pt x="2451" y="171"/>
                </a:lnTo>
                <a:lnTo>
                  <a:pt x="2211" y="138"/>
                </a:lnTo>
                <a:lnTo>
                  <a:pt x="1974" y="108"/>
                </a:lnTo>
                <a:lnTo>
                  <a:pt x="1665" y="81"/>
                </a:lnTo>
                <a:lnTo>
                  <a:pt x="1437" y="60"/>
                </a:lnTo>
                <a:lnTo>
                  <a:pt x="1125" y="36"/>
                </a:lnTo>
                <a:lnTo>
                  <a:pt x="828" y="21"/>
                </a:lnTo>
                <a:lnTo>
                  <a:pt x="558" y="12"/>
                </a:lnTo>
                <a:lnTo>
                  <a:pt x="282" y="3"/>
                </a:lnTo>
                <a:lnTo>
                  <a:pt x="0" y="0"/>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2294" name=""/>
          <p:cNvSpPr/>
          <p:nvPr/>
        </p:nvSpPr>
        <p:spPr bwMode="white">
          <a:xfrm>
            <a:off x="0" y="2460625"/>
            <a:ext cx="9144000" cy="2497138"/>
          </a:xfrm>
          <a:custGeom>
            <a:rect l="l" t="t" r="r" b="b"/>
            <a:pathLst>
              <a:path w="5760" h="1573">
                <a:moveTo>
                  <a:pt x="0" y="0"/>
                </a:moveTo>
                <a:lnTo>
                  <a:pt x="0" y="351"/>
                </a:lnTo>
                <a:lnTo>
                  <a:pt x="282" y="357"/>
                </a:lnTo>
                <a:lnTo>
                  <a:pt x="627" y="363"/>
                </a:lnTo>
                <a:lnTo>
                  <a:pt x="960" y="375"/>
                </a:lnTo>
                <a:lnTo>
                  <a:pt x="1218" y="393"/>
                </a:lnTo>
                <a:lnTo>
                  <a:pt x="1470" y="411"/>
                </a:lnTo>
                <a:lnTo>
                  <a:pt x="1746" y="435"/>
                </a:lnTo>
                <a:lnTo>
                  <a:pt x="2022" y="462"/>
                </a:lnTo>
                <a:lnTo>
                  <a:pt x="2340" y="504"/>
                </a:lnTo>
                <a:lnTo>
                  <a:pt x="2664" y="549"/>
                </a:lnTo>
                <a:lnTo>
                  <a:pt x="2952" y="597"/>
                </a:lnTo>
                <a:lnTo>
                  <a:pt x="3225" y="648"/>
                </a:lnTo>
                <a:lnTo>
                  <a:pt x="3513" y="708"/>
                </a:lnTo>
                <a:lnTo>
                  <a:pt x="3693" y="750"/>
                </a:lnTo>
                <a:lnTo>
                  <a:pt x="3936" y="810"/>
                </a:lnTo>
                <a:lnTo>
                  <a:pt x="4095" y="855"/>
                </a:lnTo>
                <a:lnTo>
                  <a:pt x="4281" y="909"/>
                </a:lnTo>
                <a:lnTo>
                  <a:pt x="4503" y="981"/>
                </a:lnTo>
                <a:lnTo>
                  <a:pt x="4704" y="1053"/>
                </a:lnTo>
                <a:lnTo>
                  <a:pt x="4911" y="1131"/>
                </a:lnTo>
                <a:lnTo>
                  <a:pt x="5073" y="1197"/>
                </a:lnTo>
                <a:lnTo>
                  <a:pt x="5256" y="1281"/>
                </a:lnTo>
                <a:lnTo>
                  <a:pt x="5475" y="1401"/>
                </a:lnTo>
                <a:lnTo>
                  <a:pt x="5628" y="1482"/>
                </a:lnTo>
                <a:lnTo>
                  <a:pt x="5759" y="1572"/>
                </a:lnTo>
                <a:lnTo>
                  <a:pt x="5759" y="633"/>
                </a:lnTo>
                <a:lnTo>
                  <a:pt x="5493" y="570"/>
                </a:lnTo>
                <a:lnTo>
                  <a:pt x="5214" y="501"/>
                </a:lnTo>
                <a:lnTo>
                  <a:pt x="4950" y="444"/>
                </a:lnTo>
                <a:lnTo>
                  <a:pt x="4701" y="396"/>
                </a:lnTo>
                <a:lnTo>
                  <a:pt x="4425" y="348"/>
                </a:lnTo>
                <a:lnTo>
                  <a:pt x="4110" y="294"/>
                </a:lnTo>
                <a:lnTo>
                  <a:pt x="3813" y="252"/>
                </a:lnTo>
                <a:lnTo>
                  <a:pt x="3549" y="213"/>
                </a:lnTo>
                <a:lnTo>
                  <a:pt x="3261" y="183"/>
                </a:lnTo>
                <a:lnTo>
                  <a:pt x="3015" y="153"/>
                </a:lnTo>
                <a:lnTo>
                  <a:pt x="2757" y="129"/>
                </a:lnTo>
                <a:lnTo>
                  <a:pt x="2520" y="105"/>
                </a:lnTo>
                <a:lnTo>
                  <a:pt x="2301" y="87"/>
                </a:lnTo>
                <a:lnTo>
                  <a:pt x="2013" y="66"/>
                </a:lnTo>
                <a:lnTo>
                  <a:pt x="1731" y="48"/>
                </a:lnTo>
                <a:lnTo>
                  <a:pt x="1524" y="39"/>
                </a:lnTo>
                <a:lnTo>
                  <a:pt x="1260" y="27"/>
                </a:lnTo>
                <a:lnTo>
                  <a:pt x="966" y="15"/>
                </a:lnTo>
                <a:lnTo>
                  <a:pt x="714" y="12"/>
                </a:lnTo>
                <a:lnTo>
                  <a:pt x="510" y="6"/>
                </a:lnTo>
                <a:lnTo>
                  <a:pt x="243" y="0"/>
                </a:lnTo>
                <a:lnTo>
                  <a:pt x="0" y="0"/>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2295" name=""/>
          <p:cNvSpPr/>
          <p:nvPr/>
        </p:nvSpPr>
        <p:spPr bwMode="white">
          <a:xfrm>
            <a:off x="0" y="1793875"/>
            <a:ext cx="9144000" cy="1539875"/>
          </a:xfrm>
          <a:custGeom>
            <a:rect l="l" t="t" r="r" b="b"/>
            <a:pathLst>
              <a:path w="5760" h="970">
                <a:moveTo>
                  <a:pt x="0" y="0"/>
                </a:moveTo>
                <a:lnTo>
                  <a:pt x="0" y="339"/>
                </a:lnTo>
                <a:lnTo>
                  <a:pt x="318" y="342"/>
                </a:lnTo>
                <a:lnTo>
                  <a:pt x="591" y="348"/>
                </a:lnTo>
                <a:lnTo>
                  <a:pt x="846" y="354"/>
                </a:lnTo>
                <a:lnTo>
                  <a:pt x="1074" y="360"/>
                </a:lnTo>
                <a:lnTo>
                  <a:pt x="1314" y="366"/>
                </a:lnTo>
                <a:lnTo>
                  <a:pt x="1599" y="381"/>
                </a:lnTo>
                <a:lnTo>
                  <a:pt x="1911" y="399"/>
                </a:lnTo>
                <a:lnTo>
                  <a:pt x="2241" y="420"/>
                </a:lnTo>
                <a:lnTo>
                  <a:pt x="2619" y="453"/>
                </a:lnTo>
                <a:lnTo>
                  <a:pt x="2889" y="477"/>
                </a:lnTo>
                <a:lnTo>
                  <a:pt x="3177" y="507"/>
                </a:lnTo>
                <a:lnTo>
                  <a:pt x="3498" y="543"/>
                </a:lnTo>
                <a:lnTo>
                  <a:pt x="3813" y="585"/>
                </a:lnTo>
                <a:lnTo>
                  <a:pt x="4044" y="618"/>
                </a:lnTo>
                <a:lnTo>
                  <a:pt x="4365" y="669"/>
                </a:lnTo>
                <a:lnTo>
                  <a:pt x="4683" y="726"/>
                </a:lnTo>
                <a:lnTo>
                  <a:pt x="4980" y="786"/>
                </a:lnTo>
                <a:lnTo>
                  <a:pt x="5268" y="846"/>
                </a:lnTo>
                <a:lnTo>
                  <a:pt x="5646" y="942"/>
                </a:lnTo>
                <a:lnTo>
                  <a:pt x="5759" y="969"/>
                </a:lnTo>
                <a:lnTo>
                  <a:pt x="5759" y="0"/>
                </a:lnTo>
                <a:lnTo>
                  <a:pt x="0" y="0"/>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2296" name=""/>
          <p:cNvSpPr/>
          <p:nvPr/>
        </p:nvSpPr>
        <p:spPr bwMode="white">
          <a:xfrm>
            <a:off x="0" y="-20638"/>
            <a:ext cx="9144000" cy="1682750"/>
          </a:xfrm>
          <a:custGeom>
            <a:rect l="l" t="t" r="r" b="b"/>
            <a:pathLst>
              <a:path w="5760" h="1060">
                <a:moveTo>
                  <a:pt x="0" y="753"/>
                </a:moveTo>
                <a:lnTo>
                  <a:pt x="0" y="1059"/>
                </a:lnTo>
                <a:lnTo>
                  <a:pt x="5759" y="1059"/>
                </a:lnTo>
                <a:lnTo>
                  <a:pt x="5759" y="0"/>
                </a:lnTo>
                <a:lnTo>
                  <a:pt x="5430" y="0"/>
                </a:lnTo>
                <a:lnTo>
                  <a:pt x="5298" y="84"/>
                </a:lnTo>
                <a:lnTo>
                  <a:pt x="5136" y="159"/>
                </a:lnTo>
                <a:lnTo>
                  <a:pt x="4968" y="222"/>
                </a:lnTo>
                <a:lnTo>
                  <a:pt x="4812" y="267"/>
                </a:lnTo>
                <a:lnTo>
                  <a:pt x="4626" y="324"/>
                </a:lnTo>
                <a:lnTo>
                  <a:pt x="4440" y="366"/>
                </a:lnTo>
                <a:lnTo>
                  <a:pt x="4230" y="414"/>
                </a:lnTo>
                <a:lnTo>
                  <a:pt x="3939" y="468"/>
                </a:lnTo>
                <a:lnTo>
                  <a:pt x="3711" y="504"/>
                </a:lnTo>
                <a:lnTo>
                  <a:pt x="3441" y="543"/>
                </a:lnTo>
                <a:lnTo>
                  <a:pt x="3189" y="579"/>
                </a:lnTo>
                <a:lnTo>
                  <a:pt x="2925" y="606"/>
                </a:lnTo>
                <a:lnTo>
                  <a:pt x="2679" y="633"/>
                </a:lnTo>
                <a:lnTo>
                  <a:pt x="2418" y="654"/>
                </a:lnTo>
                <a:lnTo>
                  <a:pt x="2142" y="675"/>
                </a:lnTo>
                <a:lnTo>
                  <a:pt x="1896" y="693"/>
                </a:lnTo>
                <a:lnTo>
                  <a:pt x="1647" y="708"/>
                </a:lnTo>
                <a:lnTo>
                  <a:pt x="1404" y="720"/>
                </a:lnTo>
                <a:lnTo>
                  <a:pt x="1170" y="732"/>
                </a:lnTo>
                <a:lnTo>
                  <a:pt x="906" y="738"/>
                </a:lnTo>
                <a:lnTo>
                  <a:pt x="534" y="747"/>
                </a:lnTo>
                <a:lnTo>
                  <a:pt x="201" y="753"/>
                </a:lnTo>
                <a:lnTo>
                  <a:pt x="0" y="753"/>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2297" name=""/>
          <p:cNvSpPr/>
          <p:nvPr/>
        </p:nvSpPr>
        <p:spPr bwMode="white">
          <a:xfrm>
            <a:off x="0" y="-20638"/>
            <a:ext cx="8388350" cy="1068388"/>
          </a:xfrm>
          <a:custGeom>
            <a:rect l="l" t="t" r="r" b="b"/>
            <a:pathLst>
              <a:path w="5284" h="673">
                <a:moveTo>
                  <a:pt x="0" y="366"/>
                </a:moveTo>
                <a:lnTo>
                  <a:pt x="0" y="672"/>
                </a:lnTo>
                <a:lnTo>
                  <a:pt x="303" y="672"/>
                </a:lnTo>
                <a:lnTo>
                  <a:pt x="723" y="663"/>
                </a:lnTo>
                <a:lnTo>
                  <a:pt x="1020" y="654"/>
                </a:lnTo>
                <a:lnTo>
                  <a:pt x="1302" y="642"/>
                </a:lnTo>
                <a:lnTo>
                  <a:pt x="1554" y="630"/>
                </a:lnTo>
                <a:lnTo>
                  <a:pt x="1779" y="615"/>
                </a:lnTo>
                <a:lnTo>
                  <a:pt x="1962" y="606"/>
                </a:lnTo>
                <a:lnTo>
                  <a:pt x="2193" y="588"/>
                </a:lnTo>
                <a:lnTo>
                  <a:pt x="2448" y="570"/>
                </a:lnTo>
                <a:lnTo>
                  <a:pt x="2700" y="546"/>
                </a:lnTo>
                <a:lnTo>
                  <a:pt x="2904" y="528"/>
                </a:lnTo>
                <a:lnTo>
                  <a:pt x="3138" y="498"/>
                </a:lnTo>
                <a:lnTo>
                  <a:pt x="3324" y="474"/>
                </a:lnTo>
                <a:lnTo>
                  <a:pt x="3534" y="447"/>
                </a:lnTo>
                <a:lnTo>
                  <a:pt x="3735" y="420"/>
                </a:lnTo>
                <a:lnTo>
                  <a:pt x="3933" y="384"/>
                </a:lnTo>
                <a:lnTo>
                  <a:pt x="4116" y="351"/>
                </a:lnTo>
                <a:lnTo>
                  <a:pt x="4266" y="318"/>
                </a:lnTo>
                <a:lnTo>
                  <a:pt x="4446" y="279"/>
                </a:lnTo>
                <a:lnTo>
                  <a:pt x="4620" y="237"/>
                </a:lnTo>
                <a:lnTo>
                  <a:pt x="4779" y="192"/>
                </a:lnTo>
                <a:lnTo>
                  <a:pt x="4920" y="147"/>
                </a:lnTo>
                <a:lnTo>
                  <a:pt x="5085" y="90"/>
                </a:lnTo>
                <a:lnTo>
                  <a:pt x="5193" y="42"/>
                </a:lnTo>
                <a:lnTo>
                  <a:pt x="5283" y="0"/>
                </a:lnTo>
                <a:lnTo>
                  <a:pt x="3201" y="0"/>
                </a:lnTo>
                <a:lnTo>
                  <a:pt x="2982" y="57"/>
                </a:lnTo>
                <a:lnTo>
                  <a:pt x="2775" y="108"/>
                </a:lnTo>
                <a:lnTo>
                  <a:pt x="2562" y="150"/>
                </a:lnTo>
                <a:lnTo>
                  <a:pt x="2397" y="183"/>
                </a:lnTo>
                <a:lnTo>
                  <a:pt x="2205" y="213"/>
                </a:lnTo>
                <a:lnTo>
                  <a:pt x="2001" y="243"/>
                </a:lnTo>
                <a:lnTo>
                  <a:pt x="1776" y="273"/>
                </a:lnTo>
                <a:lnTo>
                  <a:pt x="1536" y="297"/>
                </a:lnTo>
                <a:lnTo>
                  <a:pt x="1344" y="312"/>
                </a:lnTo>
                <a:lnTo>
                  <a:pt x="1134" y="330"/>
                </a:lnTo>
                <a:lnTo>
                  <a:pt x="921" y="342"/>
                </a:lnTo>
                <a:lnTo>
                  <a:pt x="696" y="354"/>
                </a:lnTo>
                <a:lnTo>
                  <a:pt x="501" y="360"/>
                </a:lnTo>
                <a:lnTo>
                  <a:pt x="279" y="366"/>
                </a:lnTo>
                <a:lnTo>
                  <a:pt x="99" y="369"/>
                </a:lnTo>
                <a:lnTo>
                  <a:pt x="0" y="366"/>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2298" name=""/>
          <p:cNvSpPr/>
          <p:nvPr/>
        </p:nvSpPr>
        <p:spPr bwMode="white">
          <a:xfrm>
            <a:off x="0" y="-20638"/>
            <a:ext cx="4578350" cy="454025"/>
          </a:xfrm>
          <a:custGeom>
            <a:rect l="l" t="t" r="r" b="b"/>
            <a:pathLst>
              <a:path w="2884" h="286">
                <a:moveTo>
                  <a:pt x="0" y="0"/>
                </a:moveTo>
                <a:lnTo>
                  <a:pt x="0" y="285"/>
                </a:lnTo>
                <a:lnTo>
                  <a:pt x="192" y="285"/>
                </a:lnTo>
                <a:lnTo>
                  <a:pt x="384" y="282"/>
                </a:lnTo>
                <a:lnTo>
                  <a:pt x="579" y="276"/>
                </a:lnTo>
                <a:lnTo>
                  <a:pt x="789" y="267"/>
                </a:lnTo>
                <a:lnTo>
                  <a:pt x="999" y="258"/>
                </a:lnTo>
                <a:lnTo>
                  <a:pt x="1161" y="246"/>
                </a:lnTo>
                <a:lnTo>
                  <a:pt x="1302" y="234"/>
                </a:lnTo>
                <a:lnTo>
                  <a:pt x="1458" y="222"/>
                </a:lnTo>
                <a:lnTo>
                  <a:pt x="1665" y="201"/>
                </a:lnTo>
                <a:lnTo>
                  <a:pt x="1992" y="159"/>
                </a:lnTo>
                <a:lnTo>
                  <a:pt x="2301" y="117"/>
                </a:lnTo>
                <a:lnTo>
                  <a:pt x="2604" y="60"/>
                </a:lnTo>
                <a:lnTo>
                  <a:pt x="2883" y="0"/>
                </a:lnTo>
                <a:lnTo>
                  <a:pt x="0" y="0"/>
                </a:lnTo>
              </a:path>
            </a:pathLst>
          </a:custGeom>
          <a:gradFill rotWithShape="0">
            <a:gsLst>
              <a:gs pos="0">
                <a:schemeClr val="accent2"/>
              </a:gs>
              <a:gs pos="100000">
                <a:schemeClr val="bg1"/>
              </a:gs>
            </a:gsLst>
            <a:lin ang="0" scaled="1"/>
          </a:gradFill>
          <a:ln>
            <a:noFill/>
            <a:miter lim="800000"/>
            <a:headEnd type="none" w="sm" len="sm"/>
            <a:tailEnd type="none" w="sm" len="sm"/>
          </a:ln>
          <a:effectLst/>
        </p:spPr>
        <p:txBody>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2299" name=""/>
          <p:cNvSpPr/>
          <p:nvPr>
            <p:ph type="ctrTitle"/>
          </p:nvPr>
        </p:nvSpPr>
        <p:spPr>
          <a:xfrm>
            <a:off x="685800" y="2286000"/>
            <a:ext cx="7772400" cy="1143000"/>
          </a:xfrm>
          <a:prstGeom prst="rect">
            <a:avLst/>
          </a:prstGeom>
          <a:noFill/>
          <a:ln>
            <a:noFill/>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imes New Roman" pitchFamily="18" charset="0"/>
                <a:ea typeface="宋体" pitchFamily="2" charset="-122"/>
              </a:defRPr>
            </a:lvl1pPr>
          </a:lstStyle>
          <a:p>
            <a:pPr lvl="0"/>
            <a:r>
              <a:t>单击此处编辑母版标题样式</a:t>
            </a:r>
          </a:p>
        </p:txBody>
      </p:sp>
      <p:sp>
        <p:nvSpPr>
          <p:cNvPr id="12300" name=""/>
          <p:cNvSpPr/>
          <p:nvPr>
            <p:ph type="subTitle" idx="1"/>
          </p:nvPr>
        </p:nvSpPr>
        <p:spPr>
          <a:xfrm>
            <a:off x="1371600" y="3886200"/>
            <a:ext cx="6400800" cy="1752600"/>
          </a:xfrm>
          <a:prstGeom prst="rect">
            <a:avLst/>
          </a:prstGeom>
          <a:noFill/>
          <a:ln>
            <a:noFill/>
            <a:miter lim="800000"/>
          </a:ln>
        </p:spPr>
        <p:txBody>
          <a:bodyPr/>
          <a:lstStyle>
            <a:lvl1pPr marL="0" indent="0" algn="ctr" defTabSz="914400" rtl="0" eaLnBrk="1" fontAlgn="base" hangingPunct="1">
              <a:lnSpc>
                <a:spcPct val="100000"/>
              </a:lnSpc>
              <a:spcBef>
                <a:spcPct val="20000"/>
              </a:spcBef>
              <a:spcAft>
                <a:spcPct val="0"/>
              </a:spcAft>
              <a:buClrTx/>
              <a:buSzTx/>
              <a:buFontTx/>
              <a:buNone/>
              <a:defRPr kumimoji="0" lang="zh-CN" altLang="en-US" sz="3200" b="0" i="0" u="none" baseline="0">
                <a:solidFill>
                  <a:schemeClr val="tx1"/>
                </a:solidFill>
                <a:latin typeface="Times New Roman" pitchFamily="18" charset="0"/>
                <a:ea typeface="宋体" pitchFamily="2" charset="-122"/>
              </a:defRPr>
            </a:lvl1pPr>
            <a:lvl2pPr marL="457200" indent="0" algn="ctr" defTabSz="914400" rtl="0" eaLnBrk="1" fontAlgn="base" hangingPunct="1">
              <a:lnSpc>
                <a:spcPct val="100000"/>
              </a:lnSpc>
              <a:spcBef>
                <a:spcPct val="20000"/>
              </a:spcBef>
              <a:spcAft>
                <a:spcPct val="0"/>
              </a:spcAft>
              <a:buClrTx/>
              <a:buSzTx/>
              <a:buFontTx/>
              <a:buNone/>
              <a:defRPr kumimoji="0" lang="zh-CN" altLang="en-US" sz="2800" b="0" i="0" u="none" baseline="0">
                <a:solidFill>
                  <a:schemeClr val="tx1"/>
                </a:solidFill>
                <a:latin typeface="Times New Roman" pitchFamily="18" charset="0"/>
                <a:ea typeface="宋体" pitchFamily="2" charset="-122"/>
              </a:defRPr>
            </a:lvl2pPr>
            <a:lvl3pPr marL="914400" indent="0" algn="ctr" defTabSz="914400" rtl="0" eaLnBrk="1" fontAlgn="base" hangingPunct="1">
              <a:lnSpc>
                <a:spcPct val="100000"/>
              </a:lnSpc>
              <a:spcBef>
                <a:spcPct val="20000"/>
              </a:spcBef>
              <a:spcAft>
                <a:spcPct val="0"/>
              </a:spcAft>
              <a:buClrTx/>
              <a:buSzTx/>
              <a:buFontTx/>
              <a:buNone/>
              <a:defRPr kumimoji="0" lang="zh-CN" altLang="en-US" sz="2400" b="0" i="0" u="none" baseline="0">
                <a:solidFill>
                  <a:schemeClr val="tx1"/>
                </a:solidFill>
                <a:latin typeface="Times New Roman" pitchFamily="18" charset="0"/>
                <a:ea typeface="宋体" pitchFamily="2" charset="-122"/>
              </a:defRPr>
            </a:lvl3pPr>
            <a:lvl4pPr marL="1371600" indent="0" algn="ctr" defTabSz="914400" rtl="0" eaLnBrk="1" fontAlgn="base" hangingPunct="1">
              <a:lnSpc>
                <a:spcPct val="100000"/>
              </a:lnSpc>
              <a:spcBef>
                <a:spcPct val="20000"/>
              </a:spcBef>
              <a:spcAft>
                <a:spcPct val="0"/>
              </a:spcAft>
              <a:buClrTx/>
              <a:buSzTx/>
              <a:buFontTx/>
              <a:buNone/>
              <a:defRPr kumimoji="0" lang="zh-CN" altLang="en-US" sz="2000" b="0" i="0" u="none" baseline="0">
                <a:solidFill>
                  <a:schemeClr val="tx1"/>
                </a:solidFill>
                <a:latin typeface="Times New Roman" pitchFamily="18" charset="0"/>
                <a:ea typeface="宋体" pitchFamily="2" charset="-122"/>
              </a:defRPr>
            </a:lvl4pPr>
            <a:lvl5pPr marL="1828800" indent="0" algn="ctr" defTabSz="914400" rtl="0" eaLnBrk="1" fontAlgn="base" hangingPunct="1">
              <a:lnSpc>
                <a:spcPct val="100000"/>
              </a:lnSpc>
              <a:spcBef>
                <a:spcPct val="20000"/>
              </a:spcBef>
              <a:spcAft>
                <a:spcPct val="0"/>
              </a:spcAft>
              <a:buClrTx/>
              <a:buSzTx/>
              <a:buFontTx/>
              <a:buNone/>
              <a:defRPr kumimoji="0" lang="zh-CN" altLang="en-US" sz="2000" b="0" i="0" u="none" baseline="0">
                <a:solidFill>
                  <a:schemeClr val="tx1"/>
                </a:solidFill>
                <a:latin typeface="Times New Roman" pitchFamily="18" charset="0"/>
                <a:ea typeface="宋体" pitchFamily="2" charset="-122"/>
              </a:defRPr>
            </a:lvl5pPr>
          </a:lstStyle>
          <a:p>
            <a:pPr lvl="0"/>
            <a:r>
              <a:t>单击此处编辑母版副标题样式</a:t>
            </a:r>
          </a:p>
        </p:txBody>
      </p:sp>
      <p:sp>
        <p:nvSpPr>
          <p:cNvPr id="12301" name=""/>
          <p:cNvSpPr/>
          <p:nvPr>
            <p:ph type="dt" sz="half" idx="2"/>
          </p:nvPr>
        </p:nvSpPr>
        <p:spPr>
          <a:xfrm>
            <a:off x="685800" y="6248400"/>
            <a:ext cx="1905000" cy="457200"/>
          </a:xfrm>
          <a:prstGeom prst="rect">
            <a:avLst/>
          </a:prstGeom>
          <a:noFill/>
          <a:ln>
            <a:noFill/>
            <a:miter lim="800000"/>
          </a:ln>
        </p:spPr>
        <p:txBody>
          <a:bodyPr/>
          <a:lstStyle>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endParaRPr sz="1400"/>
          </a:p>
        </p:txBody>
      </p:sp>
      <p:sp>
        <p:nvSpPr>
          <p:cNvPr id="12302" name=""/>
          <p:cNvSpPr/>
          <p:nvPr>
            <p:ph type="ftr" sz="quarter" idx="3"/>
          </p:nvPr>
        </p:nvSpPr>
        <p:spPr>
          <a:xfrm>
            <a:off x="3124200" y="6248400"/>
            <a:ext cx="2895600" cy="457200"/>
          </a:xfrm>
          <a:prstGeom prst="rect">
            <a:avLst/>
          </a:prstGeom>
          <a:noFill/>
          <a:ln>
            <a:noFill/>
            <a:miter lim="800000"/>
          </a:ln>
        </p:spPr>
        <p:txBody>
          <a:bodyPr/>
          <a:lstStyle>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eaLnBrk="1" hangingPunct="1"/>
            <a:fld id="{92D57ABA-9938-42A4-B076-BD1A5942EE48}" type="footer">
              <a:rPr sz="1400"/>
              <a:t/>
            </a:fld>
            <a:endParaRPr sz="1400"/>
          </a:p>
        </p:txBody>
      </p:sp>
      <p:sp>
        <p:nvSpPr>
          <p:cNvPr id="12303" name=""/>
          <p:cNvSpPr/>
          <p:nvPr>
            <p:ph type="sldNum" sz="quarter" idx="4"/>
          </p:nvPr>
        </p:nvSpPr>
        <p:spPr>
          <a:xfrm>
            <a:off x="6553200" y="6248400"/>
            <a:ext cx="1905000" cy="457200"/>
          </a:xfrm>
          <a:prstGeom prst="rect">
            <a:avLst/>
          </a:prstGeom>
          <a:noFill/>
          <a:ln>
            <a:noFill/>
            <a:miter lim="800000"/>
          </a:ln>
        </p:spPr>
        <p:txBody>
          <a:bodyPr/>
          <a:lstStyle>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r" eaLnBrk="1" hangingPunct="1"/>
            <a:fld id="{D82EDDB0-7895-4D4C-8DCC-B467B95314A0}" type="slidenum">
              <a:rPr sz="1400"/>
              <a:t>*</a:t>
            </a:fld>
            <a:endParaRPr sz="14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ur="500" fill="hold" grpId="0" nodeType="afterEffect">
                                  <p:stCondLst>
                                    <p:cond delay="1000"/>
                                  </p:stCondLst>
                                  <p:childTnLst>
                                    <p:set>
                                      <p:cBhvr additive="base">
                                        <p:cTn id="6" dur="1" fill="hold">
                                          <p:stCondLst>
                                            <p:cond delay="0"/>
                                          </p:stCondLst>
                                        </p:cTn>
                                        <p:tgtEl>
                                          <p:spTgt spid="12290"/>
                                        </p:tgtEl>
                                        <p:attrNameLst>
                                          <p:attrName>style.visibility</p:attrName>
                                        </p:attrNameLst>
                                      </p:cBhvr>
                                      <p:to>
                                        <p:strVal val="visible"/>
                                      </p:to>
                                    </p:set>
                                    <p:anim calcmode="lin" valueType="num">
                                      <p:cBhvr additive="base">
                                        <p:cTn id="7" dur="500" fill="hold"/>
                                        <p:tgtEl>
                                          <p:spTgt spid="12290"/>
                                        </p:tgtEl>
                                        <p:attrNameLst>
                                          <p:attrName>ppt_x</p:attrName>
                                        </p:attrNameLst>
                                      </p:cBhvr>
                                      <p:tavLst>
                                        <p:tav tm="0">
                                          <p:val>
                                            <p:strVal val="0-#ppt_w/2"/>
                                          </p:val>
                                        </p:tav>
                                        <p:tav tm="100000">
                                          <p:val>
                                            <p:strVal val="#ppt_x"/>
                                          </p:val>
                                        </p:tav>
                                      </p:tavLst>
                                    </p:anim>
                                    <p:anim calcmode="lin" valueType="num">
                                      <p:cBhvr additive="base">
                                        <p:cTn id="8" dur="500" fill="hold"/>
                                        <p:tgtEl>
                                          <p:spTgt spid="12290"/>
                                        </p:tgtEl>
                                        <p:attrNameLst>
                                          <p:attrName>ppt_y</p:attrName>
                                        </p:attrNameLst>
                                      </p:cBhvr>
                                      <p:tavLst>
                                        <p:tav tm="0">
                                          <p:val>
                                            <p:strVal val="#ppt_y"/>
                                          </p:val>
                                        </p:tav>
                                        <p:tav tm="100000">
                                          <p:val>
                                            <p:strVal val="#ppt_y"/>
                                          </p:val>
                                        </p:tav>
                                      </p:tavLst>
                                    </p:anim>
                                  </p:childTnLst>
                                  <p:subTnLst>
                                    <p:set>
                                      <p:cBhvr additive="base">
                                        <p:cTn dur="1" repeatDur="-9223372036854775808" fill="hold" display="0" masterRel="sameClick" afterEffect="1"/>
                                        <p:tgtEl>
                                          <p:spTgt spid="12290"/>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Ls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pPr lvl="0"/>
            <a:r>
              <a:t>Click to edit Master title style</a:t>
            </a:r>
            <a:endParaRPr lang="en-US"/>
          </a:p>
        </p:txBody>
      </p:sp>
      <p:sp>
        <p:nvSpPr>
          <p:cNvPr id="3" name="Content Placeholder 2"/>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p:txBody>
          <a:bodyPr/>
          <a:lstStyle/>
          <a:p>
            <a:pPr lvl="0" eaLnBrk="1" hangingPunct="1"/>
            <a:endParaRPr sz="1400"/>
          </a:p>
        </p:txBody>
      </p:sp>
      <p:sp>
        <p:nvSpPr>
          <p:cNvPr id="5" name="Footer Placeholder 4"/>
          <p:cNvSpPr>
            <a:spLocks noGrp="1"/>
          </p:cNvSpPr>
          <p:nvPr>
            <p:ph type="ftr" sz="quarter" idx="3"/>
          </p:nvPr>
        </p:nvSpPr>
        <p:spPr/>
        <p:txBody>
          <a:bodyPr/>
          <a:lstStyle/>
          <a:p>
            <a:pPr lvl="0" algn="ctr" eaLnBrk="1" hangingPunct="1"/>
            <a:fld id="{9C118C2D-3132-4A66-80D5-1A92CD8168BA}" type="footer">
              <a:rPr sz="1400"/>
              <a:t/>
            </a:fld>
            <a:endParaRPr sz="1400"/>
          </a:p>
        </p:txBody>
      </p:sp>
      <p:sp>
        <p:nvSpPr>
          <p:cNvPr id="6" name="Slide Number Placeholder 5"/>
          <p:cNvSpPr>
            <a:spLocks noGrp="1"/>
          </p:cNvSpPr>
          <p:nvPr>
            <p:ph type="sldNum" sz="quarter" idx="4"/>
          </p:nvPr>
        </p:nvSpPr>
        <p:spPr/>
        <p:txBody>
          <a:bodyPr/>
          <a:lstStyle/>
          <a:p>
            <a:pPr lvl="0" algn="r" eaLnBrk="1" hangingPunct="1"/>
            <a:fld id="{93AE1883-0942-4AA3-9DB2-9C7C3A0314B1}" type="slidenum">
              <a:rPr sz="140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pPr lvl="0"/>
            <a:r>
              <a:t>Click to edit Master title style</a:t>
            </a:r>
            <a:endParaRPr lang="en-US"/>
          </a:p>
        </p:txBody>
      </p:sp>
      <p:sp>
        <p:nvSpPr>
          <p:cNvPr id="3" name="Date Placeholder 2"/>
          <p:cNvSpPr>
            <a:spLocks noGrp="1"/>
          </p:cNvSpPr>
          <p:nvPr>
            <p:ph type="dt" sz="half" idx="1"/>
          </p:nvPr>
        </p:nvSpPr>
        <p:spPr/>
        <p:txBody>
          <a:bodyPr/>
          <a:lstStyle/>
          <a:p>
            <a:pPr lvl="0" eaLnBrk="1" hangingPunct="1"/>
            <a:endParaRPr sz="1400"/>
          </a:p>
        </p:txBody>
      </p:sp>
      <p:sp>
        <p:nvSpPr>
          <p:cNvPr id="4" name="Footer Placeholder 3"/>
          <p:cNvSpPr>
            <a:spLocks noGrp="1"/>
          </p:cNvSpPr>
          <p:nvPr>
            <p:ph type="ftr" sz="quarter" idx="2"/>
          </p:nvPr>
        </p:nvSpPr>
        <p:spPr/>
        <p:txBody>
          <a:bodyPr/>
          <a:lstStyle/>
          <a:p>
            <a:pPr lvl="0" algn="ctr" eaLnBrk="1" hangingPunct="1"/>
            <a:fld id="{6F2F3BFD-8D6B-46E3-AC92-632C2F7546E8}" type="footer">
              <a:rPr sz="1400"/>
              <a:t/>
            </a:fld>
            <a:endParaRPr sz="1400"/>
          </a:p>
        </p:txBody>
      </p:sp>
      <p:sp>
        <p:nvSpPr>
          <p:cNvPr id="5" name="Slide Number Placeholder 4"/>
          <p:cNvSpPr>
            <a:spLocks noGrp="1"/>
          </p:cNvSpPr>
          <p:nvPr>
            <p:ph type="sldNum" sz="quarter" idx="3"/>
          </p:nvPr>
        </p:nvSpPr>
        <p:spPr/>
        <p:txBody>
          <a:bodyPr/>
          <a:lstStyle/>
          <a:p>
            <a:pPr lvl="0" algn="r" eaLnBrk="1" hangingPunct="1"/>
            <a:fld id="{93AE1883-0942-4AA3-9DB2-9C7C3A0314B1}" type="slidenum">
              <a:rPr sz="140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p:bgPr>
    </p:bg>
    <p:spTree>
      <p:nvGrpSpPr>
        <p:cNvPr id="1" name=""/>
        <p:cNvGrpSpPr/>
        <p:nvPr/>
      </p:nvGrpSpPr>
      <p:grpSpPr/>
      <p:sp>
        <p:nvSpPr>
          <p:cNvPr id="11266" name=""/>
          <p:cNvSpPr/>
          <p:nvPr/>
        </p:nvSpPr>
        <p:spPr>
          <a:xfrm>
            <a:off x="8809038" y="0"/>
            <a:ext cx="334962" cy="6858000"/>
          </a:xfrm>
          <a:prstGeom prst="rect">
            <a:avLst/>
          </a:prstGeom>
          <a:gradFill rotWithShape="0">
            <a:gsLst>
              <a:gs pos="0">
                <a:schemeClr val="accent2"/>
              </a:gs>
              <a:gs pos="50000">
                <a:schemeClr val="hlink"/>
              </a:gs>
              <a:gs pos="100000">
                <a:schemeClr val="accent2"/>
              </a:gs>
            </a:gsLst>
            <a:lin ang="0" scaled="1"/>
          </a:gradFill>
          <a:ln>
            <a:noFill/>
            <a:miter lim="800000"/>
          </a:ln>
        </p:spPr>
        <p:txBody>
          <a:bodyPr wrap="none" anchor="ctr" anchorCtr="0"/>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eaLnBrk="1" hangingPunct="1"/>
          </a:p>
        </p:txBody>
      </p:sp>
      <p:sp>
        <p:nvSpPr>
          <p:cNvPr id="11267" name=""/>
          <p:cNvSpPr/>
          <p:nvPr/>
        </p:nvSpPr>
        <p:spPr bwMode="white">
          <a:xfrm>
            <a:off x="-9525" y="4489450"/>
            <a:ext cx="5754688" cy="2368550"/>
          </a:xfrm>
          <a:custGeom>
            <a:rect l="l" t="t" r="r" b="b"/>
            <a:pathLst>
              <a:path w="3625" h="1492">
                <a:moveTo>
                  <a:pt x="0" y="1491"/>
                </a:moveTo>
                <a:lnTo>
                  <a:pt x="0" y="0"/>
                </a:lnTo>
                <a:lnTo>
                  <a:pt x="171" y="3"/>
                </a:lnTo>
                <a:lnTo>
                  <a:pt x="355" y="9"/>
                </a:lnTo>
                <a:lnTo>
                  <a:pt x="499" y="21"/>
                </a:lnTo>
                <a:lnTo>
                  <a:pt x="650" y="36"/>
                </a:lnTo>
                <a:lnTo>
                  <a:pt x="809" y="54"/>
                </a:lnTo>
                <a:lnTo>
                  <a:pt x="957" y="78"/>
                </a:lnTo>
                <a:lnTo>
                  <a:pt x="1119" y="105"/>
                </a:lnTo>
                <a:lnTo>
                  <a:pt x="1261" y="133"/>
                </a:lnTo>
                <a:lnTo>
                  <a:pt x="1441" y="175"/>
                </a:lnTo>
                <a:lnTo>
                  <a:pt x="1598" y="217"/>
                </a:lnTo>
                <a:lnTo>
                  <a:pt x="1763" y="269"/>
                </a:lnTo>
                <a:lnTo>
                  <a:pt x="1887" y="308"/>
                </a:lnTo>
                <a:lnTo>
                  <a:pt x="2085" y="384"/>
                </a:lnTo>
                <a:lnTo>
                  <a:pt x="2230" y="444"/>
                </a:lnTo>
                <a:lnTo>
                  <a:pt x="2456" y="547"/>
                </a:lnTo>
                <a:lnTo>
                  <a:pt x="2666" y="662"/>
                </a:lnTo>
                <a:lnTo>
                  <a:pt x="2859" y="786"/>
                </a:lnTo>
                <a:lnTo>
                  <a:pt x="3046" y="920"/>
                </a:lnTo>
                <a:lnTo>
                  <a:pt x="3193" y="1038"/>
                </a:lnTo>
                <a:lnTo>
                  <a:pt x="3332" y="1168"/>
                </a:lnTo>
                <a:lnTo>
                  <a:pt x="3440" y="1280"/>
                </a:lnTo>
                <a:lnTo>
                  <a:pt x="3524" y="1380"/>
                </a:lnTo>
                <a:lnTo>
                  <a:pt x="3624" y="1491"/>
                </a:lnTo>
                <a:lnTo>
                  <a:pt x="3608" y="1491"/>
                </a:lnTo>
                <a:lnTo>
                  <a:pt x="0" y="1491"/>
                </a:lnTo>
              </a:path>
            </a:pathLst>
          </a:custGeom>
          <a:gradFill rotWithShape="0">
            <a:gsLst>
              <a:gs pos="0">
                <a:schemeClr val="bg2"/>
              </a:gs>
              <a:gs pos="100000">
                <a:schemeClr val="bg1"/>
              </a:gs>
            </a:gsLst>
            <a:lin ang="5400000" scaled="1"/>
          </a:gradFill>
          <a:ln w="9525" cap="flat" cmpd="sng">
            <a:noFill/>
            <a:prstDash val="solid"/>
            <a:miter lim="800000"/>
            <a:headEnd type="none" w="sm" len="sm"/>
            <a:tailEnd type="none" w="sm" len="sm"/>
          </a:ln>
          <a:effectLst/>
        </p:spPr>
        <p:txBody>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1268" name=""/>
          <p:cNvSpPr/>
          <p:nvPr/>
        </p:nvSpPr>
        <p:spPr bwMode="white">
          <a:xfrm>
            <a:off x="0" y="3817938"/>
            <a:ext cx="8164512" cy="3019425"/>
          </a:xfrm>
          <a:custGeom>
            <a:rect l="l" t="t" r="r" b="b"/>
            <a:pathLst>
              <a:path w="5143" h="1902">
                <a:moveTo>
                  <a:pt x="2718" y="405"/>
                </a:moveTo>
                <a:lnTo>
                  <a:pt x="2466" y="333"/>
                </a:lnTo>
                <a:lnTo>
                  <a:pt x="2202" y="261"/>
                </a:lnTo>
                <a:lnTo>
                  <a:pt x="1929" y="198"/>
                </a:lnTo>
                <a:lnTo>
                  <a:pt x="1695" y="153"/>
                </a:lnTo>
                <a:lnTo>
                  <a:pt x="1434" y="111"/>
                </a:lnTo>
                <a:lnTo>
                  <a:pt x="1188" y="75"/>
                </a:lnTo>
                <a:lnTo>
                  <a:pt x="957" y="48"/>
                </a:lnTo>
                <a:lnTo>
                  <a:pt x="747" y="30"/>
                </a:lnTo>
                <a:lnTo>
                  <a:pt x="501" y="15"/>
                </a:lnTo>
                <a:lnTo>
                  <a:pt x="246" y="3"/>
                </a:lnTo>
                <a:lnTo>
                  <a:pt x="0" y="0"/>
                </a:lnTo>
                <a:lnTo>
                  <a:pt x="0" y="275"/>
                </a:lnTo>
                <a:lnTo>
                  <a:pt x="0" y="345"/>
                </a:lnTo>
                <a:lnTo>
                  <a:pt x="0" y="275"/>
                </a:lnTo>
                <a:lnTo>
                  <a:pt x="0" y="342"/>
                </a:lnTo>
                <a:lnTo>
                  <a:pt x="339" y="351"/>
                </a:lnTo>
                <a:lnTo>
                  <a:pt x="606" y="372"/>
                </a:lnTo>
                <a:lnTo>
                  <a:pt x="852" y="399"/>
                </a:lnTo>
                <a:lnTo>
                  <a:pt x="1068" y="435"/>
                </a:lnTo>
                <a:lnTo>
                  <a:pt x="1275" y="474"/>
                </a:lnTo>
                <a:lnTo>
                  <a:pt x="1545" y="540"/>
                </a:lnTo>
                <a:lnTo>
                  <a:pt x="1761" y="603"/>
                </a:lnTo>
                <a:lnTo>
                  <a:pt x="1971" y="678"/>
                </a:lnTo>
                <a:lnTo>
                  <a:pt x="2166" y="747"/>
                </a:lnTo>
                <a:lnTo>
                  <a:pt x="2397" y="852"/>
                </a:lnTo>
                <a:lnTo>
                  <a:pt x="2613" y="960"/>
                </a:lnTo>
                <a:lnTo>
                  <a:pt x="2832" y="1095"/>
                </a:lnTo>
                <a:lnTo>
                  <a:pt x="3012" y="1212"/>
                </a:lnTo>
                <a:lnTo>
                  <a:pt x="3186" y="1347"/>
                </a:lnTo>
                <a:lnTo>
                  <a:pt x="3351" y="1497"/>
                </a:lnTo>
                <a:lnTo>
                  <a:pt x="3480" y="1629"/>
                </a:lnTo>
                <a:lnTo>
                  <a:pt x="3612" y="1785"/>
                </a:lnTo>
                <a:lnTo>
                  <a:pt x="3699" y="1901"/>
                </a:lnTo>
                <a:lnTo>
                  <a:pt x="5142" y="1901"/>
                </a:lnTo>
                <a:lnTo>
                  <a:pt x="5076" y="1827"/>
                </a:lnTo>
                <a:lnTo>
                  <a:pt x="4968" y="1707"/>
                </a:lnTo>
                <a:lnTo>
                  <a:pt x="4797" y="1539"/>
                </a:lnTo>
                <a:lnTo>
                  <a:pt x="4617" y="1383"/>
                </a:lnTo>
                <a:lnTo>
                  <a:pt x="4410" y="1221"/>
                </a:lnTo>
                <a:lnTo>
                  <a:pt x="4185" y="1071"/>
                </a:lnTo>
                <a:lnTo>
                  <a:pt x="3960" y="939"/>
                </a:lnTo>
                <a:lnTo>
                  <a:pt x="3708" y="801"/>
                </a:lnTo>
                <a:lnTo>
                  <a:pt x="3492" y="702"/>
                </a:lnTo>
                <a:lnTo>
                  <a:pt x="3231" y="588"/>
                </a:lnTo>
                <a:lnTo>
                  <a:pt x="2964" y="489"/>
                </a:lnTo>
                <a:lnTo>
                  <a:pt x="2718" y="405"/>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1269" name=""/>
          <p:cNvSpPr/>
          <p:nvPr/>
        </p:nvSpPr>
        <p:spPr bwMode="white">
          <a:xfrm>
            <a:off x="0" y="3146425"/>
            <a:ext cx="9144000" cy="3690938"/>
          </a:xfrm>
          <a:custGeom>
            <a:rect l="l" t="t" r="r" b="b"/>
            <a:pathLst>
              <a:path w="5760" h="2325">
                <a:moveTo>
                  <a:pt x="0" y="0"/>
                </a:moveTo>
                <a:lnTo>
                  <a:pt x="0" y="339"/>
                </a:lnTo>
                <a:lnTo>
                  <a:pt x="558" y="357"/>
                </a:lnTo>
                <a:lnTo>
                  <a:pt x="807" y="375"/>
                </a:lnTo>
                <a:lnTo>
                  <a:pt x="1056" y="399"/>
                </a:lnTo>
                <a:lnTo>
                  <a:pt x="1272" y="426"/>
                </a:lnTo>
                <a:lnTo>
                  <a:pt x="1539" y="465"/>
                </a:lnTo>
                <a:lnTo>
                  <a:pt x="1791" y="510"/>
                </a:lnTo>
                <a:lnTo>
                  <a:pt x="2076" y="570"/>
                </a:lnTo>
                <a:lnTo>
                  <a:pt x="2334" y="630"/>
                </a:lnTo>
                <a:lnTo>
                  <a:pt x="2544" y="687"/>
                </a:lnTo>
                <a:lnTo>
                  <a:pt x="2775" y="759"/>
                </a:lnTo>
                <a:lnTo>
                  <a:pt x="3003" y="837"/>
                </a:lnTo>
                <a:lnTo>
                  <a:pt x="3231" y="924"/>
                </a:lnTo>
                <a:lnTo>
                  <a:pt x="3438" y="1005"/>
                </a:lnTo>
                <a:lnTo>
                  <a:pt x="3663" y="1110"/>
                </a:lnTo>
                <a:lnTo>
                  <a:pt x="3903" y="1233"/>
                </a:lnTo>
                <a:lnTo>
                  <a:pt x="4149" y="1374"/>
                </a:lnTo>
                <a:lnTo>
                  <a:pt x="4353" y="1506"/>
                </a:lnTo>
                <a:lnTo>
                  <a:pt x="4491" y="1602"/>
                </a:lnTo>
                <a:lnTo>
                  <a:pt x="4668" y="1740"/>
                </a:lnTo>
                <a:lnTo>
                  <a:pt x="4824" y="1875"/>
                </a:lnTo>
                <a:lnTo>
                  <a:pt x="4968" y="2016"/>
                </a:lnTo>
                <a:lnTo>
                  <a:pt x="5100" y="2154"/>
                </a:lnTo>
                <a:lnTo>
                  <a:pt x="5238" y="2324"/>
                </a:lnTo>
                <a:lnTo>
                  <a:pt x="5759" y="2324"/>
                </a:lnTo>
                <a:lnTo>
                  <a:pt x="5759" y="1245"/>
                </a:lnTo>
                <a:lnTo>
                  <a:pt x="5580" y="1119"/>
                </a:lnTo>
                <a:lnTo>
                  <a:pt x="5400" y="1020"/>
                </a:lnTo>
                <a:lnTo>
                  <a:pt x="5205" y="918"/>
                </a:lnTo>
                <a:lnTo>
                  <a:pt x="5031" y="837"/>
                </a:lnTo>
                <a:lnTo>
                  <a:pt x="4866" y="771"/>
                </a:lnTo>
                <a:lnTo>
                  <a:pt x="4710" y="711"/>
                </a:lnTo>
                <a:lnTo>
                  <a:pt x="4545" y="651"/>
                </a:lnTo>
                <a:lnTo>
                  <a:pt x="4386" y="600"/>
                </a:lnTo>
                <a:lnTo>
                  <a:pt x="4248" y="552"/>
                </a:lnTo>
                <a:lnTo>
                  <a:pt x="3993" y="483"/>
                </a:lnTo>
                <a:lnTo>
                  <a:pt x="3777" y="423"/>
                </a:lnTo>
                <a:lnTo>
                  <a:pt x="3564" y="375"/>
                </a:lnTo>
                <a:lnTo>
                  <a:pt x="3282" y="312"/>
                </a:lnTo>
                <a:lnTo>
                  <a:pt x="3003" y="261"/>
                </a:lnTo>
                <a:lnTo>
                  <a:pt x="2733" y="213"/>
                </a:lnTo>
                <a:lnTo>
                  <a:pt x="2451" y="171"/>
                </a:lnTo>
                <a:lnTo>
                  <a:pt x="2211" y="138"/>
                </a:lnTo>
                <a:lnTo>
                  <a:pt x="1974" y="108"/>
                </a:lnTo>
                <a:lnTo>
                  <a:pt x="1665" y="81"/>
                </a:lnTo>
                <a:lnTo>
                  <a:pt x="1437" y="60"/>
                </a:lnTo>
                <a:lnTo>
                  <a:pt x="1125" y="36"/>
                </a:lnTo>
                <a:lnTo>
                  <a:pt x="828" y="21"/>
                </a:lnTo>
                <a:lnTo>
                  <a:pt x="558" y="12"/>
                </a:lnTo>
                <a:lnTo>
                  <a:pt x="282" y="3"/>
                </a:lnTo>
                <a:lnTo>
                  <a:pt x="0" y="0"/>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1270" name=""/>
          <p:cNvSpPr/>
          <p:nvPr/>
        </p:nvSpPr>
        <p:spPr bwMode="white">
          <a:xfrm>
            <a:off x="0" y="2460625"/>
            <a:ext cx="9144000" cy="2497138"/>
          </a:xfrm>
          <a:custGeom>
            <a:rect l="l" t="t" r="r" b="b"/>
            <a:pathLst>
              <a:path w="5760" h="1573">
                <a:moveTo>
                  <a:pt x="0" y="0"/>
                </a:moveTo>
                <a:lnTo>
                  <a:pt x="0" y="351"/>
                </a:lnTo>
                <a:lnTo>
                  <a:pt x="282" y="357"/>
                </a:lnTo>
                <a:lnTo>
                  <a:pt x="627" y="363"/>
                </a:lnTo>
                <a:lnTo>
                  <a:pt x="960" y="375"/>
                </a:lnTo>
                <a:lnTo>
                  <a:pt x="1218" y="393"/>
                </a:lnTo>
                <a:lnTo>
                  <a:pt x="1470" y="411"/>
                </a:lnTo>
                <a:lnTo>
                  <a:pt x="1746" y="435"/>
                </a:lnTo>
                <a:lnTo>
                  <a:pt x="2022" y="462"/>
                </a:lnTo>
                <a:lnTo>
                  <a:pt x="2340" y="504"/>
                </a:lnTo>
                <a:lnTo>
                  <a:pt x="2664" y="549"/>
                </a:lnTo>
                <a:lnTo>
                  <a:pt x="2952" y="597"/>
                </a:lnTo>
                <a:lnTo>
                  <a:pt x="3225" y="648"/>
                </a:lnTo>
                <a:lnTo>
                  <a:pt x="3513" y="708"/>
                </a:lnTo>
                <a:lnTo>
                  <a:pt x="3693" y="750"/>
                </a:lnTo>
                <a:lnTo>
                  <a:pt x="3936" y="810"/>
                </a:lnTo>
                <a:lnTo>
                  <a:pt x="4095" y="855"/>
                </a:lnTo>
                <a:lnTo>
                  <a:pt x="4281" y="909"/>
                </a:lnTo>
                <a:lnTo>
                  <a:pt x="4503" y="981"/>
                </a:lnTo>
                <a:lnTo>
                  <a:pt x="4704" y="1053"/>
                </a:lnTo>
                <a:lnTo>
                  <a:pt x="4911" y="1131"/>
                </a:lnTo>
                <a:lnTo>
                  <a:pt x="5073" y="1197"/>
                </a:lnTo>
                <a:lnTo>
                  <a:pt x="5256" y="1281"/>
                </a:lnTo>
                <a:lnTo>
                  <a:pt x="5475" y="1401"/>
                </a:lnTo>
                <a:lnTo>
                  <a:pt x="5628" y="1482"/>
                </a:lnTo>
                <a:lnTo>
                  <a:pt x="5759" y="1572"/>
                </a:lnTo>
                <a:lnTo>
                  <a:pt x="5759" y="633"/>
                </a:lnTo>
                <a:lnTo>
                  <a:pt x="5493" y="570"/>
                </a:lnTo>
                <a:lnTo>
                  <a:pt x="5214" y="501"/>
                </a:lnTo>
                <a:lnTo>
                  <a:pt x="4950" y="444"/>
                </a:lnTo>
                <a:lnTo>
                  <a:pt x="4701" y="396"/>
                </a:lnTo>
                <a:lnTo>
                  <a:pt x="4425" y="348"/>
                </a:lnTo>
                <a:lnTo>
                  <a:pt x="4110" y="294"/>
                </a:lnTo>
                <a:lnTo>
                  <a:pt x="3813" y="252"/>
                </a:lnTo>
                <a:lnTo>
                  <a:pt x="3549" y="213"/>
                </a:lnTo>
                <a:lnTo>
                  <a:pt x="3261" y="183"/>
                </a:lnTo>
                <a:lnTo>
                  <a:pt x="3015" y="153"/>
                </a:lnTo>
                <a:lnTo>
                  <a:pt x="2757" y="129"/>
                </a:lnTo>
                <a:lnTo>
                  <a:pt x="2520" y="105"/>
                </a:lnTo>
                <a:lnTo>
                  <a:pt x="2301" y="87"/>
                </a:lnTo>
                <a:lnTo>
                  <a:pt x="2013" y="66"/>
                </a:lnTo>
                <a:lnTo>
                  <a:pt x="1731" y="48"/>
                </a:lnTo>
                <a:lnTo>
                  <a:pt x="1524" y="39"/>
                </a:lnTo>
                <a:lnTo>
                  <a:pt x="1260" y="27"/>
                </a:lnTo>
                <a:lnTo>
                  <a:pt x="966" y="15"/>
                </a:lnTo>
                <a:lnTo>
                  <a:pt x="714" y="12"/>
                </a:lnTo>
                <a:lnTo>
                  <a:pt x="510" y="6"/>
                </a:lnTo>
                <a:lnTo>
                  <a:pt x="243" y="0"/>
                </a:lnTo>
                <a:lnTo>
                  <a:pt x="0" y="0"/>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1271" name=""/>
          <p:cNvSpPr/>
          <p:nvPr/>
        </p:nvSpPr>
        <p:spPr bwMode="white">
          <a:xfrm>
            <a:off x="0" y="1793875"/>
            <a:ext cx="9144000" cy="1539875"/>
          </a:xfrm>
          <a:custGeom>
            <a:rect l="l" t="t" r="r" b="b"/>
            <a:pathLst>
              <a:path w="5760" h="970">
                <a:moveTo>
                  <a:pt x="0" y="0"/>
                </a:moveTo>
                <a:lnTo>
                  <a:pt x="0" y="339"/>
                </a:lnTo>
                <a:lnTo>
                  <a:pt x="318" y="342"/>
                </a:lnTo>
                <a:lnTo>
                  <a:pt x="591" y="348"/>
                </a:lnTo>
                <a:lnTo>
                  <a:pt x="846" y="354"/>
                </a:lnTo>
                <a:lnTo>
                  <a:pt x="1074" y="360"/>
                </a:lnTo>
                <a:lnTo>
                  <a:pt x="1314" y="366"/>
                </a:lnTo>
                <a:lnTo>
                  <a:pt x="1599" y="381"/>
                </a:lnTo>
                <a:lnTo>
                  <a:pt x="1911" y="399"/>
                </a:lnTo>
                <a:lnTo>
                  <a:pt x="2241" y="420"/>
                </a:lnTo>
                <a:lnTo>
                  <a:pt x="2619" y="453"/>
                </a:lnTo>
                <a:lnTo>
                  <a:pt x="2889" y="477"/>
                </a:lnTo>
                <a:lnTo>
                  <a:pt x="3177" y="507"/>
                </a:lnTo>
                <a:lnTo>
                  <a:pt x="3498" y="543"/>
                </a:lnTo>
                <a:lnTo>
                  <a:pt x="3813" y="585"/>
                </a:lnTo>
                <a:lnTo>
                  <a:pt x="4044" y="618"/>
                </a:lnTo>
                <a:lnTo>
                  <a:pt x="4365" y="669"/>
                </a:lnTo>
                <a:lnTo>
                  <a:pt x="4683" y="726"/>
                </a:lnTo>
                <a:lnTo>
                  <a:pt x="4980" y="786"/>
                </a:lnTo>
                <a:lnTo>
                  <a:pt x="5268" y="846"/>
                </a:lnTo>
                <a:lnTo>
                  <a:pt x="5646" y="942"/>
                </a:lnTo>
                <a:lnTo>
                  <a:pt x="5759" y="969"/>
                </a:lnTo>
                <a:lnTo>
                  <a:pt x="5759" y="0"/>
                </a:lnTo>
                <a:lnTo>
                  <a:pt x="0" y="0"/>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1272" name=""/>
          <p:cNvSpPr/>
          <p:nvPr/>
        </p:nvSpPr>
        <p:spPr bwMode="white">
          <a:xfrm>
            <a:off x="0" y="-20638"/>
            <a:ext cx="9144000" cy="1682750"/>
          </a:xfrm>
          <a:custGeom>
            <a:rect l="l" t="t" r="r" b="b"/>
            <a:pathLst>
              <a:path w="5760" h="1060">
                <a:moveTo>
                  <a:pt x="0" y="753"/>
                </a:moveTo>
                <a:lnTo>
                  <a:pt x="0" y="1059"/>
                </a:lnTo>
                <a:lnTo>
                  <a:pt x="5759" y="1059"/>
                </a:lnTo>
                <a:lnTo>
                  <a:pt x="5759" y="0"/>
                </a:lnTo>
                <a:lnTo>
                  <a:pt x="5430" y="0"/>
                </a:lnTo>
                <a:lnTo>
                  <a:pt x="5298" y="84"/>
                </a:lnTo>
                <a:lnTo>
                  <a:pt x="5136" y="159"/>
                </a:lnTo>
                <a:lnTo>
                  <a:pt x="4968" y="222"/>
                </a:lnTo>
                <a:lnTo>
                  <a:pt x="4812" y="267"/>
                </a:lnTo>
                <a:lnTo>
                  <a:pt x="4626" y="324"/>
                </a:lnTo>
                <a:lnTo>
                  <a:pt x="4440" y="366"/>
                </a:lnTo>
                <a:lnTo>
                  <a:pt x="4230" y="414"/>
                </a:lnTo>
                <a:lnTo>
                  <a:pt x="3939" y="468"/>
                </a:lnTo>
                <a:lnTo>
                  <a:pt x="3711" y="504"/>
                </a:lnTo>
                <a:lnTo>
                  <a:pt x="3441" y="543"/>
                </a:lnTo>
                <a:lnTo>
                  <a:pt x="3189" y="579"/>
                </a:lnTo>
                <a:lnTo>
                  <a:pt x="2925" y="606"/>
                </a:lnTo>
                <a:lnTo>
                  <a:pt x="2679" y="633"/>
                </a:lnTo>
                <a:lnTo>
                  <a:pt x="2418" y="654"/>
                </a:lnTo>
                <a:lnTo>
                  <a:pt x="2142" y="675"/>
                </a:lnTo>
                <a:lnTo>
                  <a:pt x="1896" y="693"/>
                </a:lnTo>
                <a:lnTo>
                  <a:pt x="1647" y="708"/>
                </a:lnTo>
                <a:lnTo>
                  <a:pt x="1404" y="720"/>
                </a:lnTo>
                <a:lnTo>
                  <a:pt x="1170" y="732"/>
                </a:lnTo>
                <a:lnTo>
                  <a:pt x="906" y="738"/>
                </a:lnTo>
                <a:lnTo>
                  <a:pt x="534" y="747"/>
                </a:lnTo>
                <a:lnTo>
                  <a:pt x="201" y="753"/>
                </a:lnTo>
                <a:lnTo>
                  <a:pt x="0" y="753"/>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1273" name=""/>
          <p:cNvSpPr/>
          <p:nvPr/>
        </p:nvSpPr>
        <p:spPr bwMode="white">
          <a:xfrm>
            <a:off x="0" y="-20638"/>
            <a:ext cx="8388350" cy="1068388"/>
          </a:xfrm>
          <a:custGeom>
            <a:rect l="l" t="t" r="r" b="b"/>
            <a:pathLst>
              <a:path w="5284" h="673">
                <a:moveTo>
                  <a:pt x="0" y="366"/>
                </a:moveTo>
                <a:lnTo>
                  <a:pt x="0" y="672"/>
                </a:lnTo>
                <a:lnTo>
                  <a:pt x="303" y="672"/>
                </a:lnTo>
                <a:lnTo>
                  <a:pt x="723" y="663"/>
                </a:lnTo>
                <a:lnTo>
                  <a:pt x="1020" y="654"/>
                </a:lnTo>
                <a:lnTo>
                  <a:pt x="1302" y="642"/>
                </a:lnTo>
                <a:lnTo>
                  <a:pt x="1554" y="630"/>
                </a:lnTo>
                <a:lnTo>
                  <a:pt x="1779" y="615"/>
                </a:lnTo>
                <a:lnTo>
                  <a:pt x="1962" y="606"/>
                </a:lnTo>
                <a:lnTo>
                  <a:pt x="2193" y="588"/>
                </a:lnTo>
                <a:lnTo>
                  <a:pt x="2448" y="570"/>
                </a:lnTo>
                <a:lnTo>
                  <a:pt x="2700" y="546"/>
                </a:lnTo>
                <a:lnTo>
                  <a:pt x="2904" y="528"/>
                </a:lnTo>
                <a:lnTo>
                  <a:pt x="3138" y="498"/>
                </a:lnTo>
                <a:lnTo>
                  <a:pt x="3324" y="474"/>
                </a:lnTo>
                <a:lnTo>
                  <a:pt x="3534" y="447"/>
                </a:lnTo>
                <a:lnTo>
                  <a:pt x="3735" y="420"/>
                </a:lnTo>
                <a:lnTo>
                  <a:pt x="3933" y="384"/>
                </a:lnTo>
                <a:lnTo>
                  <a:pt x="4116" y="351"/>
                </a:lnTo>
                <a:lnTo>
                  <a:pt x="4266" y="318"/>
                </a:lnTo>
                <a:lnTo>
                  <a:pt x="4446" y="279"/>
                </a:lnTo>
                <a:lnTo>
                  <a:pt x="4620" y="237"/>
                </a:lnTo>
                <a:lnTo>
                  <a:pt x="4779" y="192"/>
                </a:lnTo>
                <a:lnTo>
                  <a:pt x="4920" y="147"/>
                </a:lnTo>
                <a:lnTo>
                  <a:pt x="5085" y="90"/>
                </a:lnTo>
                <a:lnTo>
                  <a:pt x="5193" y="42"/>
                </a:lnTo>
                <a:lnTo>
                  <a:pt x="5283" y="0"/>
                </a:lnTo>
                <a:lnTo>
                  <a:pt x="3201" y="0"/>
                </a:lnTo>
                <a:lnTo>
                  <a:pt x="2982" y="57"/>
                </a:lnTo>
                <a:lnTo>
                  <a:pt x="2775" y="108"/>
                </a:lnTo>
                <a:lnTo>
                  <a:pt x="2562" y="150"/>
                </a:lnTo>
                <a:lnTo>
                  <a:pt x="2397" y="183"/>
                </a:lnTo>
                <a:lnTo>
                  <a:pt x="2205" y="213"/>
                </a:lnTo>
                <a:lnTo>
                  <a:pt x="2001" y="243"/>
                </a:lnTo>
                <a:lnTo>
                  <a:pt x="1776" y="273"/>
                </a:lnTo>
                <a:lnTo>
                  <a:pt x="1536" y="297"/>
                </a:lnTo>
                <a:lnTo>
                  <a:pt x="1344" y="312"/>
                </a:lnTo>
                <a:lnTo>
                  <a:pt x="1134" y="330"/>
                </a:lnTo>
                <a:lnTo>
                  <a:pt x="921" y="342"/>
                </a:lnTo>
                <a:lnTo>
                  <a:pt x="696" y="354"/>
                </a:lnTo>
                <a:lnTo>
                  <a:pt x="501" y="360"/>
                </a:lnTo>
                <a:lnTo>
                  <a:pt x="279" y="366"/>
                </a:lnTo>
                <a:lnTo>
                  <a:pt x="99" y="369"/>
                </a:lnTo>
                <a:lnTo>
                  <a:pt x="0" y="366"/>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1274" name=""/>
          <p:cNvSpPr/>
          <p:nvPr/>
        </p:nvSpPr>
        <p:spPr bwMode="white">
          <a:xfrm>
            <a:off x="0" y="-20638"/>
            <a:ext cx="4578350" cy="454025"/>
          </a:xfrm>
          <a:custGeom>
            <a:rect l="l" t="t" r="r" b="b"/>
            <a:pathLst>
              <a:path w="2884" h="286">
                <a:moveTo>
                  <a:pt x="0" y="0"/>
                </a:moveTo>
                <a:lnTo>
                  <a:pt x="0" y="285"/>
                </a:lnTo>
                <a:lnTo>
                  <a:pt x="192" y="285"/>
                </a:lnTo>
                <a:lnTo>
                  <a:pt x="384" y="282"/>
                </a:lnTo>
                <a:lnTo>
                  <a:pt x="579" y="276"/>
                </a:lnTo>
                <a:lnTo>
                  <a:pt x="789" y="267"/>
                </a:lnTo>
                <a:lnTo>
                  <a:pt x="999" y="258"/>
                </a:lnTo>
                <a:lnTo>
                  <a:pt x="1161" y="246"/>
                </a:lnTo>
                <a:lnTo>
                  <a:pt x="1302" y="234"/>
                </a:lnTo>
                <a:lnTo>
                  <a:pt x="1458" y="222"/>
                </a:lnTo>
                <a:lnTo>
                  <a:pt x="1665" y="201"/>
                </a:lnTo>
                <a:lnTo>
                  <a:pt x="1992" y="159"/>
                </a:lnTo>
                <a:lnTo>
                  <a:pt x="2301" y="117"/>
                </a:lnTo>
                <a:lnTo>
                  <a:pt x="2604" y="60"/>
                </a:lnTo>
                <a:lnTo>
                  <a:pt x="2883" y="0"/>
                </a:lnTo>
                <a:lnTo>
                  <a:pt x="0" y="0"/>
                </a:lnTo>
              </a:path>
            </a:pathLst>
          </a:custGeom>
          <a:gradFill rotWithShape="0">
            <a:gsLst>
              <a:gs pos="0">
                <a:schemeClr val="accent2"/>
              </a:gs>
              <a:gs pos="100000">
                <a:schemeClr val="bg1"/>
              </a:gs>
            </a:gsLst>
            <a:lin ang="0" scaled="1"/>
          </a:gradFill>
          <a:ln>
            <a:noFill/>
            <a:miter lim="800000"/>
            <a:headEnd type="none" w="sm" len="sm"/>
            <a:tailEnd type="none" w="sm" len="sm"/>
          </a:ln>
          <a:effectLst/>
        </p:spPr>
        <p:txBody>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1275" name=""/>
          <p:cNvSpPr/>
          <p:nvPr>
            <p:ph type="title"/>
          </p:nvPr>
        </p:nvSpPr>
        <p:spPr>
          <a:xfrm>
            <a:off x="685800" y="609600"/>
            <a:ext cx="7772400" cy="1143000"/>
          </a:xfrm>
          <a:prstGeom prst="rect">
            <a:avLst/>
          </a:prstGeom>
          <a:noFill/>
          <a:ln>
            <a:noFill/>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imes New Roman" pitchFamily="18" charset="0"/>
                <a:ea typeface="宋体" pitchFamily="2" charset="-122"/>
              </a:defRPr>
            </a:lvl1pPr>
          </a:lstStyle>
          <a:p>
            <a:pPr lvl="0"/>
            <a:r>
              <a:t>单击此处编辑母版标题样式</a:t>
            </a:r>
          </a:p>
        </p:txBody>
      </p:sp>
      <p:sp>
        <p:nvSpPr>
          <p:cNvPr id="11276" name=""/>
          <p:cNvSpPr/>
          <p:nvPr>
            <p:ph type="body" idx="1"/>
          </p:nvPr>
        </p:nvSpPr>
        <p:spPr>
          <a:xfrm>
            <a:off x="685800" y="1981200"/>
            <a:ext cx="7772400" cy="4114800"/>
          </a:xfrm>
          <a:prstGeom prst="rect">
            <a:avLst/>
          </a:prstGeom>
          <a:noFill/>
          <a:ln>
            <a:noFill/>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t>单击此处编辑母版文本样式</a:t>
            </a:r>
          </a:p>
          <a:p>
            <a:pPr lvl="1"/>
            <a:r>
              <a:t>第二级</a:t>
            </a:r>
          </a:p>
          <a:p>
            <a:pPr lvl="2"/>
            <a:r>
              <a:t>第三级</a:t>
            </a:r>
          </a:p>
          <a:p>
            <a:pPr lvl="3"/>
            <a:r>
              <a:t>第四级</a:t>
            </a:r>
          </a:p>
          <a:p>
            <a:pPr lvl="4"/>
            <a:r>
              <a:t>第五级</a:t>
            </a:r>
          </a:p>
        </p:txBody>
      </p:sp>
      <p:sp>
        <p:nvSpPr>
          <p:cNvPr id="11277" name=""/>
          <p:cNvSpPr/>
          <p:nvPr>
            <p:ph type="dt" sz="half" idx="2"/>
          </p:nvPr>
        </p:nvSpPr>
        <p:spPr>
          <a:xfrm>
            <a:off x="685800" y="6248400"/>
            <a:ext cx="1905000" cy="457200"/>
          </a:xfrm>
          <a:prstGeom prst="rect">
            <a:avLst/>
          </a:prstGeom>
          <a:noFill/>
          <a:ln>
            <a:noFill/>
            <a:miter lim="800000"/>
          </a:ln>
        </p:spPr>
        <p:txBody>
          <a:bodyPr/>
          <a:lstStyle>
            <a:defPPr algn="l" rtl="0" eaLnBrk="0" hangingPunct="0">
              <a:defRPr kumimoji="1" lang="zh-CN" altLang="en-US"/>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endParaRPr sz="1400"/>
          </a:p>
        </p:txBody>
      </p:sp>
      <p:sp>
        <p:nvSpPr>
          <p:cNvPr id="11278" name=""/>
          <p:cNvSpPr/>
          <p:nvPr>
            <p:ph type="ftr" sz="quarter" idx="3"/>
          </p:nvPr>
        </p:nvSpPr>
        <p:spPr>
          <a:xfrm>
            <a:off x="3124200" y="6248400"/>
            <a:ext cx="2895600" cy="457200"/>
          </a:xfrm>
          <a:prstGeom prst="rect">
            <a:avLst/>
          </a:prstGeom>
          <a:noFill/>
          <a:ln>
            <a:noFill/>
            <a:miter lim="800000"/>
          </a:ln>
        </p:spPr>
        <p:txBody>
          <a:bodyPr/>
          <a:lstStyle>
            <a:defPPr algn="l" rtl="0" eaLnBrk="0" hangingPunct="0">
              <a:defRPr kumimoji="1" lang="zh-CN" altLang="en-US"/>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eaLnBrk="1" hangingPunct="1"/>
            <a:fld id="{D90DBD7F-C68D-44CA-9676-C9D37F5F4861}" type="footer">
              <a:rPr sz="1400"/>
              <a:t/>
            </a:fld>
            <a:endParaRPr sz="1400"/>
          </a:p>
        </p:txBody>
      </p:sp>
      <p:sp>
        <p:nvSpPr>
          <p:cNvPr id="11279" name=""/>
          <p:cNvSpPr/>
          <p:nvPr>
            <p:ph type="sldNum" sz="quarter" idx="4"/>
          </p:nvPr>
        </p:nvSpPr>
        <p:spPr>
          <a:xfrm>
            <a:off x="6553200" y="6248400"/>
            <a:ext cx="1905000" cy="457200"/>
          </a:xfrm>
          <a:prstGeom prst="rect">
            <a:avLst/>
          </a:prstGeom>
          <a:noFill/>
          <a:ln>
            <a:noFill/>
            <a:miter lim="800000"/>
          </a:ln>
        </p:spPr>
        <p:txBody>
          <a:bodyPr/>
          <a:lstStyle>
            <a:defPPr algn="l" rtl="0" eaLnBrk="0" hangingPunct="0">
              <a:defRPr kumimoji="1" lang="zh-CN" altLang="en-US"/>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r" eaLnBrk="1" hangingPunct="1"/>
            <a:fld id="{C10EE99C-2D97-4656-9E05-F17B6370D7A1}" type="slidenum">
              <a:rPr sz="1400"/>
              <a:t>*</a:t>
            </a:fld>
            <a:endParaRPr sz="1400"/>
          </a:p>
        </p:txBody>
      </p:sp>
    </p:spTree>
  </p:cSld>
  <p:clrMap bg1="dk1" tx1="lt1" bg2="dk2" tx2="lt2" accent1="accent1" accent2="accent2" accent3="accent3" accent4="accent4" accent5="accent5" accent6="accent6" hlink="hlink" folHlink="folHlink"/>
  <p:sldLayoutIdLst>
    <p:sldLayoutId id="2147483660" r:id="rId1"/>
    <p:sldLayoutId id="2147483661" r:id="rId2"/>
    <p:sldLayoutId id="2147483662" r:id="rId3"/>
  </p:sldLayoutIdLs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ur="500" fill="hold" grpId="0" nodeType="afterEffect">
                                  <p:stCondLst>
                                    <p:cond delay="1000"/>
                                  </p:stCondLst>
                                  <p:childTnLst>
                                    <p:set>
                                      <p:cBhvr additive="base">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0-#ppt_w/2"/>
                                          </p:val>
                                        </p:tav>
                                        <p:tav tm="100000">
                                          <p:val>
                                            <p:strVal val="#ppt_x"/>
                                          </p:val>
                                        </p:tav>
                                      </p:tavLst>
                                    </p:anim>
                                    <p:anim calcmode="lin" valueType="num">
                                      <p:cBhvr additive="base">
                                        <p:cTn id="8" dur="500" fill="hold"/>
                                        <p:tgtEl>
                                          <p:spTgt spid="11266"/>
                                        </p:tgtEl>
                                        <p:attrNameLst>
                                          <p:attrName>ppt_y</p:attrName>
                                        </p:attrNameLst>
                                      </p:cBhvr>
                                      <p:tavLst>
                                        <p:tav tm="0">
                                          <p:val>
                                            <p:strVal val="#ppt_y"/>
                                          </p:val>
                                        </p:tav>
                                        <p:tav tm="100000">
                                          <p:val>
                                            <p:strVal val="#ppt_y"/>
                                          </p:val>
                                        </p:tav>
                                      </p:tavLst>
                                    </p:anim>
                                  </p:childTnLst>
                                  <p:subTnLst>
                                    <p:set>
                                      <p:cBhvr additive="base">
                                        <p:cTn dur="1" repeatDur="-9223372036854775808" fill="hold" display="0" masterRel="sameClick" afterEffect="1"/>
                                        <p:tgtEl>
                                          <p:spTgt spid="1126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Lst>
  </p:timing>
  <p:hf sldNum="0" hdr="0" dt="0"/>
  <p:txStyles>
    <p:titleStyle>
      <a:lvl1pPr marL="0" indent="0" algn="ctr" defTabSz="914400" rtl="0" eaLnBrk="1" fontAlgn="base" hangingPunct="1">
        <a:lnSpc>
          <a:spcPct val="100000"/>
        </a:lnSpc>
        <a:spcBef>
          <a:spcPct val="0"/>
        </a:spcBef>
        <a:spcAft>
          <a:spcPct val="0"/>
        </a:spcAft>
        <a:buClrTx/>
        <a:buSzTx/>
        <a:buFontTx/>
        <a:buNone/>
        <a:defRPr kumimoji="0" sz="4400" b="0" i="0" u="none" baseline="0">
          <a:solidFill>
            <a:schemeClr val="tx2"/>
          </a:solidFill>
          <a:latin typeface="Times New Roman" pitchFamily="18" charset="0"/>
          <a:ea typeface="宋体" pitchFamily="2" charset="-122"/>
        </a:defRPr>
      </a:lvl1pPr>
    </p:titleStyle>
    <p:bodyStyle>
      <a:lvl1pPr marL="342900" indent="-342900" algn="l" defTabSz="914400" rtl="0" eaLnBrk="1" fontAlgn="base" hangingPunct="1">
        <a:lnSpc>
          <a:spcPct val="100000"/>
        </a:lnSpc>
        <a:spcBef>
          <a:spcPct val="20000"/>
        </a:spcBef>
        <a:spcAft>
          <a:spcPct val="0"/>
        </a:spcAft>
        <a:buClrTx/>
        <a:buSzTx/>
        <a:buFontTx/>
        <a:buChar char="•"/>
        <a:defRPr kumimoji="0"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sz="2000" b="0" i="0" u="none" baseline="0">
          <a:solidFill>
            <a:schemeClr val="tx1"/>
          </a:solidFill>
          <a:latin typeface="Times New Roman" pitchFamily="18" charset="0"/>
          <a:ea typeface="宋体" pitchFamily="2" charset="-122"/>
        </a:defRPr>
      </a:lvl5pPr>
    </p:bodyStyle>
    <p:otherStyle>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audio" Target="../media/media1.wav"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37052053141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170" name=""/>
          <p:cNvSpPr/>
          <p:nvPr>
            <p:ph type="ctrTitle"/>
          </p:nvPr>
        </p:nvSpPr>
        <p:spPr>
          <a:xfrm>
            <a:off x="685800" y="990600"/>
            <a:ext cx="7772400" cy="2362200"/>
          </a:xfrm>
          <a:prstGeom prst="rect">
            <a:avLst/>
          </a:prstGeom>
          <a:noFill/>
          <a:ln>
            <a:miter lim="800000"/>
          </a:ln>
        </p:spPr>
        <p:txBody>
          <a:bodyPr anchor="ctr" anchorCtr="0"/>
          <a:lstStyle/>
          <a:p>
            <a:pPr lvl="0"/>
            <a:r>
              <a:t>特发性肺纤维化的诊断进展</a:t>
            </a:r>
            <a:br/>
            <a:r>
              <a:rPr sz="3600"/>
              <a:t>THE DIAGNOSIS OF IDIOPATHIC PULMONARY FIBROSIS</a:t>
            </a:r>
            <a:endParaRPr>
              <a:solidFill>
                <a:schemeClr val="tx1"/>
              </a:solidFill>
            </a:endParaRPr>
          </a:p>
        </p:txBody>
      </p:sp>
      <p:sp>
        <p:nvSpPr>
          <p:cNvPr id="7171" name=""/>
          <p:cNvSpPr/>
          <p:nvPr>
            <p:ph type="subTitle" idx="1"/>
          </p:nvPr>
        </p:nvSpPr>
        <p:spPr>
          <a:xfrm>
            <a:off x="1371600" y="4038600"/>
            <a:ext cx="6400800" cy="1600200"/>
          </a:xfrm>
          <a:prstGeom prst="rect">
            <a:avLst/>
          </a:prstGeom>
          <a:noFill/>
          <a:ln>
            <a:miter lim="800000"/>
          </a:ln>
        </p:spPr>
        <p:txBody>
          <a:bodyPr/>
          <a:lstStyle/>
          <a:p>
            <a:pPr lvl="0"/>
            <a:r>
              <a:rPr>
                <a:ea typeface="仿宋_GB2312" pitchFamily="49" charset="-122"/>
              </a:rPr>
              <a:t>上海仁济医院呼吸科</a:t>
            </a:r>
            <a:endParaRPr>
              <a:ea typeface="仿宋_GB2312" pitchFamily="49" charset="-122"/>
            </a:endParaRPr>
          </a:p>
          <a:p>
            <a:pPr lvl="0"/>
            <a:r>
              <a:rPr>
                <a:ea typeface="仿宋_GB2312" pitchFamily="49" charset="-122"/>
              </a:rPr>
              <a:t>郭胤仕</a:t>
            </a:r>
          </a:p>
        </p:txBody>
      </p:sp>
      <p:sp>
        <p:nvSpPr>
          <p:cNvPr id="7172" name=""/>
          <p:cNvSpPr>
            <a:spLocks noGrp="1"/>
          </p:cNvSpPr>
          <p:nvPr>
            <p:ph type="dt" sz="half" idx="2"/>
          </p:nvPr>
        </p:nvSpPr>
        <p:spPr/>
        <p:txBody>
          <a:bodyPr/>
          <a:lstStyle>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endParaRPr sz="1400"/>
          </a:p>
        </p:txBody>
      </p:sp>
      <p:sp>
        <p:nvSpPr>
          <p:cNvPr id="7173" name=""/>
          <p:cNvSpPr>
            <a:spLocks noGrp="1"/>
          </p:cNvSpPr>
          <p:nvPr>
            <p:ph type="ftr" sz="quarter" idx="3"/>
          </p:nvPr>
        </p:nvSpPr>
        <p:spPr/>
        <p:txBody>
          <a:bodyPr/>
          <a:lstStyle>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eaLnBrk="1" hangingPunct="1"/>
            <a:fld id="{BE4269D3-43C9-462B-89F0-2B5FF8E3FC11}" type="footer">
              <a:rPr sz="1400"/>
              <a:t/>
            </a:fld>
            <a:endParaRPr sz="1400"/>
          </a:p>
        </p:txBody>
      </p:sp>
      <p:sp>
        <p:nvSpPr>
          <p:cNvPr id="7174" name="TextBox 7173"/>
          <p:cNvSpPr txBox="1"/>
          <p:nvPr/>
        </p:nvSpPr>
        <p:spPr>
          <a:xfrm flipH="1">
            <a:off x="0" y="0"/>
            <a:ext cx="0" cy="0"/>
          </a:xfrm>
          <a:prstGeom prst="rect">
            <a:avLst/>
          </a:prstGeom>
          <a:noFill/>
        </p:spPr>
        <p:txBody>
          <a:bodyPr wrap="none">
            <a:spAutoFit/>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特发性肺纤维化的诊断进展共53页，您现在浏览的是第1页!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8" dur="500" fill="hold" grpId="0" nodeType="clickEffect">
                                  <p:stCondLst>
                                    <p:cond delay="0"/>
                                  </p:stCondLst>
                                  <p:childTnLst>
                                    <p:set>
                                      <p:cBhvr additive="base">
                                        <p:cTn id="6" dur="1" fill="hold">
                                          <p:stCondLst>
                                            <p:cond delay="0"/>
                                          </p:stCondLst>
                                        </p:cTn>
                                        <p:tgtEl>
                                          <p:spTgt spid="7171">
                                            <p:txEl>
                                              <p:pRg st="0" end="0"/>
                                            </p:txEl>
                                          </p:spTgt>
                                        </p:tgtEl>
                                        <p:attrNameLst>
                                          <p:attrName>style.visibility</p:attrName>
                                        </p:attrNameLst>
                                      </p:cBhvr>
                                      <p:to>
                                        <p:strVal val="visible"/>
                                      </p:to>
                                    </p:set>
                                    <p:anim calcmode="lin" valueType="num">
                                      <p:cBhvr additive="base">
                                        <p:cTn id="7" dur="500" fill="hold"/>
                                        <p:tgtEl>
                                          <p:spTgt spid="717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1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8" dur="500" fill="hold" grpId="0" nodeType="clickEffect">
                                  <p:stCondLst>
                                    <p:cond delay="0"/>
                                  </p:stCondLst>
                                  <p:childTnLst>
                                    <p:set>
                                      <p:cBhvr additive="base">
                                        <p:cTn id="12" dur="1" fill="hold">
                                          <p:stCondLst>
                                            <p:cond delay="0"/>
                                          </p:stCondLst>
                                        </p:cTn>
                                        <p:tgtEl>
                                          <p:spTgt spid="7171">
                                            <p:txEl>
                                              <p:pRg st="1" end="1"/>
                                            </p:txEl>
                                          </p:spTgt>
                                        </p:tgtEl>
                                        <p:attrNameLst>
                                          <p:attrName>style.visibility</p:attrName>
                                        </p:attrNameLst>
                                      </p:cBhvr>
                                      <p:to>
                                        <p:strVal val="visible"/>
                                      </p:to>
                                    </p:set>
                                    <p:anim calcmode="lin" valueType="num">
                                      <p:cBhvr additive="base">
                                        <p:cTn id="13" dur="500" fill="hold"/>
                                        <p:tgtEl>
                                          <p:spTgt spid="717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171">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uiExpand="1" build="p"/>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194" name=""/>
          <p:cNvSpPr/>
          <p:nvPr>
            <p:ph type="title"/>
          </p:nvPr>
        </p:nvSpPr>
        <p:spPr>
          <a:xfrm>
            <a:off x="685800" y="609600"/>
            <a:ext cx="7772400" cy="8382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imes New Roman" pitchFamily="18" charset="0"/>
                <a:ea typeface="宋体" pitchFamily="2" charset="-122"/>
              </a:defRPr>
            </a:lvl1pPr>
          </a:lstStyle>
          <a:p>
            <a:pPr lvl="0"/>
            <a:r>
              <a:rPr sz="3600"/>
              <a:t>一、特发性肺纤维化概念的新认识</a:t>
            </a:r>
          </a:p>
        </p:txBody>
      </p:sp>
      <p:sp>
        <p:nvSpPr>
          <p:cNvPr id="8195" name=""/>
          <p:cNvSpPr/>
          <p:nvPr>
            <p:ph type="body" idx="4294967295"/>
          </p:nvPr>
        </p:nvSpPr>
        <p:spPr>
          <a:xfrm>
            <a:off x="685800" y="1981200"/>
            <a:ext cx="7772400" cy="4114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lgn="just"/>
            <a:r>
              <a:rPr sz="2400"/>
              <a:t>特发性肺纤维化是指一组病因不明的间质性肺疾病(ILD , interstitial lung disease)，组织学上以肺泡炎和进行性间质纤维化为特征。以往所谓ILD的“间质”，是从解剖学上的肺间质出发并与肺实质的病变（主要是病原体引起的肺炎）相区别而命名。当初临床理解的ILD病变靶位于肺间质，而忽视了ILD的肺泡病变。</a:t>
            </a:r>
            <a:endParaRPr sz="2400"/>
          </a:p>
        </p:txBody>
      </p:sp>
      <p:sp>
        <p:nvSpPr>
          <p:cNvPr id="8196" name="Date Placeholder 3"/>
          <p:cNvSpPr>
            <a:spLocks noGrp="1"/>
          </p:cNvSpPr>
          <p:nvPr>
            <p:ph type="dt" sz="half" idx="2"/>
          </p:nvPr>
        </p:nvSpPr>
        <p:spPr/>
        <p:txBody>
          <a:bodyPr/>
          <a:lstStyle/>
          <a:p>
            <a:pPr lvl="0" eaLnBrk="1" hangingPunct="1"/>
            <a:endParaRPr sz="1400"/>
          </a:p>
        </p:txBody>
      </p:sp>
      <p:sp>
        <p:nvSpPr>
          <p:cNvPr id="8197" name="Footer Placeholder 4"/>
          <p:cNvSpPr>
            <a:spLocks noGrp="1"/>
          </p:cNvSpPr>
          <p:nvPr>
            <p:ph type="ftr" sz="quarter" idx="3"/>
          </p:nvPr>
        </p:nvSpPr>
        <p:spPr/>
        <p:txBody>
          <a:bodyPr/>
          <a:lstStyle/>
          <a:p>
            <a:pPr lvl="0" algn="ctr" eaLnBrk="1" hangingPunct="1"/>
            <a:fld id="{C26D7F47-0398-4867-8E9E-89B9AED50360}" type="footer">
              <a:rPr sz="1400"/>
              <a:t/>
            </a:fld>
            <a:endParaRPr sz="1400"/>
          </a:p>
        </p:txBody>
      </p:sp>
      <p:sp>
        <p:nvSpPr>
          <p:cNvPr id="8198" name="TextBox 8197"/>
          <p:cNvSpPr txBox="1"/>
          <p:nvPr/>
        </p:nvSpPr>
        <p:spPr>
          <a:xfrm flipH="1">
            <a:off x="0" y="0"/>
            <a:ext cx="0" cy="0"/>
          </a:xfrm>
          <a:prstGeom prst="rect">
            <a:avLst/>
          </a:prstGeom>
          <a:noFill/>
        </p:spPr>
        <p:txBody>
          <a:bodyPr wrap="none">
            <a:spAutoFit/>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特发性肺纤维化的诊断进展共53页，您现在浏览的是第2页!</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218" name=""/>
          <p:cNvSpPr/>
          <p:nvPr>
            <p:ph type="title"/>
          </p:nvPr>
        </p:nvSpPr>
        <p:spPr>
          <a:xfrm>
            <a:off x="685800" y="609600"/>
            <a:ext cx="7772400" cy="9144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imes New Roman" pitchFamily="18" charset="0"/>
                <a:ea typeface="宋体" pitchFamily="2" charset="-122"/>
              </a:defRPr>
            </a:lvl1pPr>
          </a:lstStyle>
          <a:p>
            <a:pPr lvl="0"/>
            <a:r>
              <a:rPr sz="3600"/>
              <a:t>特发性肺纤维化概念的新认识</a:t>
            </a:r>
            <a:endParaRPr sz="3600"/>
          </a:p>
        </p:txBody>
      </p:sp>
      <p:sp>
        <p:nvSpPr>
          <p:cNvPr id="9219" name=""/>
          <p:cNvSpPr/>
          <p:nvPr>
            <p:ph type="body" idx="4294967295"/>
          </p:nvPr>
        </p:nvSpPr>
        <p:spPr>
          <a:xfrm>
            <a:off x="685800" y="1752600"/>
            <a:ext cx="7772400" cy="43434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rPr sz="2400"/>
              <a:t>关于ILD的定义几经变化，近年来从肺间质病理解剖学研究中更为明确：ILD主要是以侵犯肺泡单位（肺泡壁和肺泡腔）和肺泡周围组织的一组疾病群。这里所指的慢性间质性肺疾病的间质，除解剖学上的间质外，还要包括属于肺实质的肺泡上皮细胞、血管内皮细胞、间胚细胞及周围结缔组织基质成分。ILD的病变部位不仅限于肺泡壁，也可以波及终未细支气管领域。</a:t>
            </a:r>
            <a:endParaRPr sz="2400"/>
          </a:p>
          <a:p>
            <a:pPr lvl="0"/>
            <a:r>
              <a:rPr sz="2400"/>
              <a:t>由此可见ILD是整个肺实质受累的疾病，从某种意义上也可以将ILD理解为弥漫性肺实质疾病（DPLD）。</a:t>
            </a:r>
          </a:p>
          <a:p>
            <a:pPr lvl="0"/>
            <a:endParaRPr sz="2400"/>
          </a:p>
        </p:txBody>
      </p:sp>
      <p:sp>
        <p:nvSpPr>
          <p:cNvPr id="9220" name="Date Placeholder 3"/>
          <p:cNvSpPr>
            <a:spLocks noGrp="1"/>
          </p:cNvSpPr>
          <p:nvPr>
            <p:ph type="dt" sz="half" idx="2"/>
          </p:nvPr>
        </p:nvSpPr>
        <p:spPr/>
        <p:txBody>
          <a:bodyPr/>
          <a:lstStyle/>
          <a:p>
            <a:pPr lvl="0" eaLnBrk="1" hangingPunct="1"/>
            <a:endParaRPr sz="1400"/>
          </a:p>
        </p:txBody>
      </p:sp>
      <p:sp>
        <p:nvSpPr>
          <p:cNvPr id="9221" name="Footer Placeholder 4"/>
          <p:cNvSpPr>
            <a:spLocks noGrp="1"/>
          </p:cNvSpPr>
          <p:nvPr>
            <p:ph type="ftr" sz="quarter" idx="3"/>
          </p:nvPr>
        </p:nvSpPr>
        <p:spPr/>
        <p:txBody>
          <a:bodyPr/>
          <a:lstStyle/>
          <a:p>
            <a:pPr lvl="0" algn="ctr" eaLnBrk="1" hangingPunct="1"/>
            <a:fld id="{BD683E43-F87B-45DE-8728-9FCB5252F054}" type="footer">
              <a:rPr sz="1400"/>
              <a:t/>
            </a:fld>
            <a:endParaRPr sz="1400"/>
          </a:p>
        </p:txBody>
      </p:sp>
      <p:sp>
        <p:nvSpPr>
          <p:cNvPr id="9222" name="TextBox 9221"/>
          <p:cNvSpPr txBox="1"/>
          <p:nvPr/>
        </p:nvSpPr>
        <p:spPr>
          <a:xfrm flipH="1">
            <a:off x="0" y="0"/>
            <a:ext cx="0" cy="0"/>
          </a:xfrm>
          <a:prstGeom prst="rect">
            <a:avLst/>
          </a:prstGeom>
          <a:noFill/>
        </p:spPr>
        <p:txBody>
          <a:bodyPr wrap="none">
            <a:spAutoFit/>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特发性肺纤维化的诊断进展共53页，您现在浏览的是第3页!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1" presetClass="entr" presetSubtype="0" dur="500" fill="hold" grpId="0" nodeType="clickEffect">
                                  <p:stCondLst>
                                    <p:cond delay="0"/>
                                  </p:stCondLst>
                                  <p:childTnLst>
                                    <p:set>
                                      <p:cBhvr additive="base">
                                        <p:cTn id="6" dur="500" fill="hold">
                                          <p:stCondLst>
                                            <p:cond delay="0"/>
                                          </p:stCondLst>
                                        </p:cTn>
                                        <p:tgtEl>
                                          <p:spTgt spid="92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afterGroup">
                            <p:stCondLst>
                              <p:cond delay="0"/>
                            </p:stCondLst>
                            <p:childTnLst>
                              <p:par>
                                <p:cTn id="9" presetID="11" presetClass="entr" presetSubtype="0" dur="500" fill="hold" grpId="0" nodeType="clickEffect">
                                  <p:stCondLst>
                                    <p:cond delay="0"/>
                                  </p:stCondLst>
                                  <p:childTnLst>
                                    <p:set>
                                      <p:cBhvr additive="base">
                                        <p:cTn id="10" dur="500" fill="hold">
                                          <p:stCondLst>
                                            <p:cond delay="0"/>
                                          </p:stCondLst>
                                        </p:cTn>
                                        <p:tgtEl>
                                          <p:spTgt spid="921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uiExpand="1" build="p"/>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242" name=""/>
          <p:cNvSpPr/>
          <p:nvPr>
            <p:ph type="title"/>
          </p:nvPr>
        </p:nvSpPr>
        <p:spPr>
          <a:xfrm>
            <a:off x="685800" y="609600"/>
            <a:ext cx="77724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imes New Roman" pitchFamily="18" charset="0"/>
                <a:ea typeface="宋体" pitchFamily="2" charset="-122"/>
              </a:defRPr>
            </a:lvl1pPr>
          </a:lstStyle>
          <a:p>
            <a:pPr lvl="0"/>
            <a:r>
              <a:t>IPF的同义语</a:t>
            </a:r>
          </a:p>
        </p:txBody>
      </p:sp>
      <p:sp>
        <p:nvSpPr>
          <p:cNvPr id="10243" name=""/>
          <p:cNvSpPr/>
          <p:nvPr>
            <p:ph type="body" idx="4294967295"/>
          </p:nvPr>
        </p:nvSpPr>
        <p:spPr>
          <a:xfrm>
            <a:off x="685800" y="1981200"/>
            <a:ext cx="7772400" cy="4114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lgn="just"/>
            <a:r>
              <a:t>隐原性致纤维化性肺泡炎 CFA</a:t>
            </a:r>
          </a:p>
          <a:p>
            <a:pPr lvl="0" algn="just"/>
            <a:r>
              <a:t>弥漫性间质性肺炎 DIP</a:t>
            </a:r>
          </a:p>
          <a:p>
            <a:pPr lvl="0" algn="just"/>
            <a:r>
              <a:t>弥漫性肺间质纤维化 DIPF</a:t>
            </a:r>
          </a:p>
          <a:p>
            <a:pPr lvl="0" algn="just"/>
            <a:r>
              <a:t>弥漫性致纤维化性肺泡炎DFP</a:t>
            </a:r>
          </a:p>
          <a:p>
            <a:pPr lvl="0" algn="just"/>
            <a:r>
              <a:t>特发性间质性肺炎IIP</a:t>
            </a:r>
          </a:p>
          <a:p>
            <a:pPr lvl="0"/>
          </a:p>
        </p:txBody>
      </p:sp>
      <p:sp>
        <p:nvSpPr>
          <p:cNvPr id="10244" name="Date Placeholder 3"/>
          <p:cNvSpPr>
            <a:spLocks noGrp="1"/>
          </p:cNvSpPr>
          <p:nvPr>
            <p:ph type="dt" sz="half" idx="2"/>
          </p:nvPr>
        </p:nvSpPr>
        <p:spPr/>
        <p:txBody>
          <a:bodyPr/>
          <a:lstStyle/>
          <a:p>
            <a:pPr lvl="0" eaLnBrk="1" hangingPunct="1"/>
            <a:endParaRPr sz="1400"/>
          </a:p>
        </p:txBody>
      </p:sp>
      <p:sp>
        <p:nvSpPr>
          <p:cNvPr id="10245" name="Footer Placeholder 4"/>
          <p:cNvSpPr>
            <a:spLocks noGrp="1"/>
          </p:cNvSpPr>
          <p:nvPr>
            <p:ph type="ftr" sz="quarter" idx="3"/>
          </p:nvPr>
        </p:nvSpPr>
        <p:spPr/>
        <p:txBody>
          <a:bodyPr/>
          <a:lstStyle/>
          <a:p>
            <a:pPr lvl="0" algn="ctr" eaLnBrk="1" hangingPunct="1"/>
            <a:fld id="{D57F05C7-551B-436C-93BE-8F4B0E986031}" type="footer">
              <a:rPr sz="1400"/>
              <a:t/>
            </a:fld>
            <a:endParaRPr sz="1400"/>
          </a:p>
        </p:txBody>
      </p:sp>
      <p:sp>
        <p:nvSpPr>
          <p:cNvPr id="10246" name="TextBox 10245"/>
          <p:cNvSpPr txBox="1"/>
          <p:nvPr/>
        </p:nvSpPr>
        <p:spPr>
          <a:xfrm flipH="1">
            <a:off x="0" y="0"/>
            <a:ext cx="0" cy="0"/>
          </a:xfrm>
          <a:prstGeom prst="rect">
            <a:avLst/>
          </a:prstGeom>
          <a:noFill/>
        </p:spPr>
        <p:txBody>
          <a:bodyPr wrap="none">
            <a:spAutoFit/>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特发性肺纤维化的诊断进展共53页，您现在浏览的是第4页!</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4338" name=""/>
          <p:cNvSpPr/>
          <p:nvPr>
            <p:ph type="title"/>
          </p:nvPr>
        </p:nvSpPr>
        <p:spPr>
          <a:xfrm>
            <a:off x="685800" y="609600"/>
            <a:ext cx="7772400" cy="762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imes New Roman" pitchFamily="18" charset="0"/>
                <a:ea typeface="宋体" pitchFamily="2" charset="-122"/>
              </a:defRPr>
            </a:lvl1pPr>
          </a:lstStyle>
          <a:p>
            <a:pPr lvl="0"/>
            <a:r>
              <a:t>急性型</a:t>
            </a:r>
          </a:p>
        </p:txBody>
      </p:sp>
      <p:sp>
        <p:nvSpPr>
          <p:cNvPr id="14339" name=""/>
          <p:cNvSpPr/>
          <p:nvPr>
            <p:ph type="body" idx="4294967295"/>
          </p:nvPr>
        </p:nvSpPr>
        <p:spPr>
          <a:xfrm>
            <a:off x="685800" y="1524000"/>
            <a:ext cx="7772400" cy="45720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lgn="just"/>
            <a:r>
              <a:rPr sz="2800"/>
              <a:t>急性起病(1-2周内），极度呼吸困难、紫绀、干咳，很快发展为呼吸衰竭，死亡率极高。</a:t>
            </a:r>
            <a:endParaRPr sz="2800"/>
          </a:p>
          <a:p>
            <a:pPr lvl="0" algn="just"/>
            <a:r>
              <a:rPr sz="2800"/>
              <a:t>X线表现：双肺弥漫性间质影像，以网状细结节影或磨玻璃阴影为特点。短期内可见融合性炎症影像。</a:t>
            </a:r>
            <a:endParaRPr sz="2800"/>
          </a:p>
          <a:p>
            <a:pPr lvl="0" algn="just"/>
            <a:r>
              <a:rPr sz="2800"/>
              <a:t>病理特点为弥漫性肺泡损伤（DAD）。其病理过程分为急性期（亦称渗出期，发病1周内出现）和机化期（亦称增殖期；发病l－2周后出现）。</a:t>
            </a:r>
            <a:endParaRPr sz="2800"/>
          </a:p>
        </p:txBody>
      </p:sp>
      <p:sp>
        <p:nvSpPr>
          <p:cNvPr id="14340" name="Date Placeholder 3"/>
          <p:cNvSpPr>
            <a:spLocks noGrp="1"/>
          </p:cNvSpPr>
          <p:nvPr>
            <p:ph type="dt" sz="half" idx="2"/>
          </p:nvPr>
        </p:nvSpPr>
        <p:spPr/>
        <p:txBody>
          <a:bodyPr/>
          <a:lstStyle/>
          <a:p>
            <a:pPr lvl="0" eaLnBrk="1" hangingPunct="1"/>
            <a:endParaRPr sz="1400"/>
          </a:p>
        </p:txBody>
      </p:sp>
      <p:sp>
        <p:nvSpPr>
          <p:cNvPr id="14341" name="Footer Placeholder 4"/>
          <p:cNvSpPr>
            <a:spLocks noGrp="1"/>
          </p:cNvSpPr>
          <p:nvPr>
            <p:ph type="ftr" sz="quarter" idx="3"/>
          </p:nvPr>
        </p:nvSpPr>
        <p:spPr/>
        <p:txBody>
          <a:bodyPr/>
          <a:lstStyle/>
          <a:p>
            <a:pPr lvl="0" algn="ctr" eaLnBrk="1" hangingPunct="1"/>
            <a:fld id="{170101CC-EE3D-4605-9029-41BA89724DFE}" type="footer">
              <a:rPr sz="1400"/>
              <a:t/>
            </a:fld>
            <a:endParaRPr sz="1400"/>
          </a:p>
        </p:txBody>
      </p:sp>
      <p:sp>
        <p:nvSpPr>
          <p:cNvPr id="14342" name="TextBox 14341"/>
          <p:cNvSpPr txBox="1"/>
          <p:nvPr/>
        </p:nvSpPr>
        <p:spPr>
          <a:xfrm flipH="1">
            <a:off x="0" y="0"/>
            <a:ext cx="0" cy="0"/>
          </a:xfrm>
          <a:prstGeom prst="rect">
            <a:avLst/>
          </a:prstGeom>
          <a:noFill/>
        </p:spPr>
        <p:txBody>
          <a:bodyPr wrap="none">
            <a:spAutoFit/>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特发性肺纤维化的诊断进展共53页，您现在浏览的是第5页!</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7410" name=""/>
          <p:cNvSpPr/>
          <p:nvPr>
            <p:ph type="title"/>
          </p:nvPr>
        </p:nvSpPr>
        <p:spPr>
          <a:xfrm>
            <a:off x="685800" y="609600"/>
            <a:ext cx="7772400" cy="762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imes New Roman" pitchFamily="18" charset="0"/>
                <a:ea typeface="宋体" pitchFamily="2" charset="-122"/>
              </a:defRPr>
            </a:lvl1pPr>
          </a:lstStyle>
          <a:p>
            <a:pPr lvl="0"/>
            <a:r>
              <a:rPr sz="4000"/>
              <a:t>亚急性型</a:t>
            </a:r>
          </a:p>
        </p:txBody>
      </p:sp>
      <p:sp>
        <p:nvSpPr>
          <p:cNvPr id="17411" name=""/>
          <p:cNvSpPr/>
          <p:nvPr>
            <p:ph type="body" idx="4294967295"/>
          </p:nvPr>
        </p:nvSpPr>
        <p:spPr>
          <a:xfrm>
            <a:off x="685800" y="1752600"/>
            <a:ext cx="7772400" cy="43434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lgn="just"/>
            <a:r>
              <a:rPr sz="2400"/>
              <a:t>发病年龄以40－60岁之间为多，起病相对隐袭，病程多在2－6个月以内，发病时有类似感冒症状，干咳、呼吸困难。查体时，双肺听到吸气末捻发音，一般无杵状指（趾）。</a:t>
            </a:r>
            <a:endParaRPr sz="2400"/>
          </a:p>
          <a:p>
            <a:pPr lvl="0" algn="just"/>
            <a:r>
              <a:rPr sz="2400"/>
              <a:t>X线最多见的表现是：双侧斑片状浸润影，多为弥漫性大叶分布，个别亦有磨玻璃样改变。后期也发现有线状、网状结节状间质影像，通常不出现蜂窝肺。</a:t>
            </a:r>
            <a:endParaRPr sz="2400"/>
          </a:p>
          <a:p>
            <a:pPr lvl="0"/>
            <a:endParaRPr sz="2400"/>
          </a:p>
        </p:txBody>
      </p:sp>
      <p:sp>
        <p:nvSpPr>
          <p:cNvPr id="17412" name="Date Placeholder 3"/>
          <p:cNvSpPr>
            <a:spLocks noGrp="1"/>
          </p:cNvSpPr>
          <p:nvPr>
            <p:ph type="dt" sz="half" idx="2"/>
          </p:nvPr>
        </p:nvSpPr>
        <p:spPr/>
        <p:txBody>
          <a:bodyPr/>
          <a:lstStyle/>
          <a:p>
            <a:pPr lvl="0" eaLnBrk="1" hangingPunct="1"/>
            <a:endParaRPr sz="1400"/>
          </a:p>
        </p:txBody>
      </p:sp>
      <p:sp>
        <p:nvSpPr>
          <p:cNvPr id="17413" name="Footer Placeholder 4"/>
          <p:cNvSpPr>
            <a:spLocks noGrp="1"/>
          </p:cNvSpPr>
          <p:nvPr>
            <p:ph type="ftr" sz="quarter" idx="3"/>
          </p:nvPr>
        </p:nvSpPr>
        <p:spPr/>
        <p:txBody>
          <a:bodyPr/>
          <a:lstStyle/>
          <a:p>
            <a:pPr lvl="0" algn="ctr" eaLnBrk="1" hangingPunct="1"/>
            <a:fld id="{7713C69C-EF83-4662-9002-6298C41EC3B6}" type="footer">
              <a:rPr sz="1400"/>
              <a:t/>
            </a:fld>
            <a:endParaRPr sz="1400"/>
          </a:p>
        </p:txBody>
      </p:sp>
      <p:sp>
        <p:nvSpPr>
          <p:cNvPr id="17414" name="TextBox 17413"/>
          <p:cNvSpPr txBox="1"/>
          <p:nvPr/>
        </p:nvSpPr>
        <p:spPr>
          <a:xfrm flipH="1">
            <a:off x="0" y="0"/>
            <a:ext cx="0" cy="0"/>
          </a:xfrm>
          <a:prstGeom prst="rect">
            <a:avLst/>
          </a:prstGeom>
          <a:noFill/>
        </p:spPr>
        <p:txBody>
          <a:bodyPr wrap="none">
            <a:spAutoFit/>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特发性肺纤维化的诊断进展共53页，您现在浏览的是第6页!</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8434" name=""/>
          <p:cNvSpPr/>
          <p:nvPr>
            <p:ph type="title"/>
          </p:nvPr>
        </p:nvSpPr>
        <p:spPr>
          <a:xfrm>
            <a:off x="685800" y="609600"/>
            <a:ext cx="7772400" cy="8382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imes New Roman" pitchFamily="18" charset="0"/>
                <a:ea typeface="宋体" pitchFamily="2" charset="-122"/>
              </a:defRPr>
            </a:lvl1pPr>
          </a:lstStyle>
          <a:p>
            <a:pPr lvl="0"/>
            <a:r>
              <a:t> 慢性型</a:t>
            </a:r>
          </a:p>
        </p:txBody>
      </p:sp>
      <p:sp>
        <p:nvSpPr>
          <p:cNvPr id="18435" name=""/>
          <p:cNvSpPr/>
          <p:nvPr>
            <p:ph type="body" idx="4294967295"/>
          </p:nvPr>
        </p:nvSpPr>
        <p:spPr>
          <a:xfrm>
            <a:off x="685800" y="1600200"/>
            <a:ext cx="7772400" cy="4495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lgn="just"/>
            <a:r>
              <a:rPr sz="2800"/>
              <a:t>中年以上发病，起病隐袭，临床经过为慢性过程。主要表现为干咳，活动后气短，50％患者发现双侧有帛裂音和杵状指（趾）。</a:t>
            </a:r>
            <a:endParaRPr sz="2800"/>
          </a:p>
          <a:p>
            <a:pPr lvl="0" algn="just"/>
            <a:r>
              <a:rPr sz="2800"/>
              <a:t>X线改变为肺容积减小，线状、网状阴影,磨玻璃样改变及不同程度的蜂窝肺。</a:t>
            </a:r>
            <a:endParaRPr sz="2800"/>
          </a:p>
          <a:p>
            <a:pPr lvl="0" algn="just"/>
            <a:r>
              <a:rPr sz="2800"/>
              <a:t>病理改变特点是肺泡腔内完全纤维化，病理过程缓慢，肺泡炎症</a:t>
            </a:r>
            <a:r>
              <a:rPr sz="2800">
                <a:latin typeface="宋体" pitchFamily="2" charset="-122"/>
              </a:rPr>
              <a:t>→</a:t>
            </a:r>
            <a:r>
              <a:rPr sz="2800"/>
              <a:t>上皮基底膜破坏</a:t>
            </a:r>
            <a:r>
              <a:rPr sz="2800">
                <a:latin typeface="宋体" pitchFamily="2" charset="-122"/>
              </a:rPr>
              <a:t>→</a:t>
            </a:r>
            <a:r>
              <a:rPr sz="2800"/>
              <a:t>肺泡腔内纤维化</a:t>
            </a:r>
            <a:r>
              <a:rPr sz="2800">
                <a:latin typeface="宋体" pitchFamily="2" charset="-122"/>
              </a:rPr>
              <a:t>→</a:t>
            </a:r>
            <a:r>
              <a:rPr sz="2800"/>
              <a:t>最终导致肺泡结构破坏，形成肺纤维化和囊泡样蜂窝肺。</a:t>
            </a:r>
            <a:endParaRPr sz="2800"/>
          </a:p>
        </p:txBody>
      </p:sp>
      <p:sp>
        <p:nvSpPr>
          <p:cNvPr id="18436" name="Date Placeholder 3"/>
          <p:cNvSpPr>
            <a:spLocks noGrp="1"/>
          </p:cNvSpPr>
          <p:nvPr>
            <p:ph type="dt" sz="half" idx="2"/>
          </p:nvPr>
        </p:nvSpPr>
        <p:spPr/>
        <p:txBody>
          <a:bodyPr/>
          <a:lstStyle/>
          <a:p>
            <a:pPr lvl="0" eaLnBrk="1" hangingPunct="1"/>
            <a:endParaRPr sz="1400"/>
          </a:p>
        </p:txBody>
      </p:sp>
      <p:sp>
        <p:nvSpPr>
          <p:cNvPr id="18437" name="Footer Placeholder 4"/>
          <p:cNvSpPr>
            <a:spLocks noGrp="1"/>
          </p:cNvSpPr>
          <p:nvPr>
            <p:ph type="ftr" sz="quarter" idx="3"/>
          </p:nvPr>
        </p:nvSpPr>
        <p:spPr/>
        <p:txBody>
          <a:bodyPr/>
          <a:lstStyle/>
          <a:p>
            <a:pPr lvl="0" algn="ctr" eaLnBrk="1" hangingPunct="1"/>
            <a:fld id="{0175C095-1707-43BA-9FA7-65D75EA1162A}" type="footer">
              <a:rPr sz="1400"/>
              <a:t/>
            </a:fld>
            <a:endParaRPr sz="1400"/>
          </a:p>
        </p:txBody>
      </p:sp>
      <p:sp>
        <p:nvSpPr>
          <p:cNvPr id="18438" name="TextBox 18437"/>
          <p:cNvSpPr txBox="1"/>
          <p:nvPr/>
        </p:nvSpPr>
        <p:spPr>
          <a:xfrm flipH="1">
            <a:off x="0" y="0"/>
            <a:ext cx="0" cy="0"/>
          </a:xfrm>
          <a:prstGeom prst="rect">
            <a:avLst/>
          </a:prstGeom>
          <a:noFill/>
        </p:spPr>
        <p:txBody>
          <a:bodyPr wrap="none">
            <a:spAutoFit/>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特发性肺纤维化的诊断进展共53页，您现在浏览的是第7页!</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482" name=""/>
          <p:cNvSpPr/>
          <p:nvPr>
            <p:ph type="title"/>
          </p:nvPr>
        </p:nvSpPr>
        <p:spPr>
          <a:xfrm>
            <a:off x="685800" y="609600"/>
            <a:ext cx="7772400" cy="9144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imes New Roman" pitchFamily="18" charset="0"/>
                <a:ea typeface="宋体" pitchFamily="2" charset="-122"/>
              </a:defRPr>
            </a:lvl1pPr>
          </a:lstStyle>
          <a:p>
            <a:pPr lvl="0"/>
            <a:r>
              <a:t>（二）病理分型</a:t>
            </a:r>
          </a:p>
        </p:txBody>
      </p:sp>
      <p:sp>
        <p:nvSpPr>
          <p:cNvPr id="20483" name=""/>
          <p:cNvSpPr/>
          <p:nvPr>
            <p:ph type="body" idx="4294967295"/>
          </p:nvPr>
        </p:nvSpPr>
        <p:spPr>
          <a:xfrm>
            <a:off x="685800" y="1600200"/>
            <a:ext cx="7772400" cy="4495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t> </a:t>
            </a:r>
            <a:r>
              <a:rPr sz="2800"/>
              <a:t>1998年Katzenstein和Myers，结合新近研究提出了IPF新的病理分型。即：</a:t>
            </a:r>
            <a:endParaRPr sz="2400"/>
          </a:p>
          <a:p>
            <a:pPr lvl="1"/>
            <a:r>
              <a:rPr sz="2400"/>
              <a:t>UIP（普通型间质性肺炎 usual interstitial pneumonia）</a:t>
            </a:r>
            <a:endParaRPr sz="2400"/>
          </a:p>
          <a:p>
            <a:pPr lvl="1"/>
            <a:r>
              <a:rPr sz="2400"/>
              <a:t> DIP／RBILD（脱屑型间质性肺炎/呼吸性细支气管炎伴间质性肺炎）</a:t>
            </a:r>
            <a:endParaRPr sz="2400"/>
          </a:p>
          <a:p>
            <a:pPr lvl="1"/>
            <a:r>
              <a:rPr sz="2400"/>
              <a:t>急性间质性肺炎（acute interstitial pneumonia，AIP）</a:t>
            </a:r>
            <a:endParaRPr sz="2400"/>
          </a:p>
          <a:p>
            <a:pPr lvl="1"/>
            <a:r>
              <a:rPr sz="2400"/>
              <a:t>非特异性间质性肺炎（nonspecific interstitial pneumonia，NSIP）。</a:t>
            </a:r>
            <a:endParaRPr sz="2400"/>
          </a:p>
        </p:txBody>
      </p:sp>
      <p:sp>
        <p:nvSpPr>
          <p:cNvPr id="20484" name="Date Placeholder 3"/>
          <p:cNvSpPr>
            <a:spLocks noGrp="1"/>
          </p:cNvSpPr>
          <p:nvPr>
            <p:ph type="dt" sz="half" idx="2"/>
          </p:nvPr>
        </p:nvSpPr>
        <p:spPr/>
        <p:txBody>
          <a:bodyPr/>
          <a:lstStyle/>
          <a:p>
            <a:pPr lvl="0" eaLnBrk="1" hangingPunct="1"/>
            <a:endParaRPr sz="1400"/>
          </a:p>
        </p:txBody>
      </p:sp>
      <p:sp>
        <p:nvSpPr>
          <p:cNvPr id="20485" name="Footer Placeholder 4"/>
          <p:cNvSpPr>
            <a:spLocks noGrp="1"/>
          </p:cNvSpPr>
          <p:nvPr>
            <p:ph type="ftr" sz="quarter" idx="3"/>
          </p:nvPr>
        </p:nvSpPr>
        <p:spPr/>
        <p:txBody>
          <a:bodyPr/>
          <a:lstStyle/>
          <a:p>
            <a:pPr lvl="0" algn="ctr" eaLnBrk="1" hangingPunct="1"/>
            <a:fld id="{B0EA15AE-35F2-480C-ABF9-2A6ED3163364}" type="footer">
              <a:rPr sz="1400"/>
              <a:t/>
            </a:fld>
            <a:endParaRPr sz="1400"/>
          </a:p>
        </p:txBody>
      </p:sp>
      <p:sp>
        <p:nvSpPr>
          <p:cNvPr id="20486" name="TextBox 20485"/>
          <p:cNvSpPr txBox="1"/>
          <p:nvPr/>
        </p:nvSpPr>
        <p:spPr>
          <a:xfrm flipH="1">
            <a:off x="0" y="0"/>
            <a:ext cx="0" cy="0"/>
          </a:xfrm>
          <a:prstGeom prst="rect">
            <a:avLst/>
          </a:prstGeom>
          <a:noFill/>
        </p:spPr>
        <p:txBody>
          <a:bodyPr wrap="none">
            <a:spAutoFit/>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特发性肺纤维化的诊断进展共53页，您现在浏览的是第8页!</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2530" name=""/>
          <p:cNvSpPr/>
          <p:nvPr>
            <p:ph type="title"/>
          </p:nvPr>
        </p:nvSpPr>
        <p:spPr>
          <a:xfrm>
            <a:off x="685800" y="609600"/>
            <a:ext cx="7772400" cy="8382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imes New Roman" pitchFamily="18" charset="0"/>
                <a:ea typeface="宋体" pitchFamily="2" charset="-122"/>
              </a:defRPr>
            </a:lvl1pPr>
          </a:lstStyle>
          <a:p>
            <a:pPr lvl="0"/>
            <a:r>
              <a:rPr b="1"/>
              <a:t>UIP</a:t>
            </a:r>
            <a:endParaRPr b="1"/>
          </a:p>
        </p:txBody>
      </p:sp>
      <p:sp>
        <p:nvSpPr>
          <p:cNvPr id="22531" name=""/>
          <p:cNvSpPr/>
          <p:nvPr>
            <p:ph type="body" idx="4294967295"/>
          </p:nvPr>
        </p:nvSpPr>
        <p:spPr>
          <a:xfrm>
            <a:off x="685800" y="1447800"/>
            <a:ext cx="7772400" cy="46482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rPr sz="2400"/>
              <a:t>病理改变：以不均一、分布多变的间质改变为特征。间质纤维化，间质炎症及蜂窝肺改变与正常组织间呈灶状分布，交替出现。由成纤维细胞灶，伴有胶原沉积症的瘢痕化和蜂窝样变组成不同时相病变，共同构成诊断UIP的重要特征。</a:t>
            </a:r>
            <a:endParaRPr sz="2400"/>
          </a:p>
          <a:p>
            <a:pPr lvl="0"/>
            <a:r>
              <a:rPr sz="2400"/>
              <a:t>UIP预后不良，死亡率59－70％，平均生存期2．8－6年。</a:t>
            </a:r>
            <a:endParaRPr sz="2400"/>
          </a:p>
          <a:p>
            <a:pPr lvl="0"/>
            <a:endParaRPr sz="2400"/>
          </a:p>
        </p:txBody>
      </p:sp>
      <p:sp>
        <p:nvSpPr>
          <p:cNvPr id="22532" name="Date Placeholder 3"/>
          <p:cNvSpPr>
            <a:spLocks noGrp="1"/>
          </p:cNvSpPr>
          <p:nvPr>
            <p:ph type="dt" sz="half" idx="2"/>
          </p:nvPr>
        </p:nvSpPr>
        <p:spPr/>
        <p:txBody>
          <a:bodyPr/>
          <a:lstStyle/>
          <a:p>
            <a:pPr lvl="0" eaLnBrk="1" hangingPunct="1"/>
            <a:endParaRPr sz="1400"/>
          </a:p>
        </p:txBody>
      </p:sp>
      <p:sp>
        <p:nvSpPr>
          <p:cNvPr id="22533" name="Footer Placeholder 4"/>
          <p:cNvSpPr>
            <a:spLocks noGrp="1"/>
          </p:cNvSpPr>
          <p:nvPr>
            <p:ph type="ftr" sz="quarter" idx="3"/>
          </p:nvPr>
        </p:nvSpPr>
        <p:spPr/>
        <p:txBody>
          <a:bodyPr/>
          <a:lstStyle/>
          <a:p>
            <a:pPr lvl="0" algn="ctr" eaLnBrk="1" hangingPunct="1"/>
            <a:fld id="{51800B85-0A7E-42E1-AC2D-49C2506078EA}" type="footer">
              <a:rPr sz="1400"/>
              <a:t/>
            </a:fld>
            <a:endParaRPr sz="1400"/>
          </a:p>
        </p:txBody>
      </p:sp>
      <p:sp>
        <p:nvSpPr>
          <p:cNvPr id="22534" name="TextBox 22533"/>
          <p:cNvSpPr txBox="1"/>
          <p:nvPr/>
        </p:nvSpPr>
        <p:spPr>
          <a:xfrm flipH="1">
            <a:off x="0" y="0"/>
            <a:ext cx="0" cy="0"/>
          </a:xfrm>
          <a:prstGeom prst="rect">
            <a:avLst/>
          </a:prstGeom>
          <a:noFill/>
        </p:spPr>
        <p:txBody>
          <a:bodyPr wrap="none">
            <a:spAutoFit/>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特发性肺纤维化的诊断进展共53页，您现在浏览的是第9页!</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4578" name=""/>
          <p:cNvSpPr/>
          <p:nvPr>
            <p:ph type="title"/>
          </p:nvPr>
        </p:nvSpPr>
        <p:spPr>
          <a:xfrm>
            <a:off x="685800" y="609600"/>
            <a:ext cx="7772400" cy="9144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imes New Roman" pitchFamily="18" charset="0"/>
                <a:ea typeface="宋体" pitchFamily="2" charset="-122"/>
              </a:defRPr>
            </a:lvl1pPr>
          </a:lstStyle>
          <a:p>
            <a:pPr lvl="0"/>
            <a:r>
              <a:rPr b="1"/>
              <a:t>DIP/RBILD</a:t>
            </a:r>
            <a:endParaRPr b="1"/>
          </a:p>
        </p:txBody>
      </p:sp>
      <p:sp>
        <p:nvSpPr>
          <p:cNvPr id="24579" name=""/>
          <p:cNvSpPr/>
          <p:nvPr>
            <p:ph type="body" idx="4294967295"/>
          </p:nvPr>
        </p:nvSpPr>
        <p:spPr>
          <a:xfrm>
            <a:off x="685800" y="1981200"/>
            <a:ext cx="7772400" cy="4114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lgn="just"/>
            <a:r>
              <a:rPr sz="2800"/>
              <a:t>病理组织学改变：肺泡腔内肺泡巨噬细胞（AM）均匀分布，见散在多核巨细胞，伴轻、中度肺泡间隔增厚。低倍镜下各视野总体观呈单一均匀性分布（与UIP分布的多样性形成鲜明对比）。AM聚积以细支气管周围气腔明显，远端气腔可不受累（RBILD）。</a:t>
            </a:r>
            <a:endParaRPr sz="2800"/>
          </a:p>
        </p:txBody>
      </p:sp>
      <p:sp>
        <p:nvSpPr>
          <p:cNvPr id="24580" name="Date Placeholder 3"/>
          <p:cNvSpPr>
            <a:spLocks noGrp="1"/>
          </p:cNvSpPr>
          <p:nvPr>
            <p:ph type="dt" sz="half" idx="2"/>
          </p:nvPr>
        </p:nvSpPr>
        <p:spPr/>
        <p:txBody>
          <a:bodyPr/>
          <a:lstStyle/>
          <a:p>
            <a:pPr lvl="0" eaLnBrk="1" hangingPunct="1"/>
            <a:endParaRPr sz="1400"/>
          </a:p>
        </p:txBody>
      </p:sp>
      <p:sp>
        <p:nvSpPr>
          <p:cNvPr id="24581" name="Footer Placeholder 4"/>
          <p:cNvSpPr>
            <a:spLocks noGrp="1"/>
          </p:cNvSpPr>
          <p:nvPr>
            <p:ph type="ftr" sz="quarter" idx="3"/>
          </p:nvPr>
        </p:nvSpPr>
        <p:spPr/>
        <p:txBody>
          <a:bodyPr/>
          <a:lstStyle/>
          <a:p>
            <a:pPr lvl="0" algn="ctr" eaLnBrk="1" hangingPunct="1"/>
            <a:fld id="{9E1DF2B1-7823-4BC6-9B6A-FAAD4E6AFCED}" type="footer">
              <a:rPr sz="1400"/>
              <a:t/>
            </a:fld>
            <a:endParaRPr sz="1400"/>
          </a:p>
        </p:txBody>
      </p:sp>
      <p:sp>
        <p:nvSpPr>
          <p:cNvPr id="24582" name="TextBox 24581"/>
          <p:cNvSpPr txBox="1"/>
          <p:nvPr/>
        </p:nvSpPr>
        <p:spPr>
          <a:xfrm flipH="1">
            <a:off x="0" y="0"/>
            <a:ext cx="0" cy="0"/>
          </a:xfrm>
          <a:prstGeom prst="rect">
            <a:avLst/>
          </a:prstGeom>
          <a:noFill/>
        </p:spPr>
        <p:txBody>
          <a:bodyPr wrap="none">
            <a:spAutoFit/>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特发性肺纤维化的诊断进展共53页，您现在浏览的是第10页!</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6626" name=""/>
          <p:cNvSpPr/>
          <p:nvPr>
            <p:ph type="title"/>
          </p:nvPr>
        </p:nvSpPr>
        <p:spPr>
          <a:xfrm>
            <a:off x="685800" y="609600"/>
            <a:ext cx="7772400" cy="9906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imes New Roman" pitchFamily="18" charset="0"/>
                <a:ea typeface="宋体" pitchFamily="2" charset="-122"/>
              </a:defRPr>
            </a:lvl1pPr>
          </a:lstStyle>
          <a:p>
            <a:pPr lvl="0"/>
            <a:r>
              <a:t>AIP</a:t>
            </a:r>
          </a:p>
        </p:txBody>
      </p:sp>
      <p:sp>
        <p:nvSpPr>
          <p:cNvPr id="26627" name=""/>
          <p:cNvSpPr/>
          <p:nvPr>
            <p:ph type="body" idx="4294967295"/>
          </p:nvPr>
        </p:nvSpPr>
        <p:spPr>
          <a:xfrm>
            <a:off x="685800" y="1524000"/>
            <a:ext cx="7772400" cy="45720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lgn="just"/>
            <a:r>
              <a:rPr sz="2400"/>
              <a:t>病理改变可分急性（渗出期）和机化期（增殖期）。</a:t>
            </a:r>
            <a:endParaRPr sz="2400"/>
          </a:p>
          <a:p>
            <a:pPr lvl="0" algn="just"/>
            <a:r>
              <a:rPr sz="2400"/>
              <a:t>渗出期病理特点：肺泡上皮、上皮基底膜损伤，炎性细胞进入肺泡腔，</a:t>
            </a:r>
            <a:r>
              <a:rPr sz="2400">
                <a:latin typeface="宋体" pitchFamily="2" charset="-122"/>
              </a:rPr>
              <a:t>Ⅱ</a:t>
            </a:r>
            <a:r>
              <a:rPr sz="2400"/>
              <a:t>型肺泡上皮细胞再生并替代I型肺泡上皮细胞，可见灶状分布的透明膜形成并充填在肺泡腔内。另可见肺泡间隔水肿和肺泡腔内出血。</a:t>
            </a:r>
            <a:endParaRPr sz="2400"/>
          </a:p>
          <a:p>
            <a:pPr lvl="0" algn="just"/>
            <a:r>
              <a:rPr sz="2400"/>
              <a:t>机化期：肺泡腔内及间隔呈现纤维化改变，肺泡间隔显著增厚，主要由增生的纤维母细胞和肌纤维细胞组成，伴有轻度胶原沉积。</a:t>
            </a:r>
            <a:endParaRPr sz="2400"/>
          </a:p>
          <a:p>
            <a:pPr lvl="0" algn="just"/>
            <a:r>
              <a:rPr sz="2400"/>
              <a:t>从病理改变上看AIP与ARDS机化期病理相同，有人称AIP是原因不明的ARDS。</a:t>
            </a:r>
            <a:endParaRPr sz="2400"/>
          </a:p>
        </p:txBody>
      </p:sp>
      <p:sp>
        <p:nvSpPr>
          <p:cNvPr id="26628" name="Date Placeholder 3"/>
          <p:cNvSpPr>
            <a:spLocks noGrp="1"/>
          </p:cNvSpPr>
          <p:nvPr>
            <p:ph type="dt" sz="half" idx="2"/>
          </p:nvPr>
        </p:nvSpPr>
        <p:spPr/>
        <p:txBody>
          <a:bodyPr/>
          <a:lstStyle/>
          <a:p>
            <a:pPr lvl="0" eaLnBrk="1" hangingPunct="1"/>
            <a:endParaRPr sz="1400"/>
          </a:p>
        </p:txBody>
      </p:sp>
      <p:sp>
        <p:nvSpPr>
          <p:cNvPr id="26629" name="Footer Placeholder 4"/>
          <p:cNvSpPr>
            <a:spLocks noGrp="1"/>
          </p:cNvSpPr>
          <p:nvPr>
            <p:ph type="ftr" sz="quarter" idx="3"/>
          </p:nvPr>
        </p:nvSpPr>
        <p:spPr/>
        <p:txBody>
          <a:bodyPr/>
          <a:lstStyle/>
          <a:p>
            <a:pPr lvl="0" algn="ctr" eaLnBrk="1" hangingPunct="1"/>
            <a:fld id="{279C2047-02B6-4806-BA4C-56E3F9A310A5}" type="footer">
              <a:rPr sz="1400"/>
              <a:t/>
            </a:fld>
            <a:endParaRPr sz="1400"/>
          </a:p>
        </p:txBody>
      </p:sp>
      <p:sp>
        <p:nvSpPr>
          <p:cNvPr id="26630" name="TextBox 26629"/>
          <p:cNvSpPr txBox="1"/>
          <p:nvPr/>
        </p:nvSpPr>
        <p:spPr>
          <a:xfrm flipH="1">
            <a:off x="0" y="0"/>
            <a:ext cx="0" cy="0"/>
          </a:xfrm>
          <a:prstGeom prst="rect">
            <a:avLst/>
          </a:prstGeom>
          <a:noFill/>
        </p:spPr>
        <p:txBody>
          <a:bodyPr wrap="none">
            <a:spAutoFit/>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特发性肺纤维化的诊断进展共53页，您现在浏览的是第11页!</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9394" name=""/>
          <p:cNvSpPr/>
          <p:nvPr>
            <p:ph type="title"/>
          </p:nvPr>
        </p:nvSpPr>
        <p:spPr>
          <a:xfrm>
            <a:off x="685800" y="609600"/>
            <a:ext cx="7772400" cy="9144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imes New Roman" pitchFamily="18" charset="0"/>
                <a:ea typeface="宋体" pitchFamily="2" charset="-122"/>
              </a:defRPr>
            </a:lvl1pPr>
          </a:lstStyle>
          <a:p>
            <a:pPr lvl="0"/>
            <a:r>
              <a:t>临床分型与病理分型的关系</a:t>
            </a:r>
          </a:p>
        </p:txBody>
      </p:sp>
      <p:sp>
        <p:nvSpPr>
          <p:cNvPr id="59395" name=""/>
          <p:cNvSpPr/>
          <p:nvPr>
            <p:ph type="body" idx="4294967295"/>
          </p:nvPr>
        </p:nvSpPr>
        <p:spPr>
          <a:xfrm>
            <a:off x="685800" y="1600200"/>
            <a:ext cx="7772400" cy="4495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lgn="just"/>
            <a:r>
              <a:rPr sz="2800"/>
              <a:t>属于急性型ILD有ARDS、急性间质性肺炎（AIP）和慢性型急性恶化。</a:t>
            </a:r>
            <a:endParaRPr sz="2800"/>
          </a:p>
          <a:p>
            <a:pPr lvl="0"/>
            <a:r>
              <a:rPr sz="2800"/>
              <a:t>亚急性型多见于过敏性肺炎、BOOP等疾病。病理学分类中的呼吸性细支气管炎/间质性肺炎（DIP/RBILD）和非特异性间质性肺炎（NSIP）属于亚急型临床分型之中。</a:t>
            </a:r>
            <a:endParaRPr sz="2800"/>
          </a:p>
          <a:p>
            <a:pPr lvl="0" algn="just"/>
            <a:r>
              <a:rPr sz="2800"/>
              <a:t>普通型间质性肺炎（UIP）属于慢性型ILD。</a:t>
            </a:r>
            <a:endParaRPr sz="2800"/>
          </a:p>
          <a:p>
            <a:pPr lvl="0"/>
            <a:endParaRPr sz="2400"/>
          </a:p>
        </p:txBody>
      </p:sp>
      <p:sp>
        <p:nvSpPr>
          <p:cNvPr id="59396" name="Date Placeholder 3"/>
          <p:cNvSpPr>
            <a:spLocks noGrp="1"/>
          </p:cNvSpPr>
          <p:nvPr>
            <p:ph type="dt" sz="half" idx="2"/>
          </p:nvPr>
        </p:nvSpPr>
        <p:spPr/>
        <p:txBody>
          <a:bodyPr/>
          <a:lstStyle/>
          <a:p>
            <a:pPr lvl="0" eaLnBrk="1" hangingPunct="1"/>
            <a:endParaRPr sz="1400"/>
          </a:p>
        </p:txBody>
      </p:sp>
      <p:sp>
        <p:nvSpPr>
          <p:cNvPr id="59397" name="Footer Placeholder 4"/>
          <p:cNvSpPr>
            <a:spLocks noGrp="1"/>
          </p:cNvSpPr>
          <p:nvPr>
            <p:ph type="ftr" sz="quarter" idx="3"/>
          </p:nvPr>
        </p:nvSpPr>
        <p:spPr/>
        <p:txBody>
          <a:bodyPr/>
          <a:lstStyle/>
          <a:p>
            <a:pPr lvl="0" algn="ctr" eaLnBrk="1" hangingPunct="1"/>
            <a:fld id="{D5A96796-D5F2-484A-92E9-4B3E262EB148}" type="footer">
              <a:rPr sz="1400"/>
              <a:t/>
            </a:fld>
            <a:endParaRPr sz="1400"/>
          </a:p>
        </p:txBody>
      </p:sp>
      <p:sp>
        <p:nvSpPr>
          <p:cNvPr id="59398" name="TextBox 59397"/>
          <p:cNvSpPr txBox="1"/>
          <p:nvPr/>
        </p:nvSpPr>
        <p:spPr>
          <a:xfrm flipH="1">
            <a:off x="0" y="0"/>
            <a:ext cx="0" cy="0"/>
          </a:xfrm>
          <a:prstGeom prst="rect">
            <a:avLst/>
          </a:prstGeom>
          <a:noFill/>
        </p:spPr>
        <p:txBody>
          <a:bodyPr wrap="none">
            <a:spAutoFit/>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特发性肺纤维化的诊断进展共53页，您现在浏览的是第12页!</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9698" name=""/>
          <p:cNvSpPr/>
          <p:nvPr>
            <p:ph type="title"/>
          </p:nvPr>
        </p:nvSpPr>
        <p:spPr>
          <a:xfrm>
            <a:off x="685800" y="609600"/>
            <a:ext cx="77724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imes New Roman" pitchFamily="18" charset="0"/>
                <a:ea typeface="宋体" pitchFamily="2" charset="-122"/>
              </a:defRPr>
            </a:lvl1pPr>
          </a:lstStyle>
          <a:p>
            <a:pPr lvl="0"/>
            <a:r>
              <a:rPr sz="4000"/>
              <a:t>高分辨CT (HRCT)</a:t>
            </a:r>
            <a:endParaRPr sz="4000"/>
          </a:p>
        </p:txBody>
      </p:sp>
      <p:sp>
        <p:nvSpPr>
          <p:cNvPr id="29699" name=""/>
          <p:cNvSpPr/>
          <p:nvPr>
            <p:ph type="body" idx="4294967295"/>
          </p:nvPr>
        </p:nvSpPr>
        <p:spPr>
          <a:xfrm>
            <a:off x="685800" y="1981200"/>
            <a:ext cx="7772400" cy="4114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t>IPF在HRCT的基本改变有：</a:t>
            </a:r>
          </a:p>
          <a:p>
            <a:pPr lvl="1"/>
            <a:r>
              <a:t>磨玻璃样改变</a:t>
            </a:r>
          </a:p>
          <a:p>
            <a:pPr lvl="1"/>
            <a:r>
              <a:t>不规则线状或网状影</a:t>
            </a:r>
          </a:p>
          <a:p>
            <a:pPr lvl="1"/>
            <a:r>
              <a:t>牵引性支气管或细支气管扩张</a:t>
            </a:r>
          </a:p>
          <a:p>
            <a:pPr lvl="1"/>
            <a:r>
              <a:t>斑片状实变影</a:t>
            </a:r>
          </a:p>
          <a:p>
            <a:pPr lvl="1"/>
            <a:r>
              <a:t>小结节影</a:t>
            </a:r>
          </a:p>
          <a:p>
            <a:pPr lvl="1"/>
            <a:r>
              <a:t>蜂窝样改变。</a:t>
            </a:r>
          </a:p>
        </p:txBody>
      </p:sp>
      <p:sp>
        <p:nvSpPr>
          <p:cNvPr id="29700" name="Date Placeholder 3"/>
          <p:cNvSpPr>
            <a:spLocks noGrp="1"/>
          </p:cNvSpPr>
          <p:nvPr>
            <p:ph type="dt" sz="half" idx="2"/>
          </p:nvPr>
        </p:nvSpPr>
        <p:spPr/>
        <p:txBody>
          <a:bodyPr/>
          <a:lstStyle/>
          <a:p>
            <a:pPr lvl="0" eaLnBrk="1" hangingPunct="1"/>
            <a:endParaRPr sz="1400"/>
          </a:p>
        </p:txBody>
      </p:sp>
      <p:sp>
        <p:nvSpPr>
          <p:cNvPr id="29701" name="Footer Placeholder 4"/>
          <p:cNvSpPr>
            <a:spLocks noGrp="1"/>
          </p:cNvSpPr>
          <p:nvPr>
            <p:ph type="ftr" sz="quarter" idx="3"/>
          </p:nvPr>
        </p:nvSpPr>
        <p:spPr/>
        <p:txBody>
          <a:bodyPr/>
          <a:lstStyle/>
          <a:p>
            <a:pPr lvl="0" algn="ctr" eaLnBrk="1" hangingPunct="1"/>
            <a:fld id="{D1A4089A-9D23-4891-9954-F6A4EFB279B0}" type="footer">
              <a:rPr sz="1400"/>
              <a:t/>
            </a:fld>
            <a:endParaRPr sz="1400"/>
          </a:p>
        </p:txBody>
      </p:sp>
      <p:sp>
        <p:nvSpPr>
          <p:cNvPr id="29702" name="TextBox 29701"/>
          <p:cNvSpPr txBox="1"/>
          <p:nvPr/>
        </p:nvSpPr>
        <p:spPr>
          <a:xfrm flipH="1">
            <a:off x="0" y="0"/>
            <a:ext cx="0" cy="0"/>
          </a:xfrm>
          <a:prstGeom prst="rect">
            <a:avLst/>
          </a:prstGeom>
          <a:noFill/>
        </p:spPr>
        <p:txBody>
          <a:bodyPr wrap="none">
            <a:spAutoFit/>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特发性肺纤维化的诊断进展共53页，您现在浏览的是第13页!</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1442" name=""/>
          <p:cNvSpPr/>
          <p:nvPr>
            <p:ph type="title"/>
          </p:nvPr>
        </p:nvSpPr>
        <p:spPr>
          <a:xfrm>
            <a:off x="685800" y="609600"/>
            <a:ext cx="77724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imes New Roman" pitchFamily="18" charset="0"/>
                <a:ea typeface="宋体" pitchFamily="2" charset="-122"/>
              </a:defRPr>
            </a:lvl1pPr>
          </a:lstStyle>
          <a:p>
            <a:pPr lvl="0"/>
            <a:r>
              <a:t>HRCT表现与病理类型的关系</a:t>
            </a:r>
          </a:p>
        </p:txBody>
      </p:sp>
      <p:sp>
        <p:nvSpPr>
          <p:cNvPr id="61443" name=""/>
          <p:cNvSpPr/>
          <p:nvPr>
            <p:ph type="body" idx="4294967295"/>
          </p:nvPr>
        </p:nvSpPr>
        <p:spPr>
          <a:xfrm>
            <a:off x="685800" y="1981200"/>
            <a:ext cx="7772400" cy="4114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t>NSIP的特征为双肺磨玻璃样影，呈片状分布，更多见于胸膜下区域，常伴小片实变影。可见到不规则线状影及牵引性支气管扩张。</a:t>
            </a:r>
          </a:p>
        </p:txBody>
      </p:sp>
      <p:sp>
        <p:nvSpPr>
          <p:cNvPr id="61444" name="Date Placeholder 3"/>
          <p:cNvSpPr>
            <a:spLocks noGrp="1"/>
          </p:cNvSpPr>
          <p:nvPr>
            <p:ph type="dt" sz="half" idx="2"/>
          </p:nvPr>
        </p:nvSpPr>
        <p:spPr/>
        <p:txBody>
          <a:bodyPr/>
          <a:lstStyle/>
          <a:p>
            <a:pPr lvl="0" eaLnBrk="1" hangingPunct="1"/>
            <a:endParaRPr sz="1400"/>
          </a:p>
        </p:txBody>
      </p:sp>
      <p:sp>
        <p:nvSpPr>
          <p:cNvPr id="61445" name="Footer Placeholder 4"/>
          <p:cNvSpPr>
            <a:spLocks noGrp="1"/>
          </p:cNvSpPr>
          <p:nvPr>
            <p:ph type="ftr" sz="quarter" idx="3"/>
          </p:nvPr>
        </p:nvSpPr>
        <p:spPr/>
        <p:txBody>
          <a:bodyPr/>
          <a:lstStyle/>
          <a:p>
            <a:pPr lvl="0" algn="ctr" eaLnBrk="1" hangingPunct="1"/>
            <a:fld id="{640E5BC2-4D2C-4CB0-BA30-E73B65D5C145}" type="footer">
              <a:rPr sz="1400"/>
              <a:t/>
            </a:fld>
            <a:endParaRPr sz="1400"/>
          </a:p>
        </p:txBody>
      </p:sp>
      <p:sp>
        <p:nvSpPr>
          <p:cNvPr id="61446" name="TextBox 61445"/>
          <p:cNvSpPr txBox="1"/>
          <p:nvPr/>
        </p:nvSpPr>
        <p:spPr>
          <a:xfrm flipH="1">
            <a:off x="0" y="0"/>
            <a:ext cx="0" cy="0"/>
          </a:xfrm>
          <a:prstGeom prst="rect">
            <a:avLst/>
          </a:prstGeom>
          <a:noFill/>
        </p:spPr>
        <p:txBody>
          <a:bodyPr wrap="none">
            <a:spAutoFit/>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特发性肺纤维化的诊断进展共53页，您现在浏览的是第14页!</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0722" name=""/>
          <p:cNvSpPr/>
          <p:nvPr>
            <p:ph type="title"/>
          </p:nvPr>
        </p:nvSpPr>
        <p:spPr>
          <a:xfrm>
            <a:off x="685800" y="609600"/>
            <a:ext cx="77724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imes New Roman" pitchFamily="18" charset="0"/>
                <a:ea typeface="宋体" pitchFamily="2" charset="-122"/>
              </a:defRPr>
            </a:lvl1pPr>
          </a:lstStyle>
          <a:p>
            <a:pPr lvl="0"/>
            <a:r>
              <a:t>肺功能检查</a:t>
            </a:r>
          </a:p>
        </p:txBody>
      </p:sp>
      <p:sp>
        <p:nvSpPr>
          <p:cNvPr id="30723" name=""/>
          <p:cNvSpPr/>
          <p:nvPr>
            <p:ph type="body" idx="4294967295"/>
          </p:nvPr>
        </p:nvSpPr>
        <p:spPr>
          <a:xfrm>
            <a:off x="685800" y="1981200"/>
            <a:ext cx="7772400" cy="4114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buNone/>
            </a:pPr>
            <a:r>
              <a:t>肺间质病的肺功能特征为：</a:t>
            </a:r>
          </a:p>
          <a:p>
            <a:pPr lvl="0">
              <a:buNone/>
            </a:pPr>
            <a:r>
              <a:t>1、限制性通气功能障碍</a:t>
            </a:r>
          </a:p>
          <a:p>
            <a:pPr lvl="0">
              <a:buNone/>
            </a:pPr>
            <a:r>
              <a:t>2、气体交换（弥散）障碍</a:t>
            </a:r>
          </a:p>
          <a:p>
            <a:pPr lvl="0">
              <a:buNone/>
            </a:pPr>
            <a:r>
              <a:t>3、肺功能检查正常或有阻塞性通气功能障碍不能作为排除肺间质病的依据。</a:t>
            </a:r>
          </a:p>
        </p:txBody>
      </p:sp>
      <p:sp>
        <p:nvSpPr>
          <p:cNvPr id="30724" name="Date Placeholder 3"/>
          <p:cNvSpPr>
            <a:spLocks noGrp="1"/>
          </p:cNvSpPr>
          <p:nvPr>
            <p:ph type="dt" sz="half" idx="2"/>
          </p:nvPr>
        </p:nvSpPr>
        <p:spPr/>
        <p:txBody>
          <a:bodyPr/>
          <a:lstStyle/>
          <a:p>
            <a:pPr lvl="0" eaLnBrk="1" hangingPunct="1"/>
            <a:endParaRPr sz="1400"/>
          </a:p>
        </p:txBody>
      </p:sp>
      <p:sp>
        <p:nvSpPr>
          <p:cNvPr id="30725" name="Footer Placeholder 4"/>
          <p:cNvSpPr>
            <a:spLocks noGrp="1"/>
          </p:cNvSpPr>
          <p:nvPr>
            <p:ph type="ftr" sz="quarter" idx="3"/>
          </p:nvPr>
        </p:nvSpPr>
        <p:spPr/>
        <p:txBody>
          <a:bodyPr/>
          <a:lstStyle/>
          <a:p>
            <a:pPr lvl="0" algn="ctr" eaLnBrk="1" hangingPunct="1"/>
            <a:fld id="{0B8A3180-5D70-4B11-902A-220D1DC766ED}" type="footer">
              <a:rPr sz="1400"/>
              <a:t/>
            </a:fld>
            <a:endParaRPr sz="1400"/>
          </a:p>
        </p:txBody>
      </p:sp>
      <p:sp>
        <p:nvSpPr>
          <p:cNvPr id="30726" name="TextBox 30725"/>
          <p:cNvSpPr txBox="1"/>
          <p:nvPr/>
        </p:nvSpPr>
        <p:spPr>
          <a:xfrm flipH="1">
            <a:off x="0" y="0"/>
            <a:ext cx="0" cy="0"/>
          </a:xfrm>
          <a:prstGeom prst="rect">
            <a:avLst/>
          </a:prstGeom>
          <a:noFill/>
        </p:spPr>
        <p:txBody>
          <a:bodyPr wrap="none">
            <a:spAutoFit/>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特发性肺纤维化的诊断进展共53页，您现在浏览的是第15页!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2" dur="500" fill="hold" grpId="0" nodeType="clickEffect">
                                  <p:stCondLst>
                                    <p:cond delay="0"/>
                                  </p:stCondLst>
                                  <p:childTnLst>
                                    <p:set>
                                      <p:cBhvr additive="base">
                                        <p:cTn id="6" dur="1" fill="hold">
                                          <p:stCondLst>
                                            <p:cond delay="0"/>
                                          </p:stCondLst>
                                        </p:cTn>
                                        <p:tgtEl>
                                          <p:spTgt spid="30723">
                                            <p:txEl>
                                              <p:pRg st="0" end="0"/>
                                            </p:txEl>
                                          </p:spTgt>
                                        </p:tgtEl>
                                        <p:attrNameLst>
                                          <p:attrName>style.visibility</p:attrName>
                                        </p:attrNameLst>
                                      </p:cBhvr>
                                      <p:to>
                                        <p:strVal val="visible"/>
                                      </p:to>
                                    </p:set>
                                    <p:anim calcmode="lin" valueType="num">
                                      <p:cBhvr additive="base">
                                        <p:cTn id="7" dur="500" fill="hold"/>
                                        <p:tgtEl>
                                          <p:spTgt spid="307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0723">
                                            <p:txEl>
                                              <p:pRg st="0" end="0"/>
                                            </p:txEl>
                                          </p:spTgt>
                                        </p:tgtEl>
                                        <p:attrNameLst>
                                          <p:attrName>ppt_y</p:attrName>
                                        </p:attrNameLst>
                                      </p:cBhvr>
                                      <p:tavLst>
                                        <p:tav tm="0">
                                          <p:val>
                                            <p:strVal val="#ppt_y"/>
                                          </p:val>
                                        </p:tav>
                                        <p:tav tm="100000">
                                          <p:val>
                                            <p:strVal val="#ppt_y"/>
                                          </p:val>
                                        </p:tav>
                                      </p:tavLst>
                                    </p:anim>
                                  </p:childTnLst>
                                  <p:subTnLst>
                                    <p:audio>
                                      <p:cMediaNode>
                                        <p:cTn repeatDur="-9223372036854775808" display="0" masterRel="sameClick">
                                          <p:stCondLst>
                                            <p:cond evt="onStopAudio" delay="0">
                                              <p:tgtEl>
                                                <p:sldTgt/>
                                              </p:tgtEl>
                                            </p:cond>
                                          </p:stCondLst>
                                        </p:cTn>
                                        <p:tgtEl>
                                          <p:sndTgt r:embed="rId2" name="carbrake.wav"/>
                                        </p:tgtEl>
                                      </p:cMediaNode>
                                    </p:audio>
                                  </p:sub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2" dur="500" fill="hold" grpId="0" nodeType="clickEffect">
                                  <p:stCondLst>
                                    <p:cond delay="0"/>
                                  </p:stCondLst>
                                  <p:childTnLst>
                                    <p:set>
                                      <p:cBhvr additive="base">
                                        <p:cTn id="12" dur="1" fill="hold">
                                          <p:stCondLst>
                                            <p:cond delay="0"/>
                                          </p:stCondLst>
                                        </p:cTn>
                                        <p:tgtEl>
                                          <p:spTgt spid="30723">
                                            <p:txEl>
                                              <p:pRg st="1" end="1"/>
                                            </p:txEl>
                                          </p:spTgt>
                                        </p:tgtEl>
                                        <p:attrNameLst>
                                          <p:attrName>style.visibility</p:attrName>
                                        </p:attrNameLst>
                                      </p:cBhvr>
                                      <p:to>
                                        <p:strVal val="visible"/>
                                      </p:to>
                                    </p:set>
                                    <p:anim calcmode="lin" valueType="num">
                                      <p:cBhvr additive="base">
                                        <p:cTn id="13" dur="500" fill="hold"/>
                                        <p:tgtEl>
                                          <p:spTgt spid="3072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0723">
                                            <p:txEl>
                                              <p:pRg st="1" end="1"/>
                                            </p:txEl>
                                          </p:spTgt>
                                        </p:tgtEl>
                                        <p:attrNameLst>
                                          <p:attrName>ppt_y</p:attrName>
                                        </p:attrNameLst>
                                      </p:cBhvr>
                                      <p:tavLst>
                                        <p:tav tm="0">
                                          <p:val>
                                            <p:strVal val="#ppt_y"/>
                                          </p:val>
                                        </p:tav>
                                        <p:tav tm="100000">
                                          <p:val>
                                            <p:strVal val="#ppt_y"/>
                                          </p:val>
                                        </p:tav>
                                      </p:tavLst>
                                    </p:anim>
                                  </p:childTnLst>
                                  <p:subTnLst>
                                    <p:audio>
                                      <p:cMediaNode>
                                        <p:cTn repeatDur="-9223372036854775808" display="0" masterRel="sameClick">
                                          <p:stCondLst>
                                            <p:cond evt="onStopAudio" delay="0">
                                              <p:tgtEl>
                                                <p:sldTgt/>
                                              </p:tgtEl>
                                            </p:cond>
                                          </p:stCondLst>
                                        </p:cTn>
                                        <p:tgtEl>
                                          <p:sndTgt r:embed="rId2" name="carbrake.wav"/>
                                        </p:tgtEl>
                                      </p:cMediaNode>
                                    </p:audio>
                                  </p:sub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2" dur="500" fill="hold" grpId="0" nodeType="clickEffect">
                                  <p:stCondLst>
                                    <p:cond delay="0"/>
                                  </p:stCondLst>
                                  <p:childTnLst>
                                    <p:set>
                                      <p:cBhvr additive="base">
                                        <p:cTn id="18" dur="1" fill="hold">
                                          <p:stCondLst>
                                            <p:cond delay="0"/>
                                          </p:stCondLst>
                                        </p:cTn>
                                        <p:tgtEl>
                                          <p:spTgt spid="30723">
                                            <p:txEl>
                                              <p:pRg st="2" end="2"/>
                                            </p:txEl>
                                          </p:spTgt>
                                        </p:tgtEl>
                                        <p:attrNameLst>
                                          <p:attrName>style.visibility</p:attrName>
                                        </p:attrNameLst>
                                      </p:cBhvr>
                                      <p:to>
                                        <p:strVal val="visible"/>
                                      </p:to>
                                    </p:set>
                                    <p:anim calcmode="lin" valueType="num">
                                      <p:cBhvr additive="base">
                                        <p:cTn id="19" dur="500" fill="hold"/>
                                        <p:tgtEl>
                                          <p:spTgt spid="3072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0723">
                                            <p:txEl>
                                              <p:pRg st="2" end="2"/>
                                            </p:txEl>
                                          </p:spTgt>
                                        </p:tgtEl>
                                        <p:attrNameLst>
                                          <p:attrName>ppt_y</p:attrName>
                                        </p:attrNameLst>
                                      </p:cBhvr>
                                      <p:tavLst>
                                        <p:tav tm="0">
                                          <p:val>
                                            <p:strVal val="#ppt_y"/>
                                          </p:val>
                                        </p:tav>
                                        <p:tav tm="100000">
                                          <p:val>
                                            <p:strVal val="#ppt_y"/>
                                          </p:val>
                                        </p:tav>
                                      </p:tavLst>
                                    </p:anim>
                                  </p:childTnLst>
                                  <p:subTnLst>
                                    <p:audio>
                                      <p:cMediaNode>
                                        <p:cTn repeatDur="-9223372036854775808" display="0" masterRel="sameClick">
                                          <p:stCondLst>
                                            <p:cond evt="onStopAudio" delay="0">
                                              <p:tgtEl>
                                                <p:sldTgt/>
                                              </p:tgtEl>
                                            </p:cond>
                                          </p:stCondLst>
                                        </p:cTn>
                                        <p:tgtEl>
                                          <p:sndTgt r:embed="rId2" name="carbrake.wav"/>
                                        </p:tgtEl>
                                      </p:cMediaNode>
                                    </p:audio>
                                  </p:sub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2" dur="500" fill="hold" grpId="0" nodeType="clickEffect">
                                  <p:stCondLst>
                                    <p:cond delay="0"/>
                                  </p:stCondLst>
                                  <p:childTnLst>
                                    <p:set>
                                      <p:cBhvr additive="base">
                                        <p:cTn id="24" dur="1" fill="hold">
                                          <p:stCondLst>
                                            <p:cond delay="0"/>
                                          </p:stCondLst>
                                        </p:cTn>
                                        <p:tgtEl>
                                          <p:spTgt spid="30723">
                                            <p:txEl>
                                              <p:pRg st="3" end="3"/>
                                            </p:txEl>
                                          </p:spTgt>
                                        </p:tgtEl>
                                        <p:attrNameLst>
                                          <p:attrName>style.visibility</p:attrName>
                                        </p:attrNameLst>
                                      </p:cBhvr>
                                      <p:to>
                                        <p:strVal val="visible"/>
                                      </p:to>
                                    </p:set>
                                    <p:anim calcmode="lin" valueType="num">
                                      <p:cBhvr additive="base">
                                        <p:cTn id="25" dur="500" fill="hold"/>
                                        <p:tgtEl>
                                          <p:spTgt spid="3072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0723">
                                            <p:txEl>
                                              <p:pRg st="3" end="3"/>
                                            </p:txEl>
                                          </p:spTgt>
                                        </p:tgtEl>
                                        <p:attrNameLst>
                                          <p:attrName>ppt_y</p:attrName>
                                        </p:attrNameLst>
                                      </p:cBhvr>
                                      <p:tavLst>
                                        <p:tav tm="0">
                                          <p:val>
                                            <p:strVal val="#ppt_y"/>
                                          </p:val>
                                        </p:tav>
                                        <p:tav tm="100000">
                                          <p:val>
                                            <p:strVal val="#ppt_y"/>
                                          </p:val>
                                        </p:tav>
                                      </p:tavLst>
                                    </p:anim>
                                  </p:childTnLst>
                                  <p:subTnLst>
                                    <p:audio>
                                      <p:cMediaNode>
                                        <p:cTn repeatDur="-9223372036854775808" display="0" masterRel="sameClick">
                                          <p:stCondLst>
                                            <p:cond evt="onStopAudio" delay="0">
                                              <p:tgtEl>
                                                <p:sldTgt/>
                                              </p:tgtEl>
                                            </p:cond>
                                          </p:stCondLst>
                                        </p:cTn>
                                        <p:tgtEl>
                                          <p:sndTgt r:embed="rId2" name="carbrak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uiExpand="1" build="p"/>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3794" name=""/>
          <p:cNvSpPr/>
          <p:nvPr>
            <p:ph type="title"/>
          </p:nvPr>
        </p:nvSpPr>
        <p:spPr>
          <a:xfrm>
            <a:off x="685800" y="609600"/>
            <a:ext cx="77724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imes New Roman" pitchFamily="18" charset="0"/>
                <a:ea typeface="宋体" pitchFamily="2" charset="-122"/>
              </a:defRPr>
            </a:lvl1pPr>
          </a:lstStyle>
          <a:p>
            <a:pPr lvl="0"/>
            <a:r>
              <a:t>气体交换（弥散）障碍</a:t>
            </a:r>
          </a:p>
        </p:txBody>
      </p:sp>
      <p:sp>
        <p:nvSpPr>
          <p:cNvPr id="33795" name=""/>
          <p:cNvSpPr/>
          <p:nvPr>
            <p:ph type="body" idx="4294967295"/>
          </p:nvPr>
        </p:nvSpPr>
        <p:spPr>
          <a:xfrm>
            <a:off x="685800" y="1981200"/>
            <a:ext cx="7772400" cy="4114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t>V/Q比例失调</a:t>
            </a:r>
          </a:p>
          <a:p>
            <a:pPr lvl="0"/>
            <a:r>
              <a:t>DLCO降低</a:t>
            </a:r>
          </a:p>
        </p:txBody>
      </p:sp>
      <p:sp>
        <p:nvSpPr>
          <p:cNvPr id="33796" name="Date Placeholder 3"/>
          <p:cNvSpPr>
            <a:spLocks noGrp="1"/>
          </p:cNvSpPr>
          <p:nvPr>
            <p:ph type="dt" sz="half" idx="2"/>
          </p:nvPr>
        </p:nvSpPr>
        <p:spPr/>
        <p:txBody>
          <a:bodyPr/>
          <a:lstStyle/>
          <a:p>
            <a:pPr lvl="0" eaLnBrk="1" hangingPunct="1"/>
            <a:endParaRPr sz="1400"/>
          </a:p>
        </p:txBody>
      </p:sp>
      <p:sp>
        <p:nvSpPr>
          <p:cNvPr id="33797" name="Footer Placeholder 4"/>
          <p:cNvSpPr>
            <a:spLocks noGrp="1"/>
          </p:cNvSpPr>
          <p:nvPr>
            <p:ph type="ftr" sz="quarter" idx="3"/>
          </p:nvPr>
        </p:nvSpPr>
        <p:spPr/>
        <p:txBody>
          <a:bodyPr/>
          <a:lstStyle/>
          <a:p>
            <a:pPr lvl="0" algn="ctr" eaLnBrk="1" hangingPunct="1"/>
            <a:fld id="{8FBBD8DA-00D9-4C78-A358-42F26866BD07}" type="footer">
              <a:rPr sz="1400"/>
              <a:t/>
            </a:fld>
            <a:endParaRPr sz="1400"/>
          </a:p>
        </p:txBody>
      </p:sp>
      <p:sp>
        <p:nvSpPr>
          <p:cNvPr id="33798" name="TextBox 33797"/>
          <p:cNvSpPr txBox="1"/>
          <p:nvPr/>
        </p:nvSpPr>
        <p:spPr>
          <a:xfrm flipH="1">
            <a:off x="0" y="0"/>
            <a:ext cx="0" cy="0"/>
          </a:xfrm>
          <a:prstGeom prst="rect">
            <a:avLst/>
          </a:prstGeom>
          <a:noFill/>
        </p:spPr>
        <p:txBody>
          <a:bodyPr wrap="none">
            <a:spAutoFit/>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特发性肺纤维化的诊断进展共53页，您现在浏览的是第16页!</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5842" name=""/>
          <p:cNvSpPr/>
          <p:nvPr>
            <p:ph type="title"/>
          </p:nvPr>
        </p:nvSpPr>
        <p:spPr>
          <a:xfrm>
            <a:off x="685800" y="381000"/>
            <a:ext cx="7772400" cy="762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imes New Roman" pitchFamily="18" charset="0"/>
                <a:ea typeface="宋体" pitchFamily="2" charset="-122"/>
              </a:defRPr>
            </a:lvl1pPr>
          </a:lstStyle>
          <a:p>
            <a:pPr lvl="0"/>
            <a:r>
              <a:rPr sz="3600"/>
              <a:t>支气管肺泡灌洗及血清学检查</a:t>
            </a:r>
          </a:p>
        </p:txBody>
      </p:sp>
      <p:sp>
        <p:nvSpPr>
          <p:cNvPr id="35843" name=""/>
          <p:cNvSpPr/>
          <p:nvPr>
            <p:ph type="body" idx="4294967295"/>
          </p:nvPr>
        </p:nvSpPr>
        <p:spPr>
          <a:xfrm>
            <a:off x="685800" y="1295400"/>
            <a:ext cx="7772400" cy="48006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lgn="just">
              <a:buNone/>
            </a:pPr>
            <a:r>
              <a:rPr sz="2400"/>
              <a:t>（1）反映胶原蛋白代谢改变的指标</a:t>
            </a:r>
            <a:endParaRPr sz="2400"/>
          </a:p>
          <a:p>
            <a:pPr lvl="1" algn="just"/>
            <a:r>
              <a:rPr sz="2000"/>
              <a:t>胶原蛋白</a:t>
            </a:r>
            <a:endParaRPr sz="2000"/>
          </a:p>
          <a:p>
            <a:pPr lvl="1" algn="just"/>
            <a:r>
              <a:rPr sz="2000"/>
              <a:t>P</a:t>
            </a:r>
            <a:r>
              <a:rPr sz="2000">
                <a:latin typeface="宋体" pitchFamily="2" charset="-122"/>
              </a:rPr>
              <a:t>Ⅲ</a:t>
            </a:r>
            <a:r>
              <a:rPr sz="2000"/>
              <a:t>P</a:t>
            </a:r>
            <a:endParaRPr sz="2000"/>
          </a:p>
          <a:p>
            <a:pPr lvl="0" algn="just">
              <a:buNone/>
            </a:pPr>
            <a:r>
              <a:rPr sz="2400"/>
              <a:t>（2）反映糖蛋白成分改变的指标</a:t>
            </a:r>
            <a:endParaRPr sz="2400"/>
          </a:p>
          <a:p>
            <a:pPr lvl="1" algn="just"/>
            <a:r>
              <a:rPr sz="2000"/>
              <a:t>FN</a:t>
            </a:r>
            <a:endParaRPr sz="2000"/>
          </a:p>
          <a:p>
            <a:pPr lvl="1" algn="just"/>
            <a:r>
              <a:rPr sz="2000"/>
              <a:t>LN</a:t>
            </a:r>
            <a:endParaRPr sz="2000"/>
          </a:p>
          <a:p>
            <a:pPr lvl="1" algn="just"/>
            <a:r>
              <a:rPr sz="2000"/>
              <a:t>软骨粘连蛋白</a:t>
            </a:r>
            <a:endParaRPr sz="2000"/>
          </a:p>
          <a:p>
            <a:pPr lvl="0" algn="just">
              <a:buNone/>
            </a:pPr>
            <a:r>
              <a:rPr sz="2400"/>
              <a:t>（3）反映蛋白多糖改变的指标：糖胺多糖（酸性粘多糖、氨基多糖）</a:t>
            </a:r>
            <a:endParaRPr sz="2400"/>
          </a:p>
          <a:p>
            <a:pPr lvl="1" algn="just"/>
            <a:r>
              <a:rPr sz="2000"/>
              <a:t>透明质酸</a:t>
            </a:r>
            <a:endParaRPr sz="2000"/>
          </a:p>
          <a:p>
            <a:pPr lvl="1" algn="just"/>
            <a:r>
              <a:rPr sz="2000"/>
              <a:t>硫酸软骨素</a:t>
            </a:r>
            <a:endParaRPr sz="2000"/>
          </a:p>
          <a:p>
            <a:pPr lvl="1" algn="just"/>
            <a:r>
              <a:rPr sz="2000"/>
              <a:t>肝素</a:t>
            </a:r>
            <a:endParaRPr sz="2000"/>
          </a:p>
          <a:p>
            <a:pPr lvl="1" algn="just"/>
            <a:r>
              <a:rPr sz="2000"/>
              <a:t>硫酸角质素</a:t>
            </a:r>
            <a:endParaRPr sz="2000"/>
          </a:p>
          <a:p>
            <a:pPr lvl="0"/>
            <a:endParaRPr sz="2000"/>
          </a:p>
        </p:txBody>
      </p:sp>
      <p:sp>
        <p:nvSpPr>
          <p:cNvPr id="35844" name="Date Placeholder 3"/>
          <p:cNvSpPr>
            <a:spLocks noGrp="1"/>
          </p:cNvSpPr>
          <p:nvPr>
            <p:ph type="dt" sz="half" idx="2"/>
          </p:nvPr>
        </p:nvSpPr>
        <p:spPr/>
        <p:txBody>
          <a:bodyPr/>
          <a:lstStyle/>
          <a:p>
            <a:pPr lvl="0" eaLnBrk="1" hangingPunct="1"/>
            <a:endParaRPr sz="1400"/>
          </a:p>
        </p:txBody>
      </p:sp>
      <p:sp>
        <p:nvSpPr>
          <p:cNvPr id="35845" name="Footer Placeholder 4"/>
          <p:cNvSpPr>
            <a:spLocks noGrp="1"/>
          </p:cNvSpPr>
          <p:nvPr>
            <p:ph type="ftr" sz="quarter" idx="3"/>
          </p:nvPr>
        </p:nvSpPr>
        <p:spPr/>
        <p:txBody>
          <a:bodyPr/>
          <a:lstStyle/>
          <a:p>
            <a:pPr lvl="0" algn="ctr" eaLnBrk="1" hangingPunct="1"/>
            <a:fld id="{41912AE9-2E40-4DB5-A54A-A83E88A7CE63}" type="footer">
              <a:rPr sz="1400"/>
              <a:t/>
            </a:fld>
            <a:endParaRPr sz="1400"/>
          </a:p>
        </p:txBody>
      </p:sp>
      <p:sp>
        <p:nvSpPr>
          <p:cNvPr id="35846" name="TextBox 35845"/>
          <p:cNvSpPr txBox="1"/>
          <p:nvPr/>
        </p:nvSpPr>
        <p:spPr>
          <a:xfrm flipH="1">
            <a:off x="0" y="0"/>
            <a:ext cx="0" cy="0"/>
          </a:xfrm>
          <a:prstGeom prst="rect">
            <a:avLst/>
          </a:prstGeom>
          <a:noFill/>
        </p:spPr>
        <p:txBody>
          <a:bodyPr wrap="none">
            <a:spAutoFit/>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特发性肺纤维化的诊断进展共53页，您现在浏览的是第17页!</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7890" name=""/>
          <p:cNvSpPr/>
          <p:nvPr>
            <p:ph type="title"/>
          </p:nvPr>
        </p:nvSpPr>
        <p:spPr>
          <a:xfrm>
            <a:off x="685800" y="609600"/>
            <a:ext cx="77724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imes New Roman" pitchFamily="18" charset="0"/>
                <a:ea typeface="宋体" pitchFamily="2" charset="-122"/>
              </a:defRPr>
            </a:lvl1pPr>
          </a:lstStyle>
          <a:p>
            <a:pPr lvl="0"/>
            <a:r>
              <a:t>胶原蛋白</a:t>
            </a:r>
          </a:p>
        </p:txBody>
      </p:sp>
      <p:sp>
        <p:nvSpPr>
          <p:cNvPr id="37891" name=""/>
          <p:cNvSpPr/>
          <p:nvPr>
            <p:ph type="body" idx="4294967295"/>
          </p:nvPr>
        </p:nvSpPr>
        <p:spPr>
          <a:xfrm>
            <a:off x="685800" y="1981200"/>
            <a:ext cx="7772400" cy="4114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t>胶原蛋白占人体蛋白总量的1/3，目前已发现12种，肺内主要有</a:t>
            </a:r>
            <a:r>
              <a:rPr>
                <a:latin typeface="宋体" pitchFamily="2" charset="-122"/>
              </a:rPr>
              <a:t>Ⅰ、Ⅱ、Ⅲ、Ⅳ</a:t>
            </a:r>
            <a:r>
              <a:t>型胶原蛋白，早期</a:t>
            </a:r>
            <a:r>
              <a:rPr>
                <a:latin typeface="宋体" pitchFamily="2" charset="-122"/>
              </a:rPr>
              <a:t>Ⅲ型</a:t>
            </a:r>
            <a:r>
              <a:t>含量增多，晚期</a:t>
            </a:r>
            <a:r>
              <a:rPr>
                <a:latin typeface="宋体" pitchFamily="2" charset="-122"/>
              </a:rPr>
              <a:t>Ⅰ型</a:t>
            </a:r>
            <a:r>
              <a:t>增多。</a:t>
            </a:r>
          </a:p>
          <a:p>
            <a:pPr lvl="0"/>
            <a:r>
              <a:t>增多的机制：</a:t>
            </a:r>
          </a:p>
          <a:p>
            <a:pPr lvl="1"/>
            <a:r>
              <a:t>促胶原生成的因子增多</a:t>
            </a:r>
          </a:p>
          <a:p>
            <a:pPr lvl="1"/>
            <a:r>
              <a:t>胶原酶减少</a:t>
            </a:r>
          </a:p>
        </p:txBody>
      </p:sp>
      <p:sp>
        <p:nvSpPr>
          <p:cNvPr id="37892" name="Date Placeholder 3"/>
          <p:cNvSpPr>
            <a:spLocks noGrp="1"/>
          </p:cNvSpPr>
          <p:nvPr>
            <p:ph type="dt" sz="half" idx="2"/>
          </p:nvPr>
        </p:nvSpPr>
        <p:spPr/>
        <p:txBody>
          <a:bodyPr/>
          <a:lstStyle/>
          <a:p>
            <a:pPr lvl="0" eaLnBrk="1" hangingPunct="1"/>
            <a:endParaRPr sz="1400"/>
          </a:p>
        </p:txBody>
      </p:sp>
      <p:sp>
        <p:nvSpPr>
          <p:cNvPr id="37893" name="Footer Placeholder 4"/>
          <p:cNvSpPr>
            <a:spLocks noGrp="1"/>
          </p:cNvSpPr>
          <p:nvPr>
            <p:ph type="ftr" sz="quarter" idx="3"/>
          </p:nvPr>
        </p:nvSpPr>
        <p:spPr/>
        <p:txBody>
          <a:bodyPr/>
          <a:lstStyle/>
          <a:p>
            <a:pPr lvl="0" algn="ctr" eaLnBrk="1" hangingPunct="1"/>
            <a:fld id="{4F63A8A9-5076-48C2-8731-9CFE89B0A94E}" type="footer">
              <a:rPr sz="1400"/>
              <a:t/>
            </a:fld>
            <a:endParaRPr sz="1400"/>
          </a:p>
        </p:txBody>
      </p:sp>
      <p:sp>
        <p:nvSpPr>
          <p:cNvPr id="37894" name="TextBox 37893"/>
          <p:cNvSpPr txBox="1"/>
          <p:nvPr/>
        </p:nvSpPr>
        <p:spPr>
          <a:xfrm flipH="1">
            <a:off x="0" y="0"/>
            <a:ext cx="0" cy="0"/>
          </a:xfrm>
          <a:prstGeom prst="rect">
            <a:avLst/>
          </a:prstGeom>
          <a:noFill/>
        </p:spPr>
        <p:txBody>
          <a:bodyPr wrap="none">
            <a:spAutoFit/>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特发性肺纤维化的诊断进展共53页，您现在浏览的是第18页!</a:t>
            </a: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9938" name=""/>
          <p:cNvSpPr/>
          <p:nvPr>
            <p:ph type="title"/>
          </p:nvPr>
        </p:nvSpPr>
        <p:spPr>
          <a:xfrm>
            <a:off x="685800" y="609600"/>
            <a:ext cx="77724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imes New Roman" pitchFamily="18" charset="0"/>
                <a:ea typeface="宋体" pitchFamily="2" charset="-122"/>
              </a:defRPr>
            </a:lvl1pPr>
          </a:lstStyle>
          <a:p>
            <a:pPr lvl="0"/>
            <a:r>
              <a:rPr sz="4000"/>
              <a:t>纤维连接蛋白（</a:t>
            </a:r>
            <a:r>
              <a:rPr lang="en-US" altLang="en-US" sz="4000"/>
              <a:t>Fibronectin，FN）</a:t>
            </a:r>
          </a:p>
        </p:txBody>
      </p:sp>
      <p:sp>
        <p:nvSpPr>
          <p:cNvPr id="39939" name=""/>
          <p:cNvSpPr/>
          <p:nvPr>
            <p:ph type="body" idx="4294967295"/>
          </p:nvPr>
        </p:nvSpPr>
        <p:spPr>
          <a:xfrm>
            <a:off x="685800" y="1981200"/>
            <a:ext cx="7772400" cy="4114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t>FN有纤维母细胞趋化因子作用。</a:t>
            </a:r>
          </a:p>
          <a:p>
            <a:pPr lvl="0"/>
            <a:r>
              <a:t>ILD患者BALF中FN增高。</a:t>
            </a:r>
          </a:p>
          <a:p>
            <a:pPr lvl="0"/>
            <a:r>
              <a:t>有助于活动性、临床分期的判断。</a:t>
            </a:r>
          </a:p>
        </p:txBody>
      </p:sp>
      <p:sp>
        <p:nvSpPr>
          <p:cNvPr id="39940" name="Date Placeholder 3"/>
          <p:cNvSpPr>
            <a:spLocks noGrp="1"/>
          </p:cNvSpPr>
          <p:nvPr>
            <p:ph type="dt" sz="half" idx="2"/>
          </p:nvPr>
        </p:nvSpPr>
        <p:spPr/>
        <p:txBody>
          <a:bodyPr/>
          <a:lstStyle/>
          <a:p>
            <a:pPr lvl="0" eaLnBrk="1" hangingPunct="1"/>
            <a:endParaRPr sz="1400"/>
          </a:p>
        </p:txBody>
      </p:sp>
      <p:sp>
        <p:nvSpPr>
          <p:cNvPr id="39941" name="Footer Placeholder 4"/>
          <p:cNvSpPr>
            <a:spLocks noGrp="1"/>
          </p:cNvSpPr>
          <p:nvPr>
            <p:ph type="ftr" sz="quarter" idx="3"/>
          </p:nvPr>
        </p:nvSpPr>
        <p:spPr/>
        <p:txBody>
          <a:bodyPr/>
          <a:lstStyle/>
          <a:p>
            <a:pPr lvl="0" algn="ctr" eaLnBrk="1" hangingPunct="1"/>
            <a:fld id="{484ED2A6-47FB-4C22-93A1-261CEC4CE9FB}" type="footer">
              <a:rPr sz="1400"/>
              <a:t/>
            </a:fld>
            <a:endParaRPr sz="1400"/>
          </a:p>
        </p:txBody>
      </p:sp>
      <p:sp>
        <p:nvSpPr>
          <p:cNvPr id="39942" name="TextBox 39941"/>
          <p:cNvSpPr txBox="1"/>
          <p:nvPr/>
        </p:nvSpPr>
        <p:spPr>
          <a:xfrm flipH="1">
            <a:off x="0" y="0"/>
            <a:ext cx="0" cy="0"/>
          </a:xfrm>
          <a:prstGeom prst="rect">
            <a:avLst/>
          </a:prstGeom>
          <a:noFill/>
        </p:spPr>
        <p:txBody>
          <a:bodyPr wrap="none">
            <a:spAutoFit/>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特发性肺纤维化的诊断进展共53页，您现在浏览的是第19页!</a:t>
            </a: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1986" name=""/>
          <p:cNvSpPr/>
          <p:nvPr>
            <p:ph type="title"/>
          </p:nvPr>
        </p:nvSpPr>
        <p:spPr>
          <a:xfrm>
            <a:off x="685800" y="609600"/>
            <a:ext cx="77724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imes New Roman" pitchFamily="18" charset="0"/>
                <a:ea typeface="宋体" pitchFamily="2" charset="-122"/>
              </a:defRPr>
            </a:lvl1pPr>
          </a:lstStyle>
          <a:p>
            <a:pPr lvl="0"/>
            <a:r>
              <a:t>唾液酸化糖抗原（KL-6）</a:t>
            </a:r>
          </a:p>
        </p:txBody>
      </p:sp>
      <p:sp>
        <p:nvSpPr>
          <p:cNvPr id="41987" name=""/>
          <p:cNvSpPr/>
          <p:nvPr>
            <p:ph type="body" idx="4294967295"/>
          </p:nvPr>
        </p:nvSpPr>
        <p:spPr>
          <a:xfrm>
            <a:off x="685800" y="2971800"/>
            <a:ext cx="7772400" cy="25146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t>ILD患者KL-6升高且与活动性显著相关。</a:t>
            </a:r>
          </a:p>
          <a:p>
            <a:pPr lvl="0"/>
            <a:r>
              <a:t>KL-6的敏感性达90%。</a:t>
            </a:r>
          </a:p>
        </p:txBody>
      </p:sp>
      <p:sp>
        <p:nvSpPr>
          <p:cNvPr id="41988" name="Date Placeholder 3"/>
          <p:cNvSpPr>
            <a:spLocks noGrp="1"/>
          </p:cNvSpPr>
          <p:nvPr>
            <p:ph type="dt" sz="half" idx="2"/>
          </p:nvPr>
        </p:nvSpPr>
        <p:spPr/>
        <p:txBody>
          <a:bodyPr/>
          <a:lstStyle/>
          <a:p>
            <a:pPr lvl="0" eaLnBrk="1" hangingPunct="1"/>
            <a:endParaRPr sz="1400"/>
          </a:p>
        </p:txBody>
      </p:sp>
      <p:sp>
        <p:nvSpPr>
          <p:cNvPr id="41989" name="Footer Placeholder 4"/>
          <p:cNvSpPr>
            <a:spLocks noGrp="1"/>
          </p:cNvSpPr>
          <p:nvPr>
            <p:ph type="ftr" sz="quarter" idx="3"/>
          </p:nvPr>
        </p:nvSpPr>
        <p:spPr/>
        <p:txBody>
          <a:bodyPr/>
          <a:lstStyle/>
          <a:p>
            <a:pPr lvl="0" algn="ctr" eaLnBrk="1" hangingPunct="1"/>
            <a:fld id="{6866BD81-CC61-488E-8969-7A6AF66A9DE7}" type="footer">
              <a:rPr sz="1400"/>
              <a:t/>
            </a:fld>
            <a:endParaRPr sz="1400"/>
          </a:p>
        </p:txBody>
      </p:sp>
      <p:sp>
        <p:nvSpPr>
          <p:cNvPr id="41990" name="TextBox 41989"/>
          <p:cNvSpPr txBox="1"/>
          <p:nvPr/>
        </p:nvSpPr>
        <p:spPr>
          <a:xfrm flipH="1">
            <a:off x="0" y="0"/>
            <a:ext cx="0" cy="0"/>
          </a:xfrm>
          <a:prstGeom prst="rect">
            <a:avLst/>
          </a:prstGeom>
          <a:noFill/>
        </p:spPr>
        <p:txBody>
          <a:bodyPr wrap="none">
            <a:spAutoFit/>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特发性肺纤维化的诊断进展共53页，您现在浏览的是第20页!</a:t>
            </a: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4034" name=""/>
          <p:cNvSpPr/>
          <p:nvPr>
            <p:ph type="title"/>
          </p:nvPr>
        </p:nvSpPr>
        <p:spPr>
          <a:xfrm>
            <a:off x="685800" y="609600"/>
            <a:ext cx="77724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imes New Roman" pitchFamily="18" charset="0"/>
                <a:ea typeface="宋体" pitchFamily="2" charset="-122"/>
              </a:defRPr>
            </a:lvl1pPr>
          </a:lstStyle>
          <a:p>
            <a:pPr lvl="0"/>
            <a:r>
              <a:t>细胞学分类</a:t>
            </a:r>
          </a:p>
        </p:txBody>
      </p:sp>
      <p:sp>
        <p:nvSpPr>
          <p:cNvPr id="44035" name=""/>
          <p:cNvSpPr/>
          <p:nvPr>
            <p:ph type="body" idx="4294967295"/>
          </p:nvPr>
        </p:nvSpPr>
        <p:spPr>
          <a:xfrm>
            <a:off x="685800" y="1981200"/>
            <a:ext cx="7772400" cy="4114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buNone/>
            </a:pPr>
            <a:r>
              <a:rPr sz="2400"/>
              <a:t>根据</a:t>
            </a:r>
            <a:r>
              <a:rPr lang="en-US" altLang="en-US" sz="2400"/>
              <a:t>BALF的成分，可将ILD分为两类：</a:t>
            </a:r>
            <a:endParaRPr lang="en-US" altLang="en-US" sz="2400"/>
          </a:p>
          <a:p>
            <a:pPr lvl="0">
              <a:buNone/>
            </a:pPr>
            <a:r>
              <a:rPr lang="en-US" altLang="en-US" sz="2400"/>
              <a:t>1、中性粒细胞性肺泡炎</a:t>
            </a:r>
            <a:endParaRPr lang="en-US" altLang="en-US" sz="2400"/>
          </a:p>
          <a:p>
            <a:pPr lvl="0">
              <a:buNone/>
            </a:pPr>
            <a:r>
              <a:rPr lang="en-US" altLang="en-US" sz="2400"/>
              <a:t>    中性粒细胞占5%~50%（正常&lt;1%），主要包括IPF、胶原性疾病、组织细胞增多症X、石棉肺。</a:t>
            </a:r>
            <a:endParaRPr lang="en-US" altLang="en-US" sz="2400"/>
          </a:p>
          <a:p>
            <a:pPr lvl="0">
              <a:buNone/>
            </a:pPr>
            <a:r>
              <a:rPr lang="en-US" altLang="en-US" sz="2400"/>
              <a:t>2、淋巴细胞性肺泡炎</a:t>
            </a:r>
            <a:endParaRPr lang="en-US" altLang="en-US" sz="2400"/>
          </a:p>
          <a:p>
            <a:pPr lvl="0">
              <a:buNone/>
            </a:pPr>
            <a:r>
              <a:rPr lang="en-US" altLang="en-US" sz="2400"/>
              <a:t>    淋巴细胞&gt;15%以上（正常7%），主要包括结节病、过敏性肺泡炎、铍中毒等。</a:t>
            </a:r>
            <a:endParaRPr lang="en-US" altLang="en-US" sz="2400"/>
          </a:p>
        </p:txBody>
      </p:sp>
      <p:sp>
        <p:nvSpPr>
          <p:cNvPr id="44036" name="Date Placeholder 3"/>
          <p:cNvSpPr>
            <a:spLocks noGrp="1"/>
          </p:cNvSpPr>
          <p:nvPr>
            <p:ph type="dt" sz="half" idx="2"/>
          </p:nvPr>
        </p:nvSpPr>
        <p:spPr/>
        <p:txBody>
          <a:bodyPr/>
          <a:lstStyle/>
          <a:p>
            <a:pPr lvl="0" eaLnBrk="1" hangingPunct="1"/>
            <a:endParaRPr sz="1400"/>
          </a:p>
        </p:txBody>
      </p:sp>
      <p:sp>
        <p:nvSpPr>
          <p:cNvPr id="44037" name="Footer Placeholder 4"/>
          <p:cNvSpPr>
            <a:spLocks noGrp="1"/>
          </p:cNvSpPr>
          <p:nvPr>
            <p:ph type="ftr" sz="quarter" idx="3"/>
          </p:nvPr>
        </p:nvSpPr>
        <p:spPr/>
        <p:txBody>
          <a:bodyPr/>
          <a:lstStyle/>
          <a:p>
            <a:pPr lvl="0" algn="ctr" eaLnBrk="1" hangingPunct="1"/>
            <a:fld id="{A1635CEC-C046-4024-9555-44039A879506}" type="footer">
              <a:rPr sz="1400"/>
              <a:t/>
            </a:fld>
            <a:endParaRPr sz="1400"/>
          </a:p>
        </p:txBody>
      </p:sp>
      <p:sp>
        <p:nvSpPr>
          <p:cNvPr id="44038" name="TextBox 44037"/>
          <p:cNvSpPr txBox="1"/>
          <p:nvPr/>
        </p:nvSpPr>
        <p:spPr>
          <a:xfrm flipH="1">
            <a:off x="0" y="0"/>
            <a:ext cx="0" cy="0"/>
          </a:xfrm>
          <a:prstGeom prst="rect">
            <a:avLst/>
          </a:prstGeom>
          <a:noFill/>
        </p:spPr>
        <p:txBody>
          <a:bodyPr wrap="none">
            <a:spAutoFit/>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特发性肺纤维化的诊断进展共53页，您现在浏览的是第21页!</a:t>
            </a: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3490" name=""/>
          <p:cNvSpPr/>
          <p:nvPr>
            <p:ph type="title"/>
          </p:nvPr>
        </p:nvSpPr>
        <p:spPr>
          <a:xfrm>
            <a:off x="685800" y="609600"/>
            <a:ext cx="77724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imes New Roman" pitchFamily="18" charset="0"/>
                <a:ea typeface="宋体" pitchFamily="2" charset="-122"/>
              </a:defRPr>
            </a:lvl1pPr>
          </a:lstStyle>
          <a:p>
            <a:pPr lvl="0"/>
            <a:r>
              <a:t>细胞学分类</a:t>
            </a:r>
          </a:p>
        </p:txBody>
      </p:sp>
      <p:sp>
        <p:nvSpPr>
          <p:cNvPr id="63491" name=""/>
          <p:cNvSpPr/>
          <p:nvPr>
            <p:ph type="body" idx="4294967295"/>
          </p:nvPr>
        </p:nvSpPr>
        <p:spPr>
          <a:xfrm>
            <a:off x="685800" y="1981200"/>
            <a:ext cx="7772400" cy="4114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buNone/>
            </a:pPr>
            <a:r>
              <a:t>       不同类型的IPF病人BALF中的T细胞亚群也有差异。NSIP患者通常CD4/CD8比例倒置，平均为0．63，在以炎症为主的患者倒置通常更为明显，可达0．3；UIP患者CD4/CD8平均为1．65。</a:t>
            </a:r>
          </a:p>
        </p:txBody>
      </p:sp>
      <p:sp>
        <p:nvSpPr>
          <p:cNvPr id="63492" name="Date Placeholder 3"/>
          <p:cNvSpPr>
            <a:spLocks noGrp="1"/>
          </p:cNvSpPr>
          <p:nvPr>
            <p:ph type="dt" sz="half" idx="2"/>
          </p:nvPr>
        </p:nvSpPr>
        <p:spPr/>
        <p:txBody>
          <a:bodyPr/>
          <a:lstStyle/>
          <a:p>
            <a:pPr lvl="0" eaLnBrk="1" hangingPunct="1"/>
            <a:endParaRPr sz="1400"/>
          </a:p>
        </p:txBody>
      </p:sp>
      <p:sp>
        <p:nvSpPr>
          <p:cNvPr id="63493" name="Footer Placeholder 4"/>
          <p:cNvSpPr>
            <a:spLocks noGrp="1"/>
          </p:cNvSpPr>
          <p:nvPr>
            <p:ph type="ftr" sz="quarter" idx="3"/>
          </p:nvPr>
        </p:nvSpPr>
        <p:spPr/>
        <p:txBody>
          <a:bodyPr/>
          <a:lstStyle/>
          <a:p>
            <a:pPr lvl="0" algn="ctr" eaLnBrk="1" hangingPunct="1"/>
            <a:fld id="{9C413970-98B0-4229-93C7-500AD8693A10}" type="footer">
              <a:rPr sz="1400"/>
              <a:t/>
            </a:fld>
            <a:endParaRPr sz="1400"/>
          </a:p>
        </p:txBody>
      </p:sp>
      <p:sp>
        <p:nvSpPr>
          <p:cNvPr id="63494" name="TextBox 63493"/>
          <p:cNvSpPr txBox="1"/>
          <p:nvPr/>
        </p:nvSpPr>
        <p:spPr>
          <a:xfrm flipH="1">
            <a:off x="0" y="0"/>
            <a:ext cx="0" cy="0"/>
          </a:xfrm>
          <a:prstGeom prst="rect">
            <a:avLst/>
          </a:prstGeom>
          <a:noFill/>
        </p:spPr>
        <p:txBody>
          <a:bodyPr wrap="none">
            <a:spAutoFit/>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特发性肺纤维化的诊断进展共53页，您现在浏览的是第22页!</a:t>
            </a:r>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7106" name=""/>
          <p:cNvSpPr/>
          <p:nvPr>
            <p:ph type="title"/>
          </p:nvPr>
        </p:nvSpPr>
        <p:spPr>
          <a:xfrm>
            <a:off x="685800" y="609600"/>
            <a:ext cx="7772400" cy="762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imes New Roman" pitchFamily="18" charset="0"/>
                <a:ea typeface="宋体" pitchFamily="2" charset="-122"/>
              </a:defRPr>
            </a:lvl1pPr>
          </a:lstStyle>
          <a:p>
            <a:pPr lvl="0"/>
            <a:r>
              <a:rPr sz="3600"/>
              <a:t>IPF非创伤性诊断方法的临床评价</a:t>
            </a:r>
          </a:p>
        </p:txBody>
      </p:sp>
      <p:sp>
        <p:nvSpPr>
          <p:cNvPr id="47107" name=""/>
          <p:cNvSpPr/>
          <p:nvPr>
            <p:ph type="body" idx="4294967295"/>
          </p:nvPr>
        </p:nvSpPr>
        <p:spPr>
          <a:xfrm>
            <a:off x="685800" y="1524000"/>
            <a:ext cx="7772400" cy="45720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lgn="just"/>
            <a:r>
              <a:t> </a:t>
            </a:r>
            <a:r>
              <a:rPr sz="2400"/>
              <a:t>IPF是病因不明的慢性间质性肺炎的一种特殊形式，其病理学特征为普通型间质性肺炎（UIP）。由于病变局限于肺部，诊断IPF的同时需排除其他不同组织类型的 ILD（如 DIP、 RBILD、 NSIP、AIP和BOOP等）。常常需要外科手术开胸肺活检，从标本中特殊组织学所见排除类似IPF的其他异质性疾病。然而，外科开胸肺活检毕竟是一种创伤性检查手段，具有一定潜在危险性和并发症，而且确诊后疾病可治性和有效性均有一定局限。使医生选用或病人接受此项侵袭性检查陷入困境。</a:t>
            </a:r>
            <a:endParaRPr sz="2400"/>
          </a:p>
        </p:txBody>
      </p:sp>
      <p:sp>
        <p:nvSpPr>
          <p:cNvPr id="47108" name="Date Placeholder 3"/>
          <p:cNvSpPr>
            <a:spLocks noGrp="1"/>
          </p:cNvSpPr>
          <p:nvPr>
            <p:ph type="dt" sz="half" idx="2"/>
          </p:nvPr>
        </p:nvSpPr>
        <p:spPr/>
        <p:txBody>
          <a:bodyPr/>
          <a:lstStyle/>
          <a:p>
            <a:pPr lvl="0" eaLnBrk="1" hangingPunct="1"/>
            <a:endParaRPr sz="1400"/>
          </a:p>
        </p:txBody>
      </p:sp>
      <p:sp>
        <p:nvSpPr>
          <p:cNvPr id="47109" name="Footer Placeholder 4"/>
          <p:cNvSpPr>
            <a:spLocks noGrp="1"/>
          </p:cNvSpPr>
          <p:nvPr>
            <p:ph type="ftr" sz="quarter" idx="3"/>
          </p:nvPr>
        </p:nvSpPr>
        <p:spPr/>
        <p:txBody>
          <a:bodyPr/>
          <a:lstStyle/>
          <a:p>
            <a:pPr lvl="0" algn="ctr" eaLnBrk="1" hangingPunct="1"/>
            <a:fld id="{81F39D16-0FE7-4D22-BE17-A89514F3FE5C}" type="footer">
              <a:rPr sz="1400"/>
              <a:t/>
            </a:fld>
            <a:endParaRPr sz="1400"/>
          </a:p>
        </p:txBody>
      </p:sp>
      <p:sp>
        <p:nvSpPr>
          <p:cNvPr id="47110" name="TextBox 47109"/>
          <p:cNvSpPr txBox="1"/>
          <p:nvPr/>
        </p:nvSpPr>
        <p:spPr>
          <a:xfrm flipH="1">
            <a:off x="0" y="0"/>
            <a:ext cx="0" cy="0"/>
          </a:xfrm>
          <a:prstGeom prst="rect">
            <a:avLst/>
          </a:prstGeom>
          <a:noFill/>
        </p:spPr>
        <p:txBody>
          <a:bodyPr wrap="none">
            <a:spAutoFit/>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特发性肺纤维化的诊断进展共53页，您现在浏览的是第23页!</a:t>
            </a:r>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9154" name=""/>
          <p:cNvSpPr/>
          <p:nvPr>
            <p:ph type="title"/>
          </p:nvPr>
        </p:nvSpPr>
        <p:spPr>
          <a:xfrm>
            <a:off x="685800" y="609600"/>
            <a:ext cx="7772400" cy="6858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imes New Roman" pitchFamily="18" charset="0"/>
                <a:ea typeface="宋体" pitchFamily="2" charset="-122"/>
              </a:defRPr>
            </a:lvl1pPr>
          </a:lstStyle>
          <a:p>
            <a:pPr lvl="0"/>
            <a:r>
              <a:rPr sz="3600"/>
              <a:t>IPF非创伤性诊断方法的临床评价</a:t>
            </a:r>
            <a:endParaRPr sz="3600"/>
          </a:p>
        </p:txBody>
      </p:sp>
      <p:sp>
        <p:nvSpPr>
          <p:cNvPr id="49155" name=""/>
          <p:cNvSpPr/>
          <p:nvPr>
            <p:ph type="body" idx="4294967295"/>
          </p:nvPr>
        </p:nvSpPr>
        <p:spPr>
          <a:xfrm>
            <a:off x="685800" y="1981200"/>
            <a:ext cx="7772400" cy="4114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t>在非创性诊断IPF标准中，值得提出的是HRCT和BAL检查在IPF的诊断中有着重要意义。它们的表现与疾病的发展过程及病理改变显示有一定的相关。</a:t>
            </a:r>
          </a:p>
        </p:txBody>
      </p:sp>
      <p:sp>
        <p:nvSpPr>
          <p:cNvPr id="49156" name="Date Placeholder 3"/>
          <p:cNvSpPr>
            <a:spLocks noGrp="1"/>
          </p:cNvSpPr>
          <p:nvPr>
            <p:ph type="dt" sz="half" idx="2"/>
          </p:nvPr>
        </p:nvSpPr>
        <p:spPr/>
        <p:txBody>
          <a:bodyPr/>
          <a:lstStyle/>
          <a:p>
            <a:pPr lvl="0" eaLnBrk="1" hangingPunct="1"/>
            <a:endParaRPr sz="1400"/>
          </a:p>
        </p:txBody>
      </p:sp>
      <p:sp>
        <p:nvSpPr>
          <p:cNvPr id="49157" name="Footer Placeholder 4"/>
          <p:cNvSpPr>
            <a:spLocks noGrp="1"/>
          </p:cNvSpPr>
          <p:nvPr>
            <p:ph type="ftr" sz="quarter" idx="3"/>
          </p:nvPr>
        </p:nvSpPr>
        <p:spPr/>
        <p:txBody>
          <a:bodyPr/>
          <a:lstStyle/>
          <a:p>
            <a:pPr lvl="0" algn="ctr" eaLnBrk="1" hangingPunct="1"/>
            <a:fld id="{0B5F8FBB-9D07-4F49-BD1D-7F5A47194329}" type="footer">
              <a:rPr sz="1400"/>
              <a:t/>
            </a:fld>
            <a:endParaRPr sz="1400"/>
          </a:p>
        </p:txBody>
      </p:sp>
      <p:sp>
        <p:nvSpPr>
          <p:cNvPr id="49158" name="TextBox 49157"/>
          <p:cNvSpPr txBox="1"/>
          <p:nvPr/>
        </p:nvSpPr>
        <p:spPr>
          <a:xfrm flipH="1">
            <a:off x="0" y="0"/>
            <a:ext cx="0" cy="0"/>
          </a:xfrm>
          <a:prstGeom prst="rect">
            <a:avLst/>
          </a:prstGeom>
          <a:noFill/>
        </p:spPr>
        <p:txBody>
          <a:bodyPr wrap="none">
            <a:spAutoFit/>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特发性肺纤维化的诊断进展共53页，您现在浏览的是第24页!</a:t>
            </a:r>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0178" name=""/>
          <p:cNvSpPr/>
          <p:nvPr>
            <p:ph type="title"/>
          </p:nvPr>
        </p:nvSpPr>
        <p:spPr>
          <a:xfrm>
            <a:off x="685800" y="609600"/>
            <a:ext cx="7772400" cy="9144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imes New Roman" pitchFamily="18" charset="0"/>
                <a:ea typeface="宋体" pitchFamily="2" charset="-122"/>
              </a:defRPr>
            </a:lvl1pPr>
          </a:lstStyle>
          <a:p>
            <a:pPr lvl="0"/>
            <a:r>
              <a:rPr sz="3600"/>
              <a:t>IPF非创伤性诊断方法的临床评价</a:t>
            </a:r>
            <a:endParaRPr sz="3600"/>
          </a:p>
        </p:txBody>
      </p:sp>
      <p:sp>
        <p:nvSpPr>
          <p:cNvPr id="50179" name=""/>
          <p:cNvSpPr/>
          <p:nvPr>
            <p:ph type="body" idx="4294967295"/>
          </p:nvPr>
        </p:nvSpPr>
        <p:spPr>
          <a:xfrm>
            <a:off x="685800" y="1981200"/>
            <a:ext cx="7772400" cy="4114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r>
              <a:t>支气管肺泡灌洗液（BALF）细胞成分的检测，虽然不能作为诊断IPF的特异性指标，但BALF中细胞成分相对比例变化有助于划分和缩小ILD的诊断和鉴别诊断范围。</a:t>
            </a:r>
          </a:p>
        </p:txBody>
      </p:sp>
      <p:sp>
        <p:nvSpPr>
          <p:cNvPr id="50180" name="Date Placeholder 3"/>
          <p:cNvSpPr>
            <a:spLocks noGrp="1"/>
          </p:cNvSpPr>
          <p:nvPr>
            <p:ph type="dt" sz="half" idx="2"/>
          </p:nvPr>
        </p:nvSpPr>
        <p:spPr/>
        <p:txBody>
          <a:bodyPr/>
          <a:lstStyle/>
          <a:p>
            <a:pPr lvl="0" eaLnBrk="1" hangingPunct="1"/>
            <a:endParaRPr sz="1400"/>
          </a:p>
        </p:txBody>
      </p:sp>
      <p:sp>
        <p:nvSpPr>
          <p:cNvPr id="50181" name="Footer Placeholder 4"/>
          <p:cNvSpPr>
            <a:spLocks noGrp="1"/>
          </p:cNvSpPr>
          <p:nvPr>
            <p:ph type="ftr" sz="quarter" idx="3"/>
          </p:nvPr>
        </p:nvSpPr>
        <p:spPr/>
        <p:txBody>
          <a:bodyPr/>
          <a:lstStyle/>
          <a:p>
            <a:pPr lvl="0" algn="ctr" eaLnBrk="1" hangingPunct="1"/>
            <a:fld id="{6DAFDCD3-6391-4488-A857-5A52460BAC9B}" type="footer">
              <a:rPr sz="1400"/>
              <a:t/>
            </a:fld>
            <a:endParaRPr sz="1400"/>
          </a:p>
        </p:txBody>
      </p:sp>
      <p:sp>
        <p:nvSpPr>
          <p:cNvPr id="50182" name="TextBox 50181"/>
          <p:cNvSpPr txBox="1"/>
          <p:nvPr/>
        </p:nvSpPr>
        <p:spPr>
          <a:xfrm flipH="1">
            <a:off x="0" y="0"/>
            <a:ext cx="0" cy="0"/>
          </a:xfrm>
          <a:prstGeom prst="rect">
            <a:avLst/>
          </a:prstGeom>
          <a:noFill/>
        </p:spPr>
        <p:txBody>
          <a:bodyPr wrap="none">
            <a:spAutoFit/>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特发性肺纤维化的诊断进展共53页，您现在浏览的是第25页!</a:t>
            </a:r>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2226" name=""/>
          <p:cNvSpPr/>
          <p:nvPr>
            <p:ph type="title"/>
          </p:nvPr>
        </p:nvSpPr>
        <p:spPr>
          <a:xfrm>
            <a:off x="685800" y="609600"/>
            <a:ext cx="7772400" cy="8382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imes New Roman" pitchFamily="18" charset="0"/>
                <a:ea typeface="宋体" pitchFamily="2" charset="-122"/>
              </a:defRPr>
            </a:lvl1pPr>
          </a:lstStyle>
          <a:p>
            <a:pPr lvl="0"/>
            <a:r>
              <a:rPr sz="4000"/>
              <a:t>开胸肺活检的指征</a:t>
            </a:r>
          </a:p>
        </p:txBody>
      </p:sp>
      <p:sp>
        <p:nvSpPr>
          <p:cNvPr id="52227" name=""/>
          <p:cNvSpPr/>
          <p:nvPr>
            <p:ph type="body" idx="4294967295"/>
          </p:nvPr>
        </p:nvSpPr>
        <p:spPr>
          <a:xfrm>
            <a:off x="685800" y="1524000"/>
            <a:ext cx="7772400" cy="45720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Tx/>
              <a:buSzTx/>
              <a:buFontTx/>
              <a:buChar char="•"/>
              <a:defRPr kumimoji="0"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kumimoji="0"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0"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0" lang="zh-CN" altLang="en-US" sz="2000" b="0" i="0" u="none" baseline="0">
                <a:solidFill>
                  <a:schemeClr val="tx1"/>
                </a:solidFill>
                <a:latin typeface="Times New Roman" pitchFamily="18" charset="0"/>
                <a:ea typeface="宋体" pitchFamily="2" charset="-122"/>
              </a:defRPr>
            </a:lvl5pPr>
          </a:lstStyle>
          <a:p>
            <a:pPr lvl="0">
              <a:buNone/>
            </a:pPr>
            <a:r>
              <a:rPr sz="2400"/>
              <a:t>①年龄在65岁以下；</a:t>
            </a:r>
            <a:endParaRPr sz="2400"/>
          </a:p>
          <a:p>
            <a:pPr lvl="0">
              <a:buNone/>
            </a:pPr>
            <a:r>
              <a:rPr sz="2400"/>
              <a:t>②无家族史，无明确结缔组织病；</a:t>
            </a:r>
            <a:endParaRPr sz="2400"/>
          </a:p>
          <a:p>
            <a:pPr lvl="0">
              <a:buNone/>
            </a:pPr>
            <a:r>
              <a:rPr sz="2400"/>
              <a:t>③病情进展较快或伴有发热、盗汗、消瘦等系统性症状；</a:t>
            </a:r>
            <a:endParaRPr sz="2400"/>
          </a:p>
          <a:p>
            <a:pPr lvl="0">
              <a:buNone/>
            </a:pPr>
            <a:r>
              <a:rPr sz="2400"/>
              <a:t>④有咯血、反复气胸、外周血管炎或不能解释的肺动脉高压；</a:t>
            </a:r>
            <a:endParaRPr sz="2400"/>
          </a:p>
          <a:p>
            <a:pPr lvl="0">
              <a:buNone/>
            </a:pPr>
            <a:r>
              <a:rPr sz="2400"/>
              <a:t>⑤影像学表现不典型：X线胸片或CT上以磨玻璃样变或斑片结节状影为主；或是分布上的不典型，如：以上肺叶为主或呈单侧或中心性分布；肺门或纵隔淋巴结肿大；有胸膜炎或胸膜增厚</a:t>
            </a:r>
            <a:r>
              <a:t>。</a:t>
            </a:r>
          </a:p>
        </p:txBody>
      </p:sp>
      <p:sp>
        <p:nvSpPr>
          <p:cNvPr id="52228" name="Date Placeholder 3"/>
          <p:cNvSpPr>
            <a:spLocks noGrp="1"/>
          </p:cNvSpPr>
          <p:nvPr>
            <p:ph type="dt" sz="half" idx="2"/>
          </p:nvPr>
        </p:nvSpPr>
        <p:spPr/>
        <p:txBody>
          <a:bodyPr/>
          <a:lstStyle/>
          <a:p>
            <a:pPr lvl="0" eaLnBrk="1" hangingPunct="1"/>
            <a:endParaRPr sz="1400"/>
          </a:p>
        </p:txBody>
      </p:sp>
      <p:sp>
        <p:nvSpPr>
          <p:cNvPr id="52229" name="Footer Placeholder 4"/>
          <p:cNvSpPr>
            <a:spLocks noGrp="1"/>
          </p:cNvSpPr>
          <p:nvPr>
            <p:ph type="ftr" sz="quarter" idx="3"/>
          </p:nvPr>
        </p:nvSpPr>
        <p:spPr/>
        <p:txBody>
          <a:bodyPr/>
          <a:lstStyle/>
          <a:p>
            <a:pPr lvl="0" algn="ctr" eaLnBrk="1" hangingPunct="1"/>
            <a:fld id="{45896A8E-9B6E-4E85-BD39-FE8C554E291B}" type="footer">
              <a:rPr sz="1400"/>
              <a:t/>
            </a:fld>
            <a:endParaRPr sz="1400"/>
          </a:p>
        </p:txBody>
      </p:sp>
      <p:sp>
        <p:nvSpPr>
          <p:cNvPr id="52230" name="TextBox 52229"/>
          <p:cNvSpPr txBox="1"/>
          <p:nvPr/>
        </p:nvSpPr>
        <p:spPr>
          <a:xfrm flipH="1">
            <a:off x="0" y="0"/>
            <a:ext cx="0" cy="0"/>
          </a:xfrm>
          <a:prstGeom prst="rect">
            <a:avLst/>
          </a:prstGeom>
          <a:noFill/>
        </p:spPr>
        <p:txBody>
          <a:bodyPr wrap="none">
            <a:spAutoFit/>
          </a:bodyPr>
          <a:lstStyle>
            <a:defPPr algn="l" rtl="0" eaLnBrk="0" hangingPunct="0">
              <a:defRPr kumimoji="1" lang="zh-CN" altLang="en-US"/>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特发性肺纤维化的诊断进展共53页，您现在浏览的是第26页!</a:t>
            </a:r>
          </a:p>
        </p:txBody>
      </p:sp>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https://d.book118.com/937052053141006033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冲动型模板">
  <a:themeElements>
    <a:clrScheme name="">
      <a:dk1>
        <a:srgbClr val="000066"/>
      </a:dk1>
      <a:lt1>
        <a:srgbClr val="FFFFFF"/>
      </a:lt1>
      <a:dk2>
        <a:srgbClr val="000000"/>
      </a:dk2>
      <a:lt2>
        <a:srgbClr val="FFCC66"/>
      </a:lt2>
      <a:accent1>
        <a:srgbClr val="FF9900"/>
      </a:accent1>
      <a:accent2>
        <a:srgbClr val="000044"/>
      </a:accent2>
      <a:accent3>
        <a:srgbClr val="9BBB59"/>
      </a:accent3>
      <a:accent4>
        <a:srgbClr val="8064A2"/>
      </a:accent4>
      <a:accent5>
        <a:srgbClr val="4BACC6"/>
      </a:accent5>
      <a:accent6>
        <a:srgbClr val="F79646"/>
      </a:accent6>
      <a:hlink>
        <a:srgbClr val="3366FF"/>
      </a:hlink>
      <a:folHlink>
        <a:srgbClr val="FFFF00"/>
      </a:folHlink>
    </a:clrScheme>
    <a:fontScheme name="Arial">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
        <a:dk1>
          <a:srgbClr val="CCECFF"/>
        </a:dk1>
        <a:lt1>
          <a:srgbClr val="000000"/>
        </a:lt1>
        <a:dk2>
          <a:srgbClr val="6699FF"/>
        </a:dk2>
        <a:lt2>
          <a:srgbClr val="000066"/>
        </a:lt2>
        <a:accent1>
          <a:srgbClr val="33CCCC"/>
        </a:accent1>
        <a:accent2>
          <a:srgbClr val="0099FF"/>
        </a:accent2>
        <a:accent3>
          <a:srgbClr val="9BBB59"/>
        </a:accent3>
        <a:accent4>
          <a:srgbClr val="8064A2"/>
        </a:accent4>
        <a:accent5>
          <a:srgbClr val="4BACC6"/>
        </a:accent5>
        <a:accent6>
          <a:srgbClr val="F79646"/>
        </a:accent6>
        <a:hlink>
          <a:srgbClr val="FFFFFF"/>
        </a:hlink>
        <a:folHlink>
          <a:srgbClr val="3366FF"/>
        </a:folHlink>
      </a:clrScheme>
    </a:extraClrScheme>
    <a:extraClrScheme>
      <a:clrScheme name="">
        <a:dk1>
          <a:srgbClr val="000066"/>
        </a:dk1>
        <a:lt1>
          <a:srgbClr val="FFFFFF"/>
        </a:lt1>
        <a:dk2>
          <a:srgbClr val="000000"/>
        </a:dk2>
        <a:lt2>
          <a:srgbClr val="FFCC66"/>
        </a:lt2>
        <a:accent1>
          <a:srgbClr val="FF9900"/>
        </a:accent1>
        <a:accent2>
          <a:srgbClr val="000044"/>
        </a:accent2>
        <a:accent3>
          <a:srgbClr val="9BBB59"/>
        </a:accent3>
        <a:accent4>
          <a:srgbClr val="8064A2"/>
        </a:accent4>
        <a:accent5>
          <a:srgbClr val="4BACC6"/>
        </a:accent5>
        <a:accent6>
          <a:srgbClr val="F79646"/>
        </a:accent6>
        <a:hlink>
          <a:srgbClr val="3366FF"/>
        </a:hlink>
        <a:folHlink>
          <a:srgbClr val="FFFF00"/>
        </a:folHlink>
      </a:clrScheme>
    </a:extraClrScheme>
    <a:extraClrScheme>
      <a:clrScheme name="">
        <a:dk1>
          <a:srgbClr val="FFFFFF"/>
        </a:dk1>
        <a:lt1>
          <a:srgbClr val="000000"/>
        </a:lt1>
        <a:dk2>
          <a:srgbClr val="DDDDDD"/>
        </a:dk2>
        <a:lt2>
          <a:srgbClr val="000000"/>
        </a:lt2>
        <a:accent1>
          <a:srgbClr val="CBCBCB"/>
        </a:accent1>
        <a:accent2>
          <a:srgbClr val="C0C0C0"/>
        </a:accent2>
        <a:accent3>
          <a:srgbClr val="9BBB59"/>
        </a:accent3>
        <a:accent4>
          <a:srgbClr val="8064A2"/>
        </a:accent4>
        <a:accent5>
          <a:srgbClr val="4BACC6"/>
        </a:accent5>
        <a:accent6>
          <a:srgbClr val="F79646"/>
        </a:accent6>
        <a:hlink>
          <a:srgbClr val="4D4D4D"/>
        </a:hlink>
        <a:folHlink>
          <a:srgbClr val="868686"/>
        </a:folHlink>
      </a:clrScheme>
    </a:extraClrScheme>
    <a:extraClrScheme>
      <a:clrScheme name="">
        <a:dk1>
          <a:srgbClr val="660033"/>
        </a:dk1>
        <a:lt1>
          <a:srgbClr val="FFFFFF"/>
        </a:lt1>
        <a:dk2>
          <a:srgbClr val="000000"/>
        </a:dk2>
        <a:lt2>
          <a:srgbClr val="FFCC66"/>
        </a:lt2>
        <a:accent1>
          <a:srgbClr val="FF9900"/>
        </a:accent1>
        <a:accent2>
          <a:srgbClr val="440022"/>
        </a:accent2>
        <a:accent3>
          <a:srgbClr val="9BBB59"/>
        </a:accent3>
        <a:accent4>
          <a:srgbClr val="8064A2"/>
        </a:accent4>
        <a:accent5>
          <a:srgbClr val="4BACC6"/>
        </a:accent5>
        <a:accent6>
          <a:srgbClr val="F79646"/>
        </a:accent6>
        <a:hlink>
          <a:srgbClr val="B20059"/>
        </a:hlink>
        <a:folHlink>
          <a:srgbClr val="FF6699"/>
        </a:folHlink>
      </a:clrScheme>
    </a:extraClrScheme>
    <a:extraClrScheme>
      <a:clrScheme name="">
        <a:dk1>
          <a:srgbClr val="663300"/>
        </a:dk1>
        <a:lt1>
          <a:srgbClr val="FFFFFF"/>
        </a:lt1>
        <a:dk2>
          <a:srgbClr val="000000"/>
        </a:dk2>
        <a:lt2>
          <a:srgbClr val="FFCC66"/>
        </a:lt2>
        <a:accent1>
          <a:srgbClr val="FF9900"/>
        </a:accent1>
        <a:accent2>
          <a:srgbClr val="361B00"/>
        </a:accent2>
        <a:accent3>
          <a:srgbClr val="9BBB59"/>
        </a:accent3>
        <a:accent4>
          <a:srgbClr val="8064A2"/>
        </a:accent4>
        <a:accent5>
          <a:srgbClr val="4BACC6"/>
        </a:accent5>
        <a:accent6>
          <a:srgbClr val="F79646"/>
        </a:accent6>
        <a:hlink>
          <a:srgbClr val="996633"/>
        </a:hlink>
        <a:folHlink>
          <a:srgbClr val="FF6699"/>
        </a:folHlink>
      </a:clrScheme>
    </a:extraClrScheme>
    <a:extraClrScheme>
      <a:clrScheme name="">
        <a:dk1>
          <a:srgbClr val="003300"/>
        </a:dk1>
        <a:lt1>
          <a:srgbClr val="FFFFFF"/>
        </a:lt1>
        <a:dk2>
          <a:srgbClr val="000000"/>
        </a:dk2>
        <a:lt2>
          <a:srgbClr val="FFCC66"/>
        </a:lt2>
        <a:accent1>
          <a:srgbClr val="CC9900"/>
        </a:accent1>
        <a:accent2>
          <a:srgbClr val="001600"/>
        </a:accent2>
        <a:accent3>
          <a:srgbClr val="9BBB59"/>
        </a:accent3>
        <a:accent4>
          <a:srgbClr val="8064A2"/>
        </a:accent4>
        <a:accent5>
          <a:srgbClr val="4BACC6"/>
        </a:accent5>
        <a:accent6>
          <a:srgbClr val="F79646"/>
        </a:accent6>
        <a:hlink>
          <a:srgbClr val="006600"/>
        </a:hlink>
        <a:folHlink>
          <a:srgbClr val="009999"/>
        </a:folHlink>
      </a:clrScheme>
    </a:extraClrScheme>
  </a:extraClrScheme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161</Paragraphs>
  <Slides>27</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27</vt:i4>
      </vt:variant>
    </vt:vector>
  </HeadingPairs>
  <TitlesOfParts>
    <vt:vector baseType="lpstr" size="33">
      <vt:lpstr>Arial</vt:lpstr>
      <vt:lpstr>Calibri</vt:lpstr>
      <vt:lpstr>Times New Roman</vt:lpstr>
      <vt:lpstr>宋体</vt:lpstr>
      <vt:lpstr>仿宋_GB2312</vt:lpstr>
      <vt:lpstr>Office Theme</vt:lpstr>
      <vt:lpstr>特发性肺纤维化的诊断进展THE DIAGNOSIS OF IDIOPATHIC PULMONARY FIBROSIS</vt:lpstr>
      <vt:lpstr>一、特发性肺纤维化概念的新认识</vt:lpstr>
      <vt:lpstr>特发性肺纤维化概念的新认识</vt:lpstr>
      <vt:lpstr>IPF的同义语</vt:lpstr>
      <vt:lpstr>急性型</vt:lpstr>
      <vt:lpstr>亚急性型</vt:lpstr>
      <vt:lpstr> 慢性型</vt:lpstr>
      <vt:lpstr>（二）病理分型</vt:lpstr>
      <vt:lpstr>UIP</vt:lpstr>
      <vt:lpstr>DIP/RBILD</vt:lpstr>
      <vt:lpstr>AIP</vt:lpstr>
      <vt:lpstr>临床分型与病理分型的关系</vt:lpstr>
      <vt:lpstr>高分辨CT (HRCT)</vt:lpstr>
      <vt:lpstr>HRCT表现与病理类型的关系</vt:lpstr>
      <vt:lpstr>肺功能检查</vt:lpstr>
      <vt:lpstr>气体交换（弥散）障碍</vt:lpstr>
      <vt:lpstr>支气管肺泡灌洗及血清学检查</vt:lpstr>
      <vt:lpstr>胶原蛋白</vt:lpstr>
      <vt:lpstr>纤维连接蛋白（Fibronectin，FN）</vt:lpstr>
      <vt:lpstr>唾液酸化糖抗原（KL-6）</vt:lpstr>
      <vt:lpstr>细胞学分类</vt:lpstr>
      <vt:lpstr>细胞学分类</vt:lpstr>
      <vt:lpstr>IPF非创伤性诊断方法的临床评价</vt:lpstr>
      <vt:lpstr>IPF非创伤性诊断方法的临床评价</vt:lpstr>
      <vt:lpstr>IPF非创伤性诊断方法的临床评价</vt:lpstr>
      <vt:lpstr>开胸肺活检的指征</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2024-09-07T08:13:26.324</cp:lastPrinted>
  <dcterms:created xsi:type="dcterms:W3CDTF">2024-09-07T00:13:26Z</dcterms:created>
  <dcterms:modified xsi:type="dcterms:W3CDTF">2024-09-07T00:13:27Z</dcterms:modified>
</cp:coreProperties>
</file>