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0EF0F2BB-9B73-401F-9B6C-0169EB94F2E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4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4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4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4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4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4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4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5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5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5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5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5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8CB790-9C80-4BEC-ADF0-F81902D4F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DF54D7-195C-4EA8-9F88-CF4D90664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28A12F-2D12-41F9-86D2-7A6BA9056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9685EB-22AF-4BE9-BCDC-7DBDEDCEE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9AA380-8345-4A76-A169-E465BDDCF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30DE32-96B3-4177-A76E-2A82E88AA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8C41E8-9160-4CFA-B6C4-39949E09A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214501-63E5-4E13-89AE-14F2343DE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94BA6A-77A8-4733-90AB-25E456358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2A1C9C-0487-4C25-B03D-BE4E6E7EE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0BC8BE-5371-4136-B042-713975912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C663982-7C6F-44FE-80E6-6657E91ACD5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D098D39-F974-40C3-9138-CCD34244412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Relationship Id="rId4" Type="http://schemas.openxmlformats.org/officeDocument/2006/relationships/image" Target="../media/image5.png" /><Relationship Id="rId5" Type="http://schemas.openxmlformats.org/officeDocument/2006/relationships/image" Target="../media/image1.png" /><Relationship Id="rId6" Type="http://schemas.openxmlformats.org/officeDocument/2006/relationships/image" Target="../media/image4.png" /><Relationship Id="rId7" Type="http://schemas.openxmlformats.org/officeDocument/2006/relationships/image" Target="../media/image7.png" /><Relationship Id="rId8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Relationship Id="rId4" Type="http://schemas.openxmlformats.org/officeDocument/2006/relationships/image" Target="../media/image5.png" /><Relationship Id="rId5" Type="http://schemas.openxmlformats.org/officeDocument/2006/relationships/image" Target="../media/image1.png" /><Relationship Id="rId6" Type="http://schemas.openxmlformats.org/officeDocument/2006/relationships/image" Target="../media/image4.png" /><Relationship Id="rId7" Type="http://schemas.openxmlformats.org/officeDocument/2006/relationships/image" Target="../media/image7.png" /><Relationship Id="rId8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Relationship Id="rId4" Type="http://schemas.openxmlformats.org/officeDocument/2006/relationships/image" Target="../media/image2.png" /><Relationship Id="rId5" Type="http://schemas.openxmlformats.org/officeDocument/2006/relationships/image" Target="../media/image3.png" /><Relationship Id="rId6" Type="http://schemas.openxmlformats.org/officeDocument/2006/relationships/image" Target="../media/image4.png" /><Relationship Id="rId7" Type="http://schemas.openxmlformats.org/officeDocument/2006/relationships/image" Target="../media/image5.png" /><Relationship Id="rId8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Relationship Id="rId4" Type="http://schemas.openxmlformats.org/officeDocument/2006/relationships/image" Target="../media/image5.png" /><Relationship Id="rId5" Type="http://schemas.openxmlformats.org/officeDocument/2006/relationships/image" Target="../media/image1.png" /><Relationship Id="rId6" Type="http://schemas.openxmlformats.org/officeDocument/2006/relationships/image" Target="../media/image4.png" /><Relationship Id="rId7" Type="http://schemas.openxmlformats.org/officeDocument/2006/relationships/image" Target="../media/image7.png" /><Relationship Id="rId8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Relationship Id="rId4" Type="http://schemas.openxmlformats.org/officeDocument/2006/relationships/image" Target="../media/image5.png" /><Relationship Id="rId5" Type="http://schemas.openxmlformats.org/officeDocument/2006/relationships/image" Target="../media/image1.png" /><Relationship Id="rId6" Type="http://schemas.openxmlformats.org/officeDocument/2006/relationships/image" Target="../media/image4.png" /><Relationship Id="rId7" Type="http://schemas.openxmlformats.org/officeDocument/2006/relationships/image" Target="../media/image7.png" /><Relationship Id="rId8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054162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2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73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74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75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售后服务团队绩效提升的高效培训模式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78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79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80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81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82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3" name="图片 99"/>
          <p:cNvPicPr/>
          <p:nvPr/>
        </p:nvPicPr>
        <p:blipFill>
          <a:blip r:embed="rId3"/>
          <a:srcRect l="19237" t="-13998" b="0"/>
          <a:stretch>
            <a:fillRect/>
          </a:stretch>
        </p:blipFill>
        <p:spPr>
          <a:xfrm>
            <a:off x="0" y="234000"/>
            <a:ext cx="866880" cy="1988280"/>
          </a:xfrm>
          <a:prstGeom prst="rect">
            <a:avLst/>
          </a:prstGeom>
          <a:ln w="0">
            <a:noFill/>
          </a:ln>
        </p:spPr>
      </p:pic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售后服务团队绩效提升的重要性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售后服务团队培训需求分析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高效培训方案设计与实施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售后服务团队绩效提升的持续管理与激励机制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售后服务团队绩效提升案例分享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86" name="图片 100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1634400"/>
            <a:ext cx="439920" cy="1176120"/>
          </a:xfrm>
          <a:prstGeom prst="rect">
            <a:avLst/>
          </a:prstGeom>
          <a:ln w="0">
            <a:noFill/>
          </a:ln>
        </p:spPr>
      </p:pic>
      <p:pic>
        <p:nvPicPr>
          <p:cNvPr id="87" name="图片 9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88" name="图片 98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89" name="图片 101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  <p:grpSp>
        <p:nvGrpSpPr>
          <p:cNvPr id="90" name="组合 109"/>
          <p:cNvGrpSpPr/>
          <p:nvPr/>
        </p:nvGrpSpPr>
        <p:grpSpPr>
          <a:xfrm>
            <a:off x="0" y="6624000"/>
            <a:ext cx="12191760" cy="0"/>
            <a:chOff x="0" y="6624000"/>
            <a:chExt cx="12191760" cy="0"/>
          </a:xfrm>
        </p:grpSpPr>
        <p:cxnSp>
          <p:nvCxnSpPr>
            <p:cNvPr id="91" name="直接连接符 103"/>
            <p:cNvCxnSpPr/>
            <p:nvPr/>
          </p:nvCxnSpPr>
          <p:spPr>
            <a:xfrm>
              <a:off x="0" y="6624000"/>
              <a:ext cx="12192120" cy="360"/>
            </a:xfrm>
            <a:prstGeom prst="straightConnector1">
              <a:avLst/>
            </a:prstGeom>
            <a:ln w="38100">
              <a:solidFill>
                <a:srgbClr val="4874CB"/>
              </a:solidFill>
            </a:ln>
          </p:spPr>
        </p:cxnSp>
        <p:cxnSp>
          <p:nvCxnSpPr>
            <p:cNvPr id="92" name="直接连接符 106"/>
            <p:cNvCxnSpPr/>
            <p:nvPr/>
          </p:nvCxnSpPr>
          <p:spPr>
            <a:xfrm>
              <a:off x="9756000" y="6624000"/>
              <a:ext cx="2139480" cy="360"/>
            </a:xfrm>
            <a:prstGeom prst="straightConnector1">
              <a:avLst/>
            </a:prstGeom>
            <a:ln w="76200">
              <a:solidFill>
                <a:srgbClr val="4874CB"/>
              </a:solidFill>
            </a:ln>
          </p:spPr>
        </p:cxn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3" name="图片 12"/>
          <p:cNvPicPr/>
          <p:nvPr/>
        </p:nvPicPr>
        <p:blipFill>
          <a:blip r:embed="rId3"/>
          <a:stretch>
            <a:fillRect/>
          </a:stretch>
        </p:blipFill>
        <p:spPr>
          <a:xfrm rot="6156000">
            <a:off x="11461320" y="-1101240"/>
            <a:ext cx="1066320" cy="1733040"/>
          </a:xfrm>
          <a:prstGeom prst="rect">
            <a:avLst/>
          </a:prstGeom>
          <a:ln w="0">
            <a:noFill/>
          </a:ln>
        </p:spPr>
      </p:pic>
      <p:pic>
        <p:nvPicPr>
          <p:cNvPr id="94" name="图片 22"/>
          <p:cNvPicPr/>
          <p:nvPr/>
        </p:nvPicPr>
        <p:blipFill>
          <a:blip r:embed="rId4"/>
          <a:stretch>
            <a:fillRect/>
          </a:stretch>
        </p:blipFill>
        <p:spPr>
          <a:xfrm rot="3960600">
            <a:off x="11266560" y="-218880"/>
            <a:ext cx="961560" cy="2219040"/>
          </a:xfrm>
          <a:prstGeom prst="rect">
            <a:avLst/>
          </a:prstGeom>
          <a:ln w="0">
            <a:noFill/>
          </a:ln>
        </p:spPr>
      </p:pic>
      <p:pic>
        <p:nvPicPr>
          <p:cNvPr id="95" name="图片 4"/>
          <p:cNvPicPr/>
          <p:nvPr/>
        </p:nvPicPr>
        <p:blipFill>
          <a:blip r:embed="rId5"/>
          <a:srcRect t="5443" r="7326"/>
          <a:stretch>
            <a:fillRect/>
          </a:stretch>
        </p:blipFill>
        <p:spPr>
          <a:xfrm rot="10800000">
            <a:off x="360" y="780120"/>
            <a:ext cx="4939560" cy="6077880"/>
          </a:xfrm>
          <a:prstGeom prst="rect">
            <a:avLst/>
          </a:prstGeom>
          <a:ln w="0">
            <a:noFill/>
          </a:ln>
        </p:spPr>
      </p:pic>
      <p:pic>
        <p:nvPicPr>
          <p:cNvPr id="96" name="图片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1670480" y="474840"/>
            <a:ext cx="1584000" cy="2206080"/>
          </a:xfrm>
          <a:prstGeom prst="rect">
            <a:avLst/>
          </a:prstGeom>
          <a:ln w="0">
            <a:noFill/>
          </a:ln>
        </p:spPr>
      </p:pic>
      <p:pic>
        <p:nvPicPr>
          <p:cNvPr id="97" name="图片 18"/>
          <p:cNvPicPr/>
          <p:nvPr/>
        </p:nvPicPr>
        <p:blipFill>
          <a:blip r:embed="rId7"/>
          <a:stretch>
            <a:fillRect/>
          </a:stretch>
        </p:blipFill>
        <p:spPr>
          <a:xfrm rot="19285800">
            <a:off x="11289600" y="968760"/>
            <a:ext cx="914400" cy="552960"/>
          </a:xfrm>
          <a:prstGeom prst="rect">
            <a:avLst/>
          </a:prstGeom>
          <a:ln w="0">
            <a:noFill/>
          </a:ln>
        </p:spPr>
      </p:pic>
      <p:pic>
        <p:nvPicPr>
          <p:cNvPr id="98" name="图片 20"/>
          <p:cNvPicPr/>
          <p:nvPr/>
        </p:nvPicPr>
        <p:blipFill>
          <a:blip r:embed="rId8"/>
          <a:stretch>
            <a:fillRect/>
          </a:stretch>
        </p:blipFill>
        <p:spPr>
          <a:xfrm>
            <a:off x="-135360" y="-385920"/>
            <a:ext cx="1076040" cy="1285560"/>
          </a:xfrm>
          <a:prstGeom prst="rect">
            <a:avLst/>
          </a:prstGeom>
          <a:ln w="0">
            <a:noFill/>
          </a:ln>
        </p:spPr>
      </p:pic>
      <p:sp>
        <p:nvSpPr>
          <p:cNvPr id="9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售后服务团队绩效提升的重要性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3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售后服务在客户满意度中的关键作用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售后服务是客户体验的延续，通过提供优质售后服务可以建立客户忠诚度，提升售后服务团队绩效可以进一步提高公司的口碑和市场竞争力。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06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107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08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109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110" name="图片 2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111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2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13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14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客户需求与售后服务团队绩效的关系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是提升售后服务团队绩效的基础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深入了解客户需求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直接影响客户体验与满意度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售后服务团队的高效运作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可以增加客户再购率和口碑传播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优质的售后服务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2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优秀售后服务团队的特点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优秀的售后服务团队成员具备专业知识和技能，团队间良好的协作与沟通，以及高效的问题解决能力和服务态度。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28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129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30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131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132" name="图片 2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133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4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35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36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售后服务团队绩效提升的挑战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需要针对不同需求提供个性化服务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客户需求多样化和个性化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需要团队高效协作应对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服务流程复杂度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是提升团队绩效的关键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人员培训和团队管理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6" name="图片 12"/>
          <p:cNvPicPr/>
          <p:nvPr/>
        </p:nvPicPr>
        <p:blipFill>
          <a:blip r:embed="rId3"/>
          <a:stretch>
            <a:fillRect/>
          </a:stretch>
        </p:blipFill>
        <p:spPr>
          <a:xfrm rot="6156000">
            <a:off x="11461320" y="-1101240"/>
            <a:ext cx="1066320" cy="1733040"/>
          </a:xfrm>
          <a:prstGeom prst="rect">
            <a:avLst/>
          </a:prstGeom>
          <a:ln w="0">
            <a:noFill/>
          </a:ln>
        </p:spPr>
      </p:pic>
      <p:pic>
        <p:nvPicPr>
          <p:cNvPr id="147" name="图片 22"/>
          <p:cNvPicPr/>
          <p:nvPr/>
        </p:nvPicPr>
        <p:blipFill>
          <a:blip r:embed="rId4"/>
          <a:stretch>
            <a:fillRect/>
          </a:stretch>
        </p:blipFill>
        <p:spPr>
          <a:xfrm rot="3960600">
            <a:off x="11266560" y="-218880"/>
            <a:ext cx="961560" cy="2219040"/>
          </a:xfrm>
          <a:prstGeom prst="rect">
            <a:avLst/>
          </a:prstGeom>
          <a:ln w="0">
            <a:noFill/>
          </a:ln>
        </p:spPr>
      </p:pic>
      <p:pic>
        <p:nvPicPr>
          <p:cNvPr id="148" name="图片 4"/>
          <p:cNvPicPr/>
          <p:nvPr/>
        </p:nvPicPr>
        <p:blipFill>
          <a:blip r:embed="rId5"/>
          <a:srcRect t="5443" r="7326"/>
          <a:stretch>
            <a:fillRect/>
          </a:stretch>
        </p:blipFill>
        <p:spPr>
          <a:xfrm rot="10800000">
            <a:off x="360" y="780120"/>
            <a:ext cx="4939560" cy="6077880"/>
          </a:xfrm>
          <a:prstGeom prst="rect">
            <a:avLst/>
          </a:prstGeom>
          <a:ln w="0">
            <a:noFill/>
          </a:ln>
        </p:spPr>
      </p:pic>
      <p:pic>
        <p:nvPicPr>
          <p:cNvPr id="149" name="图片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1670480" y="474840"/>
            <a:ext cx="1584000" cy="2206080"/>
          </a:xfrm>
          <a:prstGeom prst="rect">
            <a:avLst/>
          </a:prstGeom>
          <a:ln w="0">
            <a:noFill/>
          </a:ln>
        </p:spPr>
      </p:pic>
      <p:pic>
        <p:nvPicPr>
          <p:cNvPr id="150" name="图片 18"/>
          <p:cNvPicPr/>
          <p:nvPr/>
        </p:nvPicPr>
        <p:blipFill>
          <a:blip r:embed="rId7"/>
          <a:stretch>
            <a:fillRect/>
          </a:stretch>
        </p:blipFill>
        <p:spPr>
          <a:xfrm rot="19285800">
            <a:off x="11289600" y="968760"/>
            <a:ext cx="914400" cy="552960"/>
          </a:xfrm>
          <a:prstGeom prst="rect">
            <a:avLst/>
          </a:prstGeom>
          <a:ln w="0">
            <a:noFill/>
          </a:ln>
        </p:spPr>
      </p:pic>
      <p:pic>
        <p:nvPicPr>
          <p:cNvPr id="151" name="图片 20"/>
          <p:cNvPicPr/>
          <p:nvPr/>
        </p:nvPicPr>
        <p:blipFill>
          <a:blip r:embed="rId8"/>
          <a:stretch>
            <a:fillRect/>
          </a:stretch>
        </p:blipFill>
        <p:spPr>
          <a:xfrm>
            <a:off x="-135360" y="-385920"/>
            <a:ext cx="1076040" cy="1285560"/>
          </a:xfrm>
          <a:prstGeom prst="rect">
            <a:avLst/>
          </a:prstGeom>
          <a:ln w="0">
            <a:noFill/>
          </a:ln>
        </p:spPr>
      </p:pic>
      <p:sp>
        <p:nvSpPr>
          <p:cNvPr id="15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3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售后服务团队培训需求分析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55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56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57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客户投诉与反馈数据分析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分析数据找到问题根源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挖掘客户投诉痛点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根据反馈建立培训方向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建立培训重点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建立培训目标和考核标准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制定评估指标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67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68" name="图片 4"/>
            <p:cNvPicPr/>
            <p:nvPr/>
          </p:nvPicPr>
          <p:blipFill>
            <a:blip r:embed="rId3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69" name="图片 1"/>
            <p:cNvPicPr/>
            <p:nvPr/>
          </p:nvPicPr>
          <p:blipFill>
            <a:blip r:embed="rId3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70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评估团队整体绩效和个人表现，通过查漏补缺确定培训重点。建立学习档案，跟踪员工成长，为培训提供有效依据和支持。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71" name="图片 22"/>
          <p:cNvPicPr/>
          <p:nvPr/>
        </p:nvPicPr>
        <p:blipFill>
          <a:blip r:embed="rId4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72" name="图片 23"/>
          <p:cNvPicPr/>
          <p:nvPr/>
        </p:nvPicPr>
        <p:blipFill>
          <a:blip r:embed="rId5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173" name="图片 7"/>
          <p:cNvPicPr/>
          <p:nvPr/>
        </p:nvPicPr>
        <p:blipFill>
          <a:blip r:embed="rId6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174" name="图片 6"/>
          <p:cNvPicPr/>
          <p:nvPr/>
        </p:nvPicPr>
        <p:blipFill>
          <a:blip r:embed="rId7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175" name="图片 25"/>
          <p:cNvPicPr/>
          <p:nvPr/>
        </p:nvPicPr>
        <p:blipFill>
          <a:blip r:embed="rId8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96666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售后服务团队现状评估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市场趋势与行业标杆对比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把握市场动向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研究市场趋势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根据市场需求调整计划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制定培训计划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学习借鉴对手经验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竞品分析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87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135480" y="117540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188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89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190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191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192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1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1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93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94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95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9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7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调研员工期望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了解员工个人成长期待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制定符合员工需求的培训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0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营造员工归属感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增强员工参与感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提高团队凝聚力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3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售后服务团队员工需求调查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7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员工问卷调查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收集员工培训需求和建议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了解员工意见和建议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0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售后服务团队绩效提升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通过有效的培训模式，提升售后服务团队的绩效表现。建立明确的目标和指标，激励团队成员积极学习，提高服务水平，提升客户满意度。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13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214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215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216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217" name="图片 2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218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2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2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2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2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9" name="图片 12"/>
          <p:cNvPicPr/>
          <p:nvPr/>
        </p:nvPicPr>
        <p:blipFill>
          <a:blip r:embed="rId3"/>
          <a:stretch>
            <a:fillRect/>
          </a:stretch>
        </p:blipFill>
        <p:spPr>
          <a:xfrm rot="6156000">
            <a:off x="11461320" y="-1101240"/>
            <a:ext cx="1066320" cy="1733040"/>
          </a:xfrm>
          <a:prstGeom prst="rect">
            <a:avLst/>
          </a:prstGeom>
          <a:ln w="0">
            <a:noFill/>
          </a:ln>
        </p:spPr>
      </p:pic>
      <p:pic>
        <p:nvPicPr>
          <p:cNvPr id="220" name="图片 22"/>
          <p:cNvPicPr/>
          <p:nvPr/>
        </p:nvPicPr>
        <p:blipFill>
          <a:blip r:embed="rId4"/>
          <a:stretch>
            <a:fillRect/>
          </a:stretch>
        </p:blipFill>
        <p:spPr>
          <a:xfrm rot="3960600">
            <a:off x="11266560" y="-218880"/>
            <a:ext cx="961560" cy="2219040"/>
          </a:xfrm>
          <a:prstGeom prst="rect">
            <a:avLst/>
          </a:prstGeom>
          <a:ln w="0">
            <a:noFill/>
          </a:ln>
        </p:spPr>
      </p:pic>
      <p:pic>
        <p:nvPicPr>
          <p:cNvPr id="221" name="图片 4"/>
          <p:cNvPicPr/>
          <p:nvPr/>
        </p:nvPicPr>
        <p:blipFill>
          <a:blip r:embed="rId5"/>
          <a:srcRect t="5443" r="7326"/>
          <a:stretch>
            <a:fillRect/>
          </a:stretch>
        </p:blipFill>
        <p:spPr>
          <a:xfrm rot="10800000">
            <a:off x="360" y="780120"/>
            <a:ext cx="4939560" cy="6077880"/>
          </a:xfrm>
          <a:prstGeom prst="rect">
            <a:avLst/>
          </a:prstGeom>
          <a:ln w="0">
            <a:noFill/>
          </a:ln>
        </p:spPr>
      </p:pic>
      <p:pic>
        <p:nvPicPr>
          <p:cNvPr id="222" name="图片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1670480" y="474840"/>
            <a:ext cx="1584000" cy="2206080"/>
          </a:xfrm>
          <a:prstGeom prst="rect">
            <a:avLst/>
          </a:prstGeom>
          <a:ln w="0">
            <a:noFill/>
          </a:ln>
        </p:spPr>
      </p:pic>
      <p:pic>
        <p:nvPicPr>
          <p:cNvPr id="223" name="图片 18"/>
          <p:cNvPicPr/>
          <p:nvPr/>
        </p:nvPicPr>
        <p:blipFill>
          <a:blip r:embed="rId7"/>
          <a:stretch>
            <a:fillRect/>
          </a:stretch>
        </p:blipFill>
        <p:spPr>
          <a:xfrm rot="19285800">
            <a:off x="11289600" y="968760"/>
            <a:ext cx="914400" cy="552960"/>
          </a:xfrm>
          <a:prstGeom prst="rect">
            <a:avLst/>
          </a:prstGeom>
          <a:ln w="0">
            <a:noFill/>
          </a:ln>
        </p:spPr>
      </p:pic>
      <p:pic>
        <p:nvPicPr>
          <p:cNvPr id="224" name="图片 20"/>
          <p:cNvPicPr/>
          <p:nvPr/>
        </p:nvPicPr>
        <p:blipFill>
          <a:blip r:embed="rId8"/>
          <a:stretch>
            <a:fillRect/>
          </a:stretch>
        </p:blipFill>
        <p:spPr>
          <a:xfrm>
            <a:off x="-135360" y="-385920"/>
            <a:ext cx="1076040" cy="1285560"/>
          </a:xfrm>
          <a:prstGeom prst="rect">
            <a:avLst/>
          </a:prstGeom>
          <a:ln w="0">
            <a:noFill/>
          </a:ln>
        </p:spPr>
      </p:pic>
      <p:sp>
        <p:nvSpPr>
          <p:cNvPr id="2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2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高效培训方案设计与实施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29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培训内容拟定与优化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在制定培训大纲时，需根据需求分析结果进行精准规划，同时结合市场趋势和行业标杆，不断优化培训内容。此外，制定多样化的培训形式和方法，能够更好地吸引员工参与和提升学习效果。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32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233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234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235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236" name="图片 2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237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2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2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2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2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2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38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239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240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24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培训资源整合与开发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2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确保培训内容多元性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内外部培训资源整合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方便员工随时随地学习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在线学习平台开发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保证培训教育质量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师资团队建立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5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模拟演练和案例分析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通过模拟售后服务流程的演练，可以提高员工的实战能力和应对突发情况的能力。结合真实案例进行讨论和分析，能够增强员工的问题解决能力，使其在实际工作中更具备应变能力。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5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255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256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257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258" name="图片 2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259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2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2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2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2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2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60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261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262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26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6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持续改进方案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5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适应市场变化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保持竞争力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67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8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7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1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培训成效评估与改进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7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制定评估指标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5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定期跟踪评估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根据结果调整计划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持续反馈与调整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7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保证培训实效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8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实时反馈机制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持续提升员工素质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确保培训效果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根据需求调整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调整培训计划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286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135480" y="117540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287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288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289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290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291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2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2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2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2" name="图片 12"/>
          <p:cNvPicPr/>
          <p:nvPr/>
        </p:nvPicPr>
        <p:blipFill>
          <a:blip r:embed="rId3"/>
          <a:stretch>
            <a:fillRect/>
          </a:stretch>
        </p:blipFill>
        <p:spPr>
          <a:xfrm rot="6156000">
            <a:off x="11461320" y="-1101240"/>
            <a:ext cx="1066320" cy="1733040"/>
          </a:xfrm>
          <a:prstGeom prst="rect">
            <a:avLst/>
          </a:prstGeom>
          <a:ln w="0">
            <a:noFill/>
          </a:ln>
        </p:spPr>
      </p:pic>
      <p:pic>
        <p:nvPicPr>
          <p:cNvPr id="293" name="图片 22"/>
          <p:cNvPicPr/>
          <p:nvPr/>
        </p:nvPicPr>
        <p:blipFill>
          <a:blip r:embed="rId4"/>
          <a:stretch>
            <a:fillRect/>
          </a:stretch>
        </p:blipFill>
        <p:spPr>
          <a:xfrm rot="3960600">
            <a:off x="11266560" y="-218880"/>
            <a:ext cx="961560" cy="2219040"/>
          </a:xfrm>
          <a:prstGeom prst="rect">
            <a:avLst/>
          </a:prstGeom>
          <a:ln w="0">
            <a:noFill/>
          </a:ln>
        </p:spPr>
      </p:pic>
      <p:pic>
        <p:nvPicPr>
          <p:cNvPr id="294" name="图片 4"/>
          <p:cNvPicPr/>
          <p:nvPr/>
        </p:nvPicPr>
        <p:blipFill>
          <a:blip r:embed="rId5"/>
          <a:srcRect t="5443" r="7326"/>
          <a:stretch>
            <a:fillRect/>
          </a:stretch>
        </p:blipFill>
        <p:spPr>
          <a:xfrm rot="10800000">
            <a:off x="360" y="780120"/>
            <a:ext cx="4939560" cy="6077880"/>
          </a:xfrm>
          <a:prstGeom prst="rect">
            <a:avLst/>
          </a:prstGeom>
          <a:ln w="0">
            <a:noFill/>
          </a:ln>
        </p:spPr>
      </p:pic>
      <p:pic>
        <p:nvPicPr>
          <p:cNvPr id="295" name="图片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1670480" y="474840"/>
            <a:ext cx="1584000" cy="2206080"/>
          </a:xfrm>
          <a:prstGeom prst="rect">
            <a:avLst/>
          </a:prstGeom>
          <a:ln w="0">
            <a:noFill/>
          </a:ln>
        </p:spPr>
      </p:pic>
      <p:pic>
        <p:nvPicPr>
          <p:cNvPr id="296" name="图片 18"/>
          <p:cNvPicPr/>
          <p:nvPr/>
        </p:nvPicPr>
        <p:blipFill>
          <a:blip r:embed="rId7"/>
          <a:stretch>
            <a:fillRect/>
          </a:stretch>
        </p:blipFill>
        <p:spPr>
          <a:xfrm rot="19285800">
            <a:off x="11289600" y="968760"/>
            <a:ext cx="914400" cy="552960"/>
          </a:xfrm>
          <a:prstGeom prst="rect">
            <a:avLst/>
          </a:prstGeom>
          <a:ln w="0">
            <a:noFill/>
          </a:ln>
        </p:spPr>
      </p:pic>
      <p:pic>
        <p:nvPicPr>
          <p:cNvPr id="297" name="图片 20"/>
          <p:cNvPicPr/>
          <p:nvPr/>
        </p:nvPicPr>
        <p:blipFill>
          <a:blip r:embed="rId8"/>
          <a:stretch>
            <a:fillRect/>
          </a:stretch>
        </p:blipFill>
        <p:spPr>
          <a:xfrm>
            <a:off x="-135360" y="-385920"/>
            <a:ext cx="1076040" cy="1285560"/>
          </a:xfrm>
          <a:prstGeom prst="rect">
            <a:avLst/>
          </a:prstGeom>
          <a:ln w="0">
            <a:noFill/>
          </a:ln>
        </p:spPr>
      </p:pic>
      <p:sp>
        <p:nvSpPr>
          <p:cNvPr id="29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9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售后服务团队绩效提升的持续管理与激励机制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https://d.book118.com/937054162012006055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119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售后服务团队绩效提升的高效培训模式</vt:lpstr>
      <vt:lpstr>目录</vt:lpstr>
      <vt:lpstr>第1章 售后服务团队绩效提升的重要性</vt:lpstr>
      <vt:lpstr> </vt:lpstr>
      <vt:lpstr>客户需求与售后服务团队绩效的关系</vt:lpstr>
      <vt:lpstr> </vt:lpstr>
      <vt:lpstr>售后服务团队绩效提升的挑战</vt:lpstr>
      <vt:lpstr>第2章 售后服务团队培训需求分析</vt:lpstr>
      <vt:lpstr>客户投诉与反馈数据分析</vt:lpstr>
      <vt:lpstr>售后服务团队现状评估</vt:lpstr>
      <vt:lpstr>市场趋势与行业标杆对比</vt:lpstr>
      <vt:lpstr>售后服务团队员工需求调查</vt:lpstr>
      <vt:lpstr> </vt:lpstr>
      <vt:lpstr>第3章 高效培训方案设计与实施</vt:lpstr>
      <vt:lpstr> </vt:lpstr>
      <vt:lpstr>培训资源整合与开发</vt:lpstr>
      <vt:lpstr> </vt:lpstr>
      <vt:lpstr>培训成效评估与改进</vt:lpstr>
      <vt:lpstr>持续反馈与调整</vt:lpstr>
      <vt:lpstr>第4章 售后服务团队绩效提升的持续管理与激励机制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2024-09-29T15:11:04.708</cp:lastPrinted>
  <dcterms:created xsi:type="dcterms:W3CDTF">2024-09-29T07:11:04Z</dcterms:created>
  <dcterms:modified xsi:type="dcterms:W3CDTF">2024-09-29T07:11:06Z</dcterms:modified>
</cp:coreProperties>
</file>