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DAC62-58EA-40AB-93CD-D49570FB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4080A-C65C-4C53-8FC7-27D27185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E50C6-1E08-4C60-926B-81BD31B05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CEA40-D851-4964-A5C1-410EFEF7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AE737-E65C-4630-BF44-BFBE9188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1DFEB-F61D-4BFA-AC98-379817FB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34BA9-7A4B-4C91-AFB7-A9740810B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2587C-18E4-48B3-9005-D2AE93DD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07157-C7FD-4199-BE32-F0433C5F2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D6030-DF25-4832-9774-B22FCDBEC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0518C-0012-4DBB-8231-50F91CF3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bk object 17"/>
          <p:cNvSpPr/>
          <p:nvPr/>
        </p:nvSpPr>
        <p:spPr>
          <a:xfrm>
            <a:off x="8366759" y="278891"/>
            <a:ext cx="2424683" cy="91897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bk object 18"/>
          <p:cNvSpPr/>
          <p:nvPr/>
        </p:nvSpPr>
        <p:spPr>
          <a:xfrm>
            <a:off x="10498835" y="128015"/>
            <a:ext cx="1411224" cy="96469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24530" y="2531427"/>
            <a:ext cx="5742939" cy="1539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002E8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002E8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002E8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4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10701077" y="113094"/>
            <a:ext cx="1258427" cy="38571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39" y="46990"/>
            <a:ext cx="1203452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002E82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https://www.baogaoting.com/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9.jpeg" /><Relationship Id="rId11" Type="http://schemas.openxmlformats.org/officeDocument/2006/relationships/image" Target="../media/image20.png" /><Relationship Id="rId12" Type="http://schemas.openxmlformats.org/officeDocument/2006/relationships/image" Target="../media/image21.png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jpeg" /><Relationship Id="rId6" Type="http://schemas.openxmlformats.org/officeDocument/2006/relationships/image" Target="../media/image15.jpeg" /><Relationship Id="rId7" Type="http://schemas.openxmlformats.org/officeDocument/2006/relationships/image" Target="../media/image16.jpeg" /><Relationship Id="rId8" Type="http://schemas.openxmlformats.org/officeDocument/2006/relationships/image" Target="../media/image17.jpeg" /><Relationship Id="rId9" Type="http://schemas.openxmlformats.org/officeDocument/2006/relationships/image" Target="../media/image1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2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25.png" /><Relationship Id="rId4" Type="http://schemas.openxmlformats.org/officeDocument/2006/relationships/image" Target="../media/image26.png" /><Relationship Id="rId5" Type="http://schemas.openxmlformats.org/officeDocument/2006/relationships/image" Target="../media/image27.png" /><Relationship Id="rId6" Type="http://schemas.openxmlformats.org/officeDocument/2006/relationships/image" Target="../media/image2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0.png" /><Relationship Id="rId7" Type="http://schemas.openxmlformats.org/officeDocument/2006/relationships/image" Target="../media/image3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Relationship Id="rId6" Type="http://schemas.openxmlformats.org/officeDocument/2006/relationships/image" Target="../media/image36.jpeg" /><Relationship Id="rId7" Type="http://schemas.openxmlformats.org/officeDocument/2006/relationships/image" Target="../media/image37.jpeg" /><Relationship Id="rId8" Type="http://schemas.openxmlformats.org/officeDocument/2006/relationships/image" Target="../media/image3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4.png" /><Relationship Id="rId3" Type="http://schemas.openxmlformats.org/officeDocument/2006/relationships/image" Target="../media/image3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40.png" /><Relationship Id="rId4" Type="http://schemas.openxmlformats.org/officeDocument/2006/relationships/image" Target="../media/image4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4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600500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291714" y="2562542"/>
            <a:ext cx="7607934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>
                <a:solidFill>
                  <a:srgbClr val="0A85CF"/>
                </a:solidFill>
                <a:latin typeface="华文细黑"/>
                <a:cs typeface="华文细黑"/>
                <a:hlinkClick r:id="rId2"/>
              </a:rPr>
              <a:t>5</a:t>
            </a:r>
            <a:r>
              <a:rPr sz="4800" b="1" spc="-5">
                <a:solidFill>
                  <a:srgbClr val="0A85CF"/>
                </a:solidFill>
                <a:latin typeface="华文细黑"/>
                <a:cs typeface="华文细黑"/>
                <a:hlinkClick r:id="rId2"/>
              </a:rPr>
              <a:t>G</a:t>
            </a:r>
            <a:r>
              <a:rPr sz="4800" b="1">
                <a:solidFill>
                  <a:srgbClr val="0A85CF"/>
                </a:solidFill>
                <a:latin typeface="华文细黑"/>
                <a:cs typeface="华文细黑"/>
                <a:hlinkClick r:id="rId2"/>
              </a:rPr>
              <a:t>网络内生安全技术与实</a:t>
            </a:r>
            <a:r>
              <a:rPr sz="4800" b="1" spc="-5">
                <a:solidFill>
                  <a:srgbClr val="0A85CF"/>
                </a:solidFill>
                <a:latin typeface="华文细黑"/>
                <a:cs typeface="华文细黑"/>
                <a:hlinkClick r:id="rId2"/>
              </a:rPr>
              <a:t>践</a:t>
            </a:r>
            <a:endParaRPr sz="4800">
              <a:latin typeface="华文细黑"/>
              <a:cs typeface="华文细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671059" y="3973703"/>
            <a:ext cx="2849245" cy="882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7710" marR="5080" indent="-715010">
              <a:lnSpc>
                <a:spcPct val="127800"/>
              </a:lnSpc>
              <a:spcBef>
                <a:spcPts val="100"/>
              </a:spcBef>
              <a:tabLst>
                <a:tab pos="2277745"/>
              </a:tabLst>
            </a:pPr>
            <a:r>
              <a:rPr sz="2200">
                <a:solidFill>
                  <a:srgbClr val="006FC0"/>
                </a:solidFill>
                <a:latin typeface="宋体"/>
                <a:cs typeface="宋体"/>
                <a:hlinkClick r:id="rId2"/>
              </a:rPr>
              <a:t>中国移动研究</a:t>
            </a:r>
            <a:r>
              <a:rPr sz="2200" spc="-5">
                <a:solidFill>
                  <a:srgbClr val="006FC0"/>
                </a:solidFill>
                <a:latin typeface="宋体"/>
                <a:cs typeface="宋体"/>
                <a:hlinkClick r:id="rId2"/>
              </a:rPr>
              <a:t>院</a:t>
            </a:r>
            <a:r>
              <a:rPr sz="2200">
                <a:solidFill>
                  <a:srgbClr val="006FC0"/>
                </a:solidFill>
                <a:latin typeface="宋体"/>
                <a:cs typeface="宋体"/>
                <a:hlinkClick r:id="rId2"/>
              </a:rPr>
              <a:t>	粟</a:t>
            </a:r>
            <a:r>
              <a:rPr sz="2200" spc="-5">
                <a:solidFill>
                  <a:srgbClr val="006FC0"/>
                </a:solidFill>
                <a:latin typeface="宋体"/>
                <a:cs typeface="宋体"/>
                <a:hlinkClick r:id="rId2"/>
              </a:rPr>
              <a:t>栗  2023.12.07</a:t>
            </a:r>
            <a:endParaRPr sz="2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53629" y="1368552"/>
            <a:ext cx="2234550" cy="5212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498847" y="4568952"/>
            <a:ext cx="4241292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498847" y="3349752"/>
            <a:ext cx="4776215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85132" y="2188464"/>
            <a:ext cx="4477512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852737" y="1364932"/>
            <a:ext cx="1031240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66294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目	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507501" y="4567237"/>
            <a:ext cx="544334" cy="54356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686063" y="462301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955176" y="3344862"/>
            <a:ext cx="542747" cy="54356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9133738" y="340064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44026" y="2187575"/>
            <a:ext cx="542747" cy="54228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8816238" y="2240178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11395" y="2272029"/>
            <a:ext cx="1930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G网络的安全设计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12665" y="3432809"/>
            <a:ext cx="2844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G网络演进的安全风险分析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779645" y="4654867"/>
            <a:ext cx="2159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G内生安全技术实践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7" name="object 17"/>
          <p:cNvSpPr/>
          <p:nvPr/>
        </p:nvSpPr>
        <p:spPr>
          <a:xfrm flipH="1">
            <a:off x="448945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7620">
            <a:solidFill>
              <a:srgbClr val="41709C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021254" y="2670475"/>
            <a:ext cx="1789548" cy="240869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8739" y="84455"/>
            <a:ext cx="521589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75"/>
              <a:t>5</a:t>
            </a:r>
            <a:r>
              <a:rPr sz="2000" spc="60"/>
              <a:t>G</a:t>
            </a:r>
            <a:r>
              <a:rPr sz="2000" spc="10"/>
              <a:t>作为关键信息基础设施，安全成为关键因</a:t>
            </a:r>
            <a:r>
              <a:rPr sz="2000" spc="5"/>
              <a:t>素</a:t>
            </a:r>
            <a:endParaRPr sz="2000"/>
          </a:p>
        </p:txBody>
      </p:sp>
      <p:sp>
        <p:nvSpPr>
          <p:cNvPr id="5" name="object 5"/>
          <p:cNvSpPr/>
          <p:nvPr/>
        </p:nvSpPr>
        <p:spPr>
          <a:xfrm>
            <a:off x="929639" y="1158239"/>
            <a:ext cx="10034270" cy="407034"/>
          </a:xfrm>
          <a:custGeom>
            <a:rect l="l" t="t" r="r" b="b"/>
            <a:pathLst>
              <a:path w="10034270" h="407034">
                <a:moveTo>
                  <a:pt x="9965436" y="406908"/>
                </a:moveTo>
                <a:lnTo>
                  <a:pt x="68579" y="406908"/>
                </a:lnTo>
                <a:lnTo>
                  <a:pt x="42062" y="401293"/>
                </a:lnTo>
                <a:lnTo>
                  <a:pt x="20402" y="386600"/>
                </a:lnTo>
                <a:lnTo>
                  <a:pt x="5686" y="364917"/>
                </a:lnTo>
                <a:lnTo>
                  <a:pt x="0" y="338328"/>
                </a:lnTo>
                <a:lnTo>
                  <a:pt x="0" y="68580"/>
                </a:lnTo>
                <a:lnTo>
                  <a:pt x="5686" y="42062"/>
                </a:lnTo>
                <a:lnTo>
                  <a:pt x="20402" y="20402"/>
                </a:lnTo>
                <a:lnTo>
                  <a:pt x="42062" y="5686"/>
                </a:lnTo>
                <a:lnTo>
                  <a:pt x="68579" y="0"/>
                </a:lnTo>
                <a:lnTo>
                  <a:pt x="9965436" y="0"/>
                </a:lnTo>
                <a:lnTo>
                  <a:pt x="9992096" y="5686"/>
                </a:lnTo>
                <a:lnTo>
                  <a:pt x="10013803" y="20402"/>
                </a:lnTo>
                <a:lnTo>
                  <a:pt x="10028472" y="42062"/>
                </a:lnTo>
                <a:lnTo>
                  <a:pt x="10034016" y="68580"/>
                </a:lnTo>
                <a:lnTo>
                  <a:pt x="10034016" y="338328"/>
                </a:lnTo>
                <a:lnTo>
                  <a:pt x="10028472" y="364917"/>
                </a:lnTo>
                <a:lnTo>
                  <a:pt x="10013803" y="386600"/>
                </a:lnTo>
                <a:lnTo>
                  <a:pt x="9992096" y="401293"/>
                </a:lnTo>
                <a:lnTo>
                  <a:pt x="9965436" y="406908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045461" y="1193927"/>
            <a:ext cx="7912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3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跟</a:t>
            </a:r>
            <a:r>
              <a:rPr sz="1800" b="1">
                <a:latin typeface="Microsoft JhengHei"/>
                <a:cs typeface="Microsoft JhengHei"/>
              </a:rPr>
              <a:t>随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95471" y="1193927"/>
            <a:ext cx="7912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4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并</a:t>
            </a:r>
            <a:r>
              <a:rPr sz="1800" b="1">
                <a:latin typeface="Microsoft JhengHei"/>
                <a:cs typeface="Microsoft JhengHei"/>
              </a:rPr>
              <a:t>跑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80711" y="1193927"/>
            <a:ext cx="7912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领</a:t>
            </a:r>
            <a:r>
              <a:rPr sz="1800" b="1">
                <a:latin typeface="Microsoft JhengHei"/>
                <a:cs typeface="Microsoft JhengHei"/>
              </a:rPr>
              <a:t>先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36411" y="1193927"/>
            <a:ext cx="40093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10">
                <a:latin typeface="Microsoft JhengHei"/>
                <a:cs typeface="Microsoft JhengHei"/>
              </a:rPr>
              <a:t>中国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已引领世界，</a:t>
            </a:r>
            <a:r>
              <a:rPr sz="1800" b="1" spc="10">
                <a:solidFill>
                  <a:srgbClr val="C00000"/>
                </a:solidFill>
                <a:latin typeface="Microsoft JhengHei"/>
                <a:cs typeface="Microsoft JhengHei"/>
              </a:rPr>
              <a:t>安全</a:t>
            </a:r>
            <a:r>
              <a:rPr sz="1800" b="1" spc="10">
                <a:latin typeface="Microsoft JhengHei"/>
                <a:cs typeface="Microsoft JhengHei"/>
              </a:rPr>
              <a:t>成为关键因</a:t>
            </a:r>
            <a:r>
              <a:rPr sz="1800" b="1">
                <a:latin typeface="Microsoft JhengHei"/>
                <a:cs typeface="Microsoft JhengHei"/>
              </a:rPr>
              <a:t>素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56335" y="2684498"/>
            <a:ext cx="1681987" cy="237336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 flipH="1">
            <a:off x="5924550" y="2082800"/>
            <a:ext cx="0" cy="4048125"/>
          </a:xfrm>
          <a:custGeom>
            <a:rect l="l" t="t" r="r" b="b"/>
            <a:pathLst>
              <a:path h="4048125">
                <a:moveTo>
                  <a:pt x="0" y="0"/>
                </a:moveTo>
                <a:lnTo>
                  <a:pt x="0" y="4048125"/>
                </a:lnTo>
              </a:path>
            </a:pathLst>
          </a:custGeom>
          <a:ln w="12700">
            <a:solidFill>
              <a:srgbClr val="4471C4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774180" y="5344667"/>
            <a:ext cx="502920" cy="394970"/>
          </a:xfrm>
          <a:custGeom>
            <a:rect l="l" t="t" r="r" b="b"/>
            <a:pathLst>
              <a:path w="502920" h="394970">
                <a:moveTo>
                  <a:pt x="376427" y="196596"/>
                </a:moveTo>
                <a:lnTo>
                  <a:pt x="124968" y="196596"/>
                </a:lnTo>
                <a:lnTo>
                  <a:pt x="124968" y="0"/>
                </a:lnTo>
                <a:lnTo>
                  <a:pt x="376427" y="0"/>
                </a:lnTo>
                <a:lnTo>
                  <a:pt x="376427" y="196596"/>
                </a:lnTo>
                <a:close/>
              </a:path>
              <a:path w="502920" h="394970">
                <a:moveTo>
                  <a:pt x="251460" y="394716"/>
                </a:moveTo>
                <a:lnTo>
                  <a:pt x="0" y="196596"/>
                </a:lnTo>
                <a:lnTo>
                  <a:pt x="502920" y="196596"/>
                </a:lnTo>
                <a:lnTo>
                  <a:pt x="251460" y="394716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6755434" y="5338762"/>
            <a:ext cx="540385" cy="408305"/>
          </a:xfrm>
          <a:custGeom>
            <a:rect l="l" t="t" r="r" b="b"/>
            <a:pathLst>
              <a:path w="540384" h="408304">
                <a:moveTo>
                  <a:pt x="137883" y="203200"/>
                </a:moveTo>
                <a:lnTo>
                  <a:pt x="137883" y="0"/>
                </a:lnTo>
                <a:lnTo>
                  <a:pt x="402209" y="0"/>
                </a:lnTo>
                <a:lnTo>
                  <a:pt x="402209" y="6350"/>
                </a:lnTo>
                <a:lnTo>
                  <a:pt x="150583" y="6350"/>
                </a:lnTo>
                <a:lnTo>
                  <a:pt x="144233" y="12700"/>
                </a:lnTo>
                <a:lnTo>
                  <a:pt x="150583" y="12700"/>
                </a:lnTo>
                <a:lnTo>
                  <a:pt x="150583" y="196850"/>
                </a:lnTo>
                <a:lnTo>
                  <a:pt x="144233" y="196850"/>
                </a:lnTo>
                <a:lnTo>
                  <a:pt x="137883" y="203200"/>
                </a:lnTo>
                <a:close/>
              </a:path>
              <a:path w="540384" h="408304">
                <a:moveTo>
                  <a:pt x="150583" y="12700"/>
                </a:moveTo>
                <a:lnTo>
                  <a:pt x="144233" y="12700"/>
                </a:lnTo>
                <a:lnTo>
                  <a:pt x="150583" y="6350"/>
                </a:lnTo>
                <a:lnTo>
                  <a:pt x="150583" y="12700"/>
                </a:lnTo>
                <a:close/>
              </a:path>
              <a:path w="540384" h="408304">
                <a:moveTo>
                  <a:pt x="389509" y="12700"/>
                </a:moveTo>
                <a:lnTo>
                  <a:pt x="150583" y="12700"/>
                </a:lnTo>
                <a:lnTo>
                  <a:pt x="150583" y="6350"/>
                </a:lnTo>
                <a:lnTo>
                  <a:pt x="389509" y="6350"/>
                </a:lnTo>
                <a:lnTo>
                  <a:pt x="389509" y="12700"/>
                </a:lnTo>
                <a:close/>
              </a:path>
              <a:path w="540384" h="408304">
                <a:moveTo>
                  <a:pt x="503240" y="209550"/>
                </a:moveTo>
                <a:lnTo>
                  <a:pt x="389509" y="209550"/>
                </a:lnTo>
                <a:lnTo>
                  <a:pt x="389509" y="6350"/>
                </a:lnTo>
                <a:lnTo>
                  <a:pt x="395859" y="12700"/>
                </a:lnTo>
                <a:lnTo>
                  <a:pt x="402209" y="12700"/>
                </a:lnTo>
                <a:lnTo>
                  <a:pt x="402209" y="196850"/>
                </a:lnTo>
                <a:lnTo>
                  <a:pt x="395859" y="196850"/>
                </a:lnTo>
                <a:lnTo>
                  <a:pt x="402209" y="203200"/>
                </a:lnTo>
                <a:lnTo>
                  <a:pt x="511357" y="203200"/>
                </a:lnTo>
                <a:lnTo>
                  <a:pt x="503240" y="209550"/>
                </a:lnTo>
                <a:close/>
              </a:path>
              <a:path w="540384" h="408304">
                <a:moveTo>
                  <a:pt x="402209" y="12700"/>
                </a:moveTo>
                <a:lnTo>
                  <a:pt x="395859" y="12700"/>
                </a:lnTo>
                <a:lnTo>
                  <a:pt x="389509" y="6350"/>
                </a:lnTo>
                <a:lnTo>
                  <a:pt x="402209" y="6350"/>
                </a:lnTo>
                <a:lnTo>
                  <a:pt x="402209" y="12700"/>
                </a:lnTo>
                <a:close/>
              </a:path>
              <a:path w="540384" h="408304">
                <a:moveTo>
                  <a:pt x="270052" y="408114"/>
                </a:moveTo>
                <a:lnTo>
                  <a:pt x="0" y="196850"/>
                </a:lnTo>
                <a:lnTo>
                  <a:pt x="137883" y="196850"/>
                </a:lnTo>
                <a:lnTo>
                  <a:pt x="137883" y="198196"/>
                </a:lnTo>
                <a:lnTo>
                  <a:pt x="22339" y="198196"/>
                </a:lnTo>
                <a:lnTo>
                  <a:pt x="18427" y="209550"/>
                </a:lnTo>
                <a:lnTo>
                  <a:pt x="36852" y="209550"/>
                </a:lnTo>
                <a:lnTo>
                  <a:pt x="270046" y="391981"/>
                </a:lnTo>
                <a:lnTo>
                  <a:pt x="266128" y="395046"/>
                </a:lnTo>
                <a:lnTo>
                  <a:pt x="286756" y="395046"/>
                </a:lnTo>
                <a:lnTo>
                  <a:pt x="270052" y="408114"/>
                </a:lnTo>
                <a:close/>
              </a:path>
              <a:path w="540384" h="408304">
                <a:moveTo>
                  <a:pt x="150583" y="203200"/>
                </a:moveTo>
                <a:lnTo>
                  <a:pt x="137883" y="203200"/>
                </a:lnTo>
                <a:lnTo>
                  <a:pt x="144233" y="196850"/>
                </a:lnTo>
                <a:lnTo>
                  <a:pt x="150583" y="196850"/>
                </a:lnTo>
                <a:lnTo>
                  <a:pt x="150583" y="203200"/>
                </a:lnTo>
                <a:close/>
              </a:path>
              <a:path w="540384" h="408304">
                <a:moveTo>
                  <a:pt x="402209" y="203200"/>
                </a:moveTo>
                <a:lnTo>
                  <a:pt x="395859" y="196850"/>
                </a:lnTo>
                <a:lnTo>
                  <a:pt x="402209" y="196850"/>
                </a:lnTo>
                <a:lnTo>
                  <a:pt x="402209" y="203200"/>
                </a:lnTo>
                <a:close/>
              </a:path>
              <a:path w="540384" h="408304">
                <a:moveTo>
                  <a:pt x="511357" y="203200"/>
                </a:moveTo>
                <a:lnTo>
                  <a:pt x="402209" y="203200"/>
                </a:lnTo>
                <a:lnTo>
                  <a:pt x="402209" y="196850"/>
                </a:lnTo>
                <a:lnTo>
                  <a:pt x="540092" y="196850"/>
                </a:lnTo>
                <a:lnTo>
                  <a:pt x="538372" y="198196"/>
                </a:lnTo>
                <a:lnTo>
                  <a:pt x="517753" y="198196"/>
                </a:lnTo>
                <a:lnTo>
                  <a:pt x="511357" y="203200"/>
                </a:lnTo>
                <a:close/>
              </a:path>
              <a:path w="540384" h="408304">
                <a:moveTo>
                  <a:pt x="36852" y="209550"/>
                </a:moveTo>
                <a:lnTo>
                  <a:pt x="18427" y="209550"/>
                </a:lnTo>
                <a:lnTo>
                  <a:pt x="22339" y="198196"/>
                </a:lnTo>
                <a:lnTo>
                  <a:pt x="36852" y="209550"/>
                </a:lnTo>
                <a:close/>
              </a:path>
              <a:path w="540384" h="408304">
                <a:moveTo>
                  <a:pt x="150583" y="209550"/>
                </a:moveTo>
                <a:lnTo>
                  <a:pt x="36852" y="209550"/>
                </a:lnTo>
                <a:lnTo>
                  <a:pt x="22339" y="198196"/>
                </a:lnTo>
                <a:lnTo>
                  <a:pt x="137883" y="198196"/>
                </a:lnTo>
                <a:lnTo>
                  <a:pt x="137883" y="203200"/>
                </a:lnTo>
                <a:lnTo>
                  <a:pt x="150583" y="203200"/>
                </a:lnTo>
                <a:lnTo>
                  <a:pt x="150583" y="209550"/>
                </a:lnTo>
                <a:close/>
              </a:path>
              <a:path w="540384" h="408304">
                <a:moveTo>
                  <a:pt x="286756" y="395046"/>
                </a:moveTo>
                <a:lnTo>
                  <a:pt x="273964" y="395046"/>
                </a:lnTo>
                <a:lnTo>
                  <a:pt x="270046" y="391981"/>
                </a:lnTo>
                <a:lnTo>
                  <a:pt x="517753" y="198196"/>
                </a:lnTo>
                <a:lnTo>
                  <a:pt x="521665" y="209550"/>
                </a:lnTo>
                <a:lnTo>
                  <a:pt x="523859" y="209550"/>
                </a:lnTo>
                <a:lnTo>
                  <a:pt x="286756" y="395046"/>
                </a:lnTo>
                <a:close/>
              </a:path>
              <a:path w="540384" h="408304">
                <a:moveTo>
                  <a:pt x="523859" y="209550"/>
                </a:moveTo>
                <a:lnTo>
                  <a:pt x="521665" y="209550"/>
                </a:lnTo>
                <a:lnTo>
                  <a:pt x="517753" y="198196"/>
                </a:lnTo>
                <a:lnTo>
                  <a:pt x="538372" y="198196"/>
                </a:lnTo>
                <a:lnTo>
                  <a:pt x="523859" y="209550"/>
                </a:lnTo>
                <a:close/>
              </a:path>
              <a:path w="540384" h="408304">
                <a:moveTo>
                  <a:pt x="273964" y="395046"/>
                </a:moveTo>
                <a:lnTo>
                  <a:pt x="266128" y="395046"/>
                </a:lnTo>
                <a:lnTo>
                  <a:pt x="270046" y="391981"/>
                </a:lnTo>
                <a:lnTo>
                  <a:pt x="273964" y="395046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/>
          <p:nvPr/>
        </p:nvSpPr>
        <p:spPr>
          <a:xfrm>
            <a:off x="8724900" y="5344667"/>
            <a:ext cx="502920" cy="394970"/>
          </a:xfrm>
          <a:custGeom>
            <a:rect l="l" t="t" r="r" b="b"/>
            <a:pathLst>
              <a:path w="502920" h="394970">
                <a:moveTo>
                  <a:pt x="377951" y="196596"/>
                </a:moveTo>
                <a:lnTo>
                  <a:pt x="126492" y="196596"/>
                </a:lnTo>
                <a:lnTo>
                  <a:pt x="126492" y="0"/>
                </a:lnTo>
                <a:lnTo>
                  <a:pt x="377951" y="0"/>
                </a:lnTo>
                <a:lnTo>
                  <a:pt x="377951" y="196596"/>
                </a:lnTo>
                <a:close/>
              </a:path>
              <a:path w="502920" h="394970">
                <a:moveTo>
                  <a:pt x="251459" y="394716"/>
                </a:moveTo>
                <a:lnTo>
                  <a:pt x="0" y="196596"/>
                </a:lnTo>
                <a:lnTo>
                  <a:pt x="502920" y="196596"/>
                </a:lnTo>
                <a:lnTo>
                  <a:pt x="251459" y="394716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8706472" y="5338762"/>
            <a:ext cx="540385" cy="408305"/>
          </a:xfrm>
          <a:custGeom>
            <a:rect l="l" t="t" r="r" b="b"/>
            <a:pathLst>
              <a:path w="540384" h="408304">
                <a:moveTo>
                  <a:pt x="137883" y="203200"/>
                </a:moveTo>
                <a:lnTo>
                  <a:pt x="137883" y="0"/>
                </a:lnTo>
                <a:lnTo>
                  <a:pt x="402209" y="0"/>
                </a:lnTo>
                <a:lnTo>
                  <a:pt x="402209" y="6350"/>
                </a:lnTo>
                <a:lnTo>
                  <a:pt x="150583" y="6350"/>
                </a:lnTo>
                <a:lnTo>
                  <a:pt x="144233" y="12700"/>
                </a:lnTo>
                <a:lnTo>
                  <a:pt x="150583" y="12700"/>
                </a:lnTo>
                <a:lnTo>
                  <a:pt x="150583" y="196850"/>
                </a:lnTo>
                <a:lnTo>
                  <a:pt x="144233" y="196850"/>
                </a:lnTo>
                <a:lnTo>
                  <a:pt x="137883" y="203200"/>
                </a:lnTo>
                <a:close/>
              </a:path>
              <a:path w="540384" h="408304">
                <a:moveTo>
                  <a:pt x="150583" y="12700"/>
                </a:moveTo>
                <a:lnTo>
                  <a:pt x="144233" y="12700"/>
                </a:lnTo>
                <a:lnTo>
                  <a:pt x="150583" y="6350"/>
                </a:lnTo>
                <a:lnTo>
                  <a:pt x="150583" y="12700"/>
                </a:lnTo>
                <a:close/>
              </a:path>
              <a:path w="540384" h="408304">
                <a:moveTo>
                  <a:pt x="389509" y="12700"/>
                </a:moveTo>
                <a:lnTo>
                  <a:pt x="150583" y="12700"/>
                </a:lnTo>
                <a:lnTo>
                  <a:pt x="150583" y="6350"/>
                </a:lnTo>
                <a:lnTo>
                  <a:pt x="389509" y="6350"/>
                </a:lnTo>
                <a:lnTo>
                  <a:pt x="389509" y="12700"/>
                </a:lnTo>
                <a:close/>
              </a:path>
              <a:path w="540384" h="408304">
                <a:moveTo>
                  <a:pt x="503240" y="209550"/>
                </a:moveTo>
                <a:lnTo>
                  <a:pt x="389509" y="209550"/>
                </a:lnTo>
                <a:lnTo>
                  <a:pt x="389509" y="6350"/>
                </a:lnTo>
                <a:lnTo>
                  <a:pt x="395859" y="12700"/>
                </a:lnTo>
                <a:lnTo>
                  <a:pt x="402209" y="12700"/>
                </a:lnTo>
                <a:lnTo>
                  <a:pt x="402209" y="196850"/>
                </a:lnTo>
                <a:lnTo>
                  <a:pt x="395859" y="196850"/>
                </a:lnTo>
                <a:lnTo>
                  <a:pt x="402209" y="203200"/>
                </a:lnTo>
                <a:lnTo>
                  <a:pt x="511357" y="203200"/>
                </a:lnTo>
                <a:lnTo>
                  <a:pt x="503240" y="209550"/>
                </a:lnTo>
                <a:close/>
              </a:path>
              <a:path w="540384" h="408304">
                <a:moveTo>
                  <a:pt x="402209" y="12700"/>
                </a:moveTo>
                <a:lnTo>
                  <a:pt x="395859" y="12700"/>
                </a:lnTo>
                <a:lnTo>
                  <a:pt x="389509" y="6350"/>
                </a:lnTo>
                <a:lnTo>
                  <a:pt x="402209" y="6350"/>
                </a:lnTo>
                <a:lnTo>
                  <a:pt x="402209" y="12700"/>
                </a:lnTo>
                <a:close/>
              </a:path>
              <a:path w="540384" h="408304">
                <a:moveTo>
                  <a:pt x="270040" y="408114"/>
                </a:moveTo>
                <a:lnTo>
                  <a:pt x="0" y="196850"/>
                </a:lnTo>
                <a:lnTo>
                  <a:pt x="137883" y="196850"/>
                </a:lnTo>
                <a:lnTo>
                  <a:pt x="137883" y="198196"/>
                </a:lnTo>
                <a:lnTo>
                  <a:pt x="22339" y="198196"/>
                </a:lnTo>
                <a:lnTo>
                  <a:pt x="18427" y="209550"/>
                </a:lnTo>
                <a:lnTo>
                  <a:pt x="36852" y="209550"/>
                </a:lnTo>
                <a:lnTo>
                  <a:pt x="270046" y="391981"/>
                </a:lnTo>
                <a:lnTo>
                  <a:pt x="266128" y="395046"/>
                </a:lnTo>
                <a:lnTo>
                  <a:pt x="286744" y="395046"/>
                </a:lnTo>
                <a:lnTo>
                  <a:pt x="270040" y="408114"/>
                </a:lnTo>
                <a:close/>
              </a:path>
              <a:path w="540384" h="408304">
                <a:moveTo>
                  <a:pt x="150583" y="203200"/>
                </a:moveTo>
                <a:lnTo>
                  <a:pt x="137883" y="203200"/>
                </a:lnTo>
                <a:lnTo>
                  <a:pt x="144233" y="196850"/>
                </a:lnTo>
                <a:lnTo>
                  <a:pt x="150583" y="196850"/>
                </a:lnTo>
                <a:lnTo>
                  <a:pt x="150583" y="203200"/>
                </a:lnTo>
                <a:close/>
              </a:path>
              <a:path w="540384" h="408304">
                <a:moveTo>
                  <a:pt x="402209" y="203200"/>
                </a:moveTo>
                <a:lnTo>
                  <a:pt x="395859" y="196850"/>
                </a:lnTo>
                <a:lnTo>
                  <a:pt x="402209" y="196850"/>
                </a:lnTo>
                <a:lnTo>
                  <a:pt x="402209" y="203200"/>
                </a:lnTo>
                <a:close/>
              </a:path>
              <a:path w="540384" h="408304">
                <a:moveTo>
                  <a:pt x="511357" y="203200"/>
                </a:moveTo>
                <a:lnTo>
                  <a:pt x="402209" y="203200"/>
                </a:lnTo>
                <a:lnTo>
                  <a:pt x="402209" y="196850"/>
                </a:lnTo>
                <a:lnTo>
                  <a:pt x="540092" y="196850"/>
                </a:lnTo>
                <a:lnTo>
                  <a:pt x="538372" y="198196"/>
                </a:lnTo>
                <a:lnTo>
                  <a:pt x="517753" y="198196"/>
                </a:lnTo>
                <a:lnTo>
                  <a:pt x="511357" y="203200"/>
                </a:lnTo>
                <a:close/>
              </a:path>
              <a:path w="540384" h="408304">
                <a:moveTo>
                  <a:pt x="36852" y="209550"/>
                </a:moveTo>
                <a:lnTo>
                  <a:pt x="18427" y="209550"/>
                </a:lnTo>
                <a:lnTo>
                  <a:pt x="22339" y="198196"/>
                </a:lnTo>
                <a:lnTo>
                  <a:pt x="36852" y="209550"/>
                </a:lnTo>
                <a:close/>
              </a:path>
              <a:path w="540384" h="408304">
                <a:moveTo>
                  <a:pt x="150583" y="209550"/>
                </a:moveTo>
                <a:lnTo>
                  <a:pt x="36852" y="209550"/>
                </a:lnTo>
                <a:lnTo>
                  <a:pt x="22339" y="198196"/>
                </a:lnTo>
                <a:lnTo>
                  <a:pt x="137883" y="198196"/>
                </a:lnTo>
                <a:lnTo>
                  <a:pt x="137883" y="203200"/>
                </a:lnTo>
                <a:lnTo>
                  <a:pt x="150583" y="203200"/>
                </a:lnTo>
                <a:lnTo>
                  <a:pt x="150583" y="209550"/>
                </a:lnTo>
                <a:close/>
              </a:path>
              <a:path w="540384" h="408304">
                <a:moveTo>
                  <a:pt x="286744" y="395046"/>
                </a:moveTo>
                <a:lnTo>
                  <a:pt x="273964" y="395046"/>
                </a:lnTo>
                <a:lnTo>
                  <a:pt x="270046" y="391981"/>
                </a:lnTo>
                <a:lnTo>
                  <a:pt x="517753" y="198196"/>
                </a:lnTo>
                <a:lnTo>
                  <a:pt x="521665" y="209550"/>
                </a:lnTo>
                <a:lnTo>
                  <a:pt x="523858" y="209550"/>
                </a:lnTo>
                <a:lnTo>
                  <a:pt x="286744" y="395046"/>
                </a:lnTo>
                <a:close/>
              </a:path>
              <a:path w="540384" h="408304">
                <a:moveTo>
                  <a:pt x="523858" y="209550"/>
                </a:moveTo>
                <a:lnTo>
                  <a:pt x="521665" y="209550"/>
                </a:lnTo>
                <a:lnTo>
                  <a:pt x="517753" y="198196"/>
                </a:lnTo>
                <a:lnTo>
                  <a:pt x="538372" y="198196"/>
                </a:lnTo>
                <a:lnTo>
                  <a:pt x="523858" y="209550"/>
                </a:lnTo>
                <a:close/>
              </a:path>
              <a:path w="540384" h="408304">
                <a:moveTo>
                  <a:pt x="273964" y="395046"/>
                </a:moveTo>
                <a:lnTo>
                  <a:pt x="266128" y="395046"/>
                </a:lnTo>
                <a:lnTo>
                  <a:pt x="270046" y="391981"/>
                </a:lnTo>
                <a:lnTo>
                  <a:pt x="273964" y="395046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0605516" y="5344667"/>
            <a:ext cx="504825" cy="394970"/>
          </a:xfrm>
          <a:custGeom>
            <a:rect l="l" t="t" r="r" b="b"/>
            <a:pathLst>
              <a:path w="504825" h="394970">
                <a:moveTo>
                  <a:pt x="377951" y="196596"/>
                </a:moveTo>
                <a:lnTo>
                  <a:pt x="126491" y="196596"/>
                </a:lnTo>
                <a:lnTo>
                  <a:pt x="126491" y="0"/>
                </a:lnTo>
                <a:lnTo>
                  <a:pt x="377951" y="0"/>
                </a:lnTo>
                <a:lnTo>
                  <a:pt x="377951" y="196596"/>
                </a:lnTo>
                <a:close/>
              </a:path>
              <a:path w="504825" h="394970">
                <a:moveTo>
                  <a:pt x="251459" y="394716"/>
                </a:moveTo>
                <a:lnTo>
                  <a:pt x="0" y="196596"/>
                </a:lnTo>
                <a:lnTo>
                  <a:pt x="504443" y="196596"/>
                </a:lnTo>
                <a:lnTo>
                  <a:pt x="251459" y="394716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0587659" y="5338762"/>
            <a:ext cx="540385" cy="408305"/>
          </a:xfrm>
          <a:custGeom>
            <a:rect l="l" t="t" r="r" b="b"/>
            <a:pathLst>
              <a:path w="540384" h="408304">
                <a:moveTo>
                  <a:pt x="137883" y="203200"/>
                </a:moveTo>
                <a:lnTo>
                  <a:pt x="137883" y="0"/>
                </a:lnTo>
                <a:lnTo>
                  <a:pt x="402209" y="0"/>
                </a:lnTo>
                <a:lnTo>
                  <a:pt x="402209" y="6350"/>
                </a:lnTo>
                <a:lnTo>
                  <a:pt x="150583" y="6350"/>
                </a:lnTo>
                <a:lnTo>
                  <a:pt x="144233" y="12700"/>
                </a:lnTo>
                <a:lnTo>
                  <a:pt x="150583" y="12700"/>
                </a:lnTo>
                <a:lnTo>
                  <a:pt x="150583" y="196850"/>
                </a:lnTo>
                <a:lnTo>
                  <a:pt x="144233" y="196850"/>
                </a:lnTo>
                <a:lnTo>
                  <a:pt x="137883" y="203200"/>
                </a:lnTo>
                <a:close/>
              </a:path>
              <a:path w="540384" h="408304">
                <a:moveTo>
                  <a:pt x="150583" y="12700"/>
                </a:moveTo>
                <a:lnTo>
                  <a:pt x="144233" y="12700"/>
                </a:lnTo>
                <a:lnTo>
                  <a:pt x="150583" y="6350"/>
                </a:lnTo>
                <a:lnTo>
                  <a:pt x="150583" y="12700"/>
                </a:lnTo>
                <a:close/>
              </a:path>
              <a:path w="540384" h="408304">
                <a:moveTo>
                  <a:pt x="389509" y="12700"/>
                </a:moveTo>
                <a:lnTo>
                  <a:pt x="150583" y="12700"/>
                </a:lnTo>
                <a:lnTo>
                  <a:pt x="150583" y="6350"/>
                </a:lnTo>
                <a:lnTo>
                  <a:pt x="389509" y="6350"/>
                </a:lnTo>
                <a:lnTo>
                  <a:pt x="389509" y="12700"/>
                </a:lnTo>
                <a:close/>
              </a:path>
              <a:path w="540384" h="408304">
                <a:moveTo>
                  <a:pt x="503241" y="209550"/>
                </a:moveTo>
                <a:lnTo>
                  <a:pt x="389509" y="209550"/>
                </a:lnTo>
                <a:lnTo>
                  <a:pt x="389509" y="6350"/>
                </a:lnTo>
                <a:lnTo>
                  <a:pt x="395859" y="12700"/>
                </a:lnTo>
                <a:lnTo>
                  <a:pt x="402209" y="12700"/>
                </a:lnTo>
                <a:lnTo>
                  <a:pt x="402209" y="196850"/>
                </a:lnTo>
                <a:lnTo>
                  <a:pt x="395859" y="196850"/>
                </a:lnTo>
                <a:lnTo>
                  <a:pt x="402209" y="203200"/>
                </a:lnTo>
                <a:lnTo>
                  <a:pt x="511357" y="203200"/>
                </a:lnTo>
                <a:lnTo>
                  <a:pt x="503241" y="209550"/>
                </a:lnTo>
                <a:close/>
              </a:path>
              <a:path w="540384" h="408304">
                <a:moveTo>
                  <a:pt x="402209" y="12700"/>
                </a:moveTo>
                <a:lnTo>
                  <a:pt x="395859" y="12700"/>
                </a:lnTo>
                <a:lnTo>
                  <a:pt x="389509" y="6350"/>
                </a:lnTo>
                <a:lnTo>
                  <a:pt x="402209" y="6350"/>
                </a:lnTo>
                <a:lnTo>
                  <a:pt x="402209" y="12700"/>
                </a:lnTo>
                <a:close/>
              </a:path>
              <a:path w="540384" h="408304">
                <a:moveTo>
                  <a:pt x="270052" y="408114"/>
                </a:moveTo>
                <a:lnTo>
                  <a:pt x="0" y="196850"/>
                </a:lnTo>
                <a:lnTo>
                  <a:pt x="137883" y="196850"/>
                </a:lnTo>
                <a:lnTo>
                  <a:pt x="137883" y="198196"/>
                </a:lnTo>
                <a:lnTo>
                  <a:pt x="22339" y="198196"/>
                </a:lnTo>
                <a:lnTo>
                  <a:pt x="18427" y="209550"/>
                </a:lnTo>
                <a:lnTo>
                  <a:pt x="36852" y="209550"/>
                </a:lnTo>
                <a:lnTo>
                  <a:pt x="270052" y="391986"/>
                </a:lnTo>
                <a:lnTo>
                  <a:pt x="266141" y="395046"/>
                </a:lnTo>
                <a:lnTo>
                  <a:pt x="286756" y="395046"/>
                </a:lnTo>
                <a:lnTo>
                  <a:pt x="270052" y="408114"/>
                </a:lnTo>
                <a:close/>
              </a:path>
              <a:path w="540384" h="408304">
                <a:moveTo>
                  <a:pt x="150583" y="203200"/>
                </a:moveTo>
                <a:lnTo>
                  <a:pt x="137883" y="203200"/>
                </a:lnTo>
                <a:lnTo>
                  <a:pt x="144233" y="196850"/>
                </a:lnTo>
                <a:lnTo>
                  <a:pt x="150583" y="196850"/>
                </a:lnTo>
                <a:lnTo>
                  <a:pt x="150583" y="203200"/>
                </a:lnTo>
                <a:close/>
              </a:path>
              <a:path w="540384" h="408304">
                <a:moveTo>
                  <a:pt x="402209" y="203200"/>
                </a:moveTo>
                <a:lnTo>
                  <a:pt x="395859" y="196850"/>
                </a:lnTo>
                <a:lnTo>
                  <a:pt x="402209" y="196850"/>
                </a:lnTo>
                <a:lnTo>
                  <a:pt x="402209" y="203200"/>
                </a:lnTo>
                <a:close/>
              </a:path>
              <a:path w="540384" h="408304">
                <a:moveTo>
                  <a:pt x="511357" y="203200"/>
                </a:moveTo>
                <a:lnTo>
                  <a:pt x="402209" y="203200"/>
                </a:lnTo>
                <a:lnTo>
                  <a:pt x="402209" y="196850"/>
                </a:lnTo>
                <a:lnTo>
                  <a:pt x="540092" y="196850"/>
                </a:lnTo>
                <a:lnTo>
                  <a:pt x="538372" y="198196"/>
                </a:lnTo>
                <a:lnTo>
                  <a:pt x="517753" y="198196"/>
                </a:lnTo>
                <a:lnTo>
                  <a:pt x="511357" y="203200"/>
                </a:lnTo>
                <a:close/>
              </a:path>
              <a:path w="540384" h="408304">
                <a:moveTo>
                  <a:pt x="36852" y="209550"/>
                </a:moveTo>
                <a:lnTo>
                  <a:pt x="18427" y="209550"/>
                </a:lnTo>
                <a:lnTo>
                  <a:pt x="22339" y="198196"/>
                </a:lnTo>
                <a:lnTo>
                  <a:pt x="36852" y="209550"/>
                </a:lnTo>
                <a:close/>
              </a:path>
              <a:path w="540384" h="408304">
                <a:moveTo>
                  <a:pt x="150583" y="209550"/>
                </a:moveTo>
                <a:lnTo>
                  <a:pt x="36852" y="209550"/>
                </a:lnTo>
                <a:lnTo>
                  <a:pt x="22339" y="198196"/>
                </a:lnTo>
                <a:lnTo>
                  <a:pt x="137883" y="198196"/>
                </a:lnTo>
                <a:lnTo>
                  <a:pt x="137883" y="203200"/>
                </a:lnTo>
                <a:lnTo>
                  <a:pt x="150583" y="203200"/>
                </a:lnTo>
                <a:lnTo>
                  <a:pt x="150583" y="209550"/>
                </a:lnTo>
                <a:close/>
              </a:path>
              <a:path w="540384" h="408304">
                <a:moveTo>
                  <a:pt x="286756" y="395046"/>
                </a:moveTo>
                <a:lnTo>
                  <a:pt x="273964" y="395046"/>
                </a:lnTo>
                <a:lnTo>
                  <a:pt x="270052" y="391986"/>
                </a:lnTo>
                <a:lnTo>
                  <a:pt x="517753" y="198196"/>
                </a:lnTo>
                <a:lnTo>
                  <a:pt x="521665" y="209550"/>
                </a:lnTo>
                <a:lnTo>
                  <a:pt x="523859" y="209550"/>
                </a:lnTo>
                <a:lnTo>
                  <a:pt x="286756" y="395046"/>
                </a:lnTo>
                <a:close/>
              </a:path>
              <a:path w="540384" h="408304">
                <a:moveTo>
                  <a:pt x="523859" y="209550"/>
                </a:moveTo>
                <a:lnTo>
                  <a:pt x="521665" y="209550"/>
                </a:lnTo>
                <a:lnTo>
                  <a:pt x="517753" y="198196"/>
                </a:lnTo>
                <a:lnTo>
                  <a:pt x="538372" y="198196"/>
                </a:lnTo>
                <a:lnTo>
                  <a:pt x="523859" y="209550"/>
                </a:lnTo>
                <a:close/>
              </a:path>
              <a:path w="540384" h="408304">
                <a:moveTo>
                  <a:pt x="273964" y="395046"/>
                </a:moveTo>
                <a:lnTo>
                  <a:pt x="266141" y="395046"/>
                </a:lnTo>
                <a:lnTo>
                  <a:pt x="270052" y="391986"/>
                </a:lnTo>
                <a:lnTo>
                  <a:pt x="273964" y="395046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6318503" y="2638044"/>
            <a:ext cx="1424940" cy="80010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6609080" y="3520122"/>
            <a:ext cx="7372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航运港</a:t>
            </a:r>
            <a:r>
              <a:rPr sz="1400" spc="5">
                <a:latin typeface="宋体"/>
                <a:cs typeface="宋体"/>
              </a:rPr>
              <a:t>口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614092" y="4855210"/>
            <a:ext cx="7372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政务新</a:t>
            </a:r>
            <a:r>
              <a:rPr sz="1400" spc="5">
                <a:latin typeface="宋体"/>
                <a:cs typeface="宋体"/>
              </a:rPr>
              <a:t>闻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454005" y="4855210"/>
            <a:ext cx="7372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空中物</a:t>
            </a:r>
            <a:r>
              <a:rPr sz="1400" spc="5">
                <a:latin typeface="宋体"/>
                <a:cs typeface="宋体"/>
              </a:rPr>
              <a:t>流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10667" y="4855210"/>
            <a:ext cx="7372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工业园</a:t>
            </a:r>
            <a:r>
              <a:rPr sz="1400" spc="5">
                <a:latin typeface="宋体"/>
                <a:cs typeface="宋体"/>
              </a:rPr>
              <a:t>区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764905" y="3520122"/>
            <a:ext cx="3816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医</a:t>
            </a:r>
            <a:r>
              <a:rPr sz="1400" spc="5">
                <a:latin typeface="宋体"/>
                <a:cs typeface="宋体"/>
              </a:rPr>
              <a:t>院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0638155" y="3520122"/>
            <a:ext cx="3816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工</a:t>
            </a:r>
            <a:r>
              <a:rPr sz="1400" spc="5">
                <a:latin typeface="宋体"/>
                <a:cs typeface="宋体"/>
              </a:rPr>
              <a:t>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6318503" y="4021835"/>
            <a:ext cx="1424940" cy="80010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/>
          <p:nvPr/>
        </p:nvSpPr>
        <p:spPr>
          <a:xfrm>
            <a:off x="10145268" y="4037076"/>
            <a:ext cx="1424940" cy="801624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7" name="object 27"/>
          <p:cNvSpPr/>
          <p:nvPr/>
        </p:nvSpPr>
        <p:spPr>
          <a:xfrm>
            <a:off x="8270747" y="2642616"/>
            <a:ext cx="1424940" cy="80010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10145268" y="2657855"/>
            <a:ext cx="1424940" cy="801624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8270747" y="4017264"/>
            <a:ext cx="1424940" cy="801624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1491614" y="1969769"/>
            <a:ext cx="3159760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5">
                <a:latin typeface="Microsoft JhengHei"/>
                <a:cs typeface="Microsoft JhengHei"/>
              </a:rPr>
              <a:t>5</a:t>
            </a:r>
            <a:r>
              <a:rPr sz="1600" b="1" spc="50">
                <a:latin typeface="Microsoft JhengHei"/>
                <a:cs typeface="Microsoft JhengHei"/>
              </a:rPr>
              <a:t>G</a:t>
            </a:r>
            <a:r>
              <a:rPr sz="1600" b="1" spc="10">
                <a:latin typeface="Microsoft JhengHei"/>
                <a:cs typeface="Microsoft JhengHei"/>
              </a:rPr>
              <a:t>网络，因“国家安全”而被限</a:t>
            </a:r>
            <a:r>
              <a:rPr sz="1600" b="1" spc="-5">
                <a:latin typeface="Microsoft JhengHei"/>
                <a:cs typeface="Microsoft JhengHei"/>
              </a:rPr>
              <a:t>制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323772" y="1969769"/>
            <a:ext cx="3159760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5">
                <a:latin typeface="Microsoft JhengHei"/>
                <a:cs typeface="Microsoft JhengHei"/>
              </a:rPr>
              <a:t>5</a:t>
            </a:r>
            <a:r>
              <a:rPr sz="1600" b="1" spc="50">
                <a:latin typeface="Microsoft JhengHei"/>
                <a:cs typeface="Microsoft JhengHei"/>
              </a:rPr>
              <a:t>G</a:t>
            </a:r>
            <a:r>
              <a:rPr sz="1600" b="1" spc="10">
                <a:latin typeface="Microsoft JhengHei"/>
                <a:cs typeface="Microsoft JhengHei"/>
              </a:rPr>
              <a:t>应用，因深度融合而更需要安</a:t>
            </a:r>
            <a:r>
              <a:rPr sz="1600" b="1" spc="-5">
                <a:latin typeface="Microsoft JhengHei"/>
                <a:cs typeface="Microsoft JhengHei"/>
              </a:rPr>
              <a:t>全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1630286" y="2628658"/>
            <a:ext cx="1239837" cy="3207042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1758950" y="4647565"/>
            <a:ext cx="873760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65405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美国白</a:t>
            </a:r>
            <a:r>
              <a:rPr sz="1400" b="1" spc="5">
                <a:latin typeface="Microsoft JhengHei"/>
                <a:cs typeface="Microsoft JhengHei"/>
              </a:rPr>
              <a:t>宫 </a:t>
            </a:r>
            <a:r>
              <a:rPr sz="1400" spc="70">
                <a:latin typeface="宋体"/>
                <a:cs typeface="宋体"/>
              </a:rPr>
              <a:t>2020</a:t>
            </a:r>
            <a:r>
              <a:rPr sz="1400">
                <a:latin typeface="宋体"/>
                <a:cs typeface="宋体"/>
              </a:rPr>
              <a:t>年</a:t>
            </a:r>
            <a:r>
              <a:rPr sz="1400" spc="70">
                <a:latin typeface="宋体"/>
                <a:cs typeface="宋体"/>
              </a:rPr>
              <a:t>3</a:t>
            </a:r>
            <a:r>
              <a:rPr sz="1400" spc="5">
                <a:latin typeface="宋体"/>
                <a:cs typeface="宋体"/>
              </a:rPr>
              <a:t>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87680" y="4636770"/>
            <a:ext cx="92011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195" marR="5080" indent="-2413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欧盟委员</a:t>
            </a:r>
            <a:r>
              <a:rPr sz="1400" b="1">
                <a:latin typeface="Microsoft JhengHei"/>
                <a:cs typeface="Microsoft JhengHei"/>
              </a:rPr>
              <a:t>会  </a:t>
            </a:r>
            <a:r>
              <a:rPr sz="1400" spc="70">
                <a:latin typeface="宋体"/>
                <a:cs typeface="宋体"/>
              </a:rPr>
              <a:t>2020</a:t>
            </a:r>
            <a:r>
              <a:rPr sz="1400">
                <a:latin typeface="宋体"/>
                <a:cs typeface="宋体"/>
              </a:rPr>
              <a:t>年</a:t>
            </a:r>
            <a:r>
              <a:rPr sz="1400" spc="70">
                <a:latin typeface="宋体"/>
                <a:cs typeface="宋体"/>
              </a:rPr>
              <a:t>1</a:t>
            </a:r>
            <a:r>
              <a:rPr sz="1400" spc="5">
                <a:latin typeface="宋体"/>
                <a:cs typeface="宋体"/>
              </a:rPr>
              <a:t>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5" name="object 35"/>
          <p:cNvSpPr/>
          <p:nvPr/>
        </p:nvSpPr>
        <p:spPr>
          <a:xfrm>
            <a:off x="2695955" y="5373623"/>
            <a:ext cx="502920" cy="391795"/>
          </a:xfrm>
          <a:custGeom>
            <a:rect l="l" t="t" r="r" b="b"/>
            <a:pathLst>
              <a:path w="502919" h="391795">
                <a:moveTo>
                  <a:pt x="376427" y="196596"/>
                </a:moveTo>
                <a:lnTo>
                  <a:pt x="124968" y="196596"/>
                </a:lnTo>
                <a:lnTo>
                  <a:pt x="124968" y="0"/>
                </a:lnTo>
                <a:lnTo>
                  <a:pt x="376427" y="0"/>
                </a:lnTo>
                <a:lnTo>
                  <a:pt x="376427" y="196596"/>
                </a:lnTo>
                <a:close/>
              </a:path>
              <a:path w="502919" h="391795">
                <a:moveTo>
                  <a:pt x="251460" y="391667"/>
                </a:moveTo>
                <a:lnTo>
                  <a:pt x="0" y="196596"/>
                </a:lnTo>
                <a:lnTo>
                  <a:pt x="502919" y="196596"/>
                </a:lnTo>
                <a:lnTo>
                  <a:pt x="251460" y="391667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677096" y="5367337"/>
            <a:ext cx="540385" cy="407034"/>
          </a:xfrm>
          <a:custGeom>
            <a:rect l="l" t="t" r="r" b="b"/>
            <a:pathLst>
              <a:path w="540385" h="407034">
                <a:moveTo>
                  <a:pt x="137934" y="202412"/>
                </a:moveTo>
                <a:lnTo>
                  <a:pt x="137934" y="0"/>
                </a:lnTo>
                <a:lnTo>
                  <a:pt x="402259" y="0"/>
                </a:lnTo>
                <a:lnTo>
                  <a:pt x="402259" y="6350"/>
                </a:lnTo>
                <a:lnTo>
                  <a:pt x="150634" y="6350"/>
                </a:lnTo>
                <a:lnTo>
                  <a:pt x="144284" y="12700"/>
                </a:lnTo>
                <a:lnTo>
                  <a:pt x="150634" y="12700"/>
                </a:lnTo>
                <a:lnTo>
                  <a:pt x="150634" y="196062"/>
                </a:lnTo>
                <a:lnTo>
                  <a:pt x="144284" y="196062"/>
                </a:lnTo>
                <a:lnTo>
                  <a:pt x="137934" y="202412"/>
                </a:lnTo>
                <a:close/>
              </a:path>
              <a:path w="540385" h="407034">
                <a:moveTo>
                  <a:pt x="150634" y="12700"/>
                </a:moveTo>
                <a:lnTo>
                  <a:pt x="144284" y="12700"/>
                </a:lnTo>
                <a:lnTo>
                  <a:pt x="150634" y="6350"/>
                </a:lnTo>
                <a:lnTo>
                  <a:pt x="150634" y="12700"/>
                </a:lnTo>
                <a:close/>
              </a:path>
              <a:path w="540385" h="407034">
                <a:moveTo>
                  <a:pt x="389559" y="12700"/>
                </a:moveTo>
                <a:lnTo>
                  <a:pt x="150634" y="12700"/>
                </a:lnTo>
                <a:lnTo>
                  <a:pt x="150634" y="6350"/>
                </a:lnTo>
                <a:lnTo>
                  <a:pt x="389559" y="6350"/>
                </a:lnTo>
                <a:lnTo>
                  <a:pt x="389559" y="12700"/>
                </a:lnTo>
                <a:close/>
              </a:path>
              <a:path w="540385" h="407034">
                <a:moveTo>
                  <a:pt x="503229" y="208762"/>
                </a:moveTo>
                <a:lnTo>
                  <a:pt x="389559" y="208762"/>
                </a:lnTo>
                <a:lnTo>
                  <a:pt x="389559" y="6350"/>
                </a:lnTo>
                <a:lnTo>
                  <a:pt x="395909" y="12700"/>
                </a:lnTo>
                <a:lnTo>
                  <a:pt x="402259" y="12700"/>
                </a:lnTo>
                <a:lnTo>
                  <a:pt x="402259" y="196062"/>
                </a:lnTo>
                <a:lnTo>
                  <a:pt x="395909" y="196062"/>
                </a:lnTo>
                <a:lnTo>
                  <a:pt x="402259" y="202412"/>
                </a:lnTo>
                <a:lnTo>
                  <a:pt x="511378" y="202412"/>
                </a:lnTo>
                <a:lnTo>
                  <a:pt x="503229" y="208762"/>
                </a:lnTo>
                <a:close/>
              </a:path>
              <a:path w="540385" h="407034">
                <a:moveTo>
                  <a:pt x="402259" y="12700"/>
                </a:moveTo>
                <a:lnTo>
                  <a:pt x="395909" y="12700"/>
                </a:lnTo>
                <a:lnTo>
                  <a:pt x="389559" y="6350"/>
                </a:lnTo>
                <a:lnTo>
                  <a:pt x="402259" y="6350"/>
                </a:lnTo>
                <a:lnTo>
                  <a:pt x="402259" y="12700"/>
                </a:lnTo>
                <a:close/>
              </a:path>
              <a:path w="540385" h="407034">
                <a:moveTo>
                  <a:pt x="270103" y="406514"/>
                </a:moveTo>
                <a:lnTo>
                  <a:pt x="0" y="196062"/>
                </a:lnTo>
                <a:lnTo>
                  <a:pt x="137934" y="196062"/>
                </a:lnTo>
                <a:lnTo>
                  <a:pt x="137934" y="197396"/>
                </a:lnTo>
                <a:lnTo>
                  <a:pt x="22377" y="197396"/>
                </a:lnTo>
                <a:lnTo>
                  <a:pt x="18478" y="208762"/>
                </a:lnTo>
                <a:lnTo>
                  <a:pt x="36965" y="208762"/>
                </a:lnTo>
                <a:lnTo>
                  <a:pt x="270097" y="390415"/>
                </a:lnTo>
                <a:lnTo>
                  <a:pt x="266192" y="393458"/>
                </a:lnTo>
                <a:lnTo>
                  <a:pt x="286858" y="393458"/>
                </a:lnTo>
                <a:lnTo>
                  <a:pt x="270103" y="406514"/>
                </a:lnTo>
                <a:close/>
              </a:path>
              <a:path w="540385" h="407034">
                <a:moveTo>
                  <a:pt x="150634" y="202412"/>
                </a:moveTo>
                <a:lnTo>
                  <a:pt x="137934" y="202412"/>
                </a:lnTo>
                <a:lnTo>
                  <a:pt x="144284" y="196062"/>
                </a:lnTo>
                <a:lnTo>
                  <a:pt x="150634" y="196062"/>
                </a:lnTo>
                <a:lnTo>
                  <a:pt x="150634" y="202412"/>
                </a:lnTo>
                <a:close/>
              </a:path>
              <a:path w="540385" h="407034">
                <a:moveTo>
                  <a:pt x="402259" y="202412"/>
                </a:moveTo>
                <a:lnTo>
                  <a:pt x="395909" y="196062"/>
                </a:lnTo>
                <a:lnTo>
                  <a:pt x="402259" y="196062"/>
                </a:lnTo>
                <a:lnTo>
                  <a:pt x="402259" y="202412"/>
                </a:lnTo>
                <a:close/>
              </a:path>
              <a:path w="540385" h="407034">
                <a:moveTo>
                  <a:pt x="511378" y="202412"/>
                </a:moveTo>
                <a:lnTo>
                  <a:pt x="402259" y="202412"/>
                </a:lnTo>
                <a:lnTo>
                  <a:pt x="402259" y="196062"/>
                </a:lnTo>
                <a:lnTo>
                  <a:pt x="540194" y="196062"/>
                </a:lnTo>
                <a:lnTo>
                  <a:pt x="538483" y="197396"/>
                </a:lnTo>
                <a:lnTo>
                  <a:pt x="517817" y="197396"/>
                </a:lnTo>
                <a:lnTo>
                  <a:pt x="511378" y="202412"/>
                </a:lnTo>
                <a:close/>
              </a:path>
              <a:path w="540385" h="407034">
                <a:moveTo>
                  <a:pt x="36965" y="208762"/>
                </a:moveTo>
                <a:lnTo>
                  <a:pt x="18478" y="208762"/>
                </a:lnTo>
                <a:lnTo>
                  <a:pt x="22377" y="197396"/>
                </a:lnTo>
                <a:lnTo>
                  <a:pt x="36965" y="208762"/>
                </a:lnTo>
                <a:close/>
              </a:path>
              <a:path w="540385" h="407034">
                <a:moveTo>
                  <a:pt x="150634" y="208762"/>
                </a:moveTo>
                <a:lnTo>
                  <a:pt x="36965" y="208762"/>
                </a:lnTo>
                <a:lnTo>
                  <a:pt x="22377" y="197396"/>
                </a:lnTo>
                <a:lnTo>
                  <a:pt x="137934" y="197396"/>
                </a:lnTo>
                <a:lnTo>
                  <a:pt x="137934" y="202412"/>
                </a:lnTo>
                <a:lnTo>
                  <a:pt x="150634" y="202412"/>
                </a:lnTo>
                <a:lnTo>
                  <a:pt x="150634" y="208762"/>
                </a:lnTo>
                <a:close/>
              </a:path>
              <a:path w="540385" h="407034">
                <a:moveTo>
                  <a:pt x="286858" y="393458"/>
                </a:moveTo>
                <a:lnTo>
                  <a:pt x="274002" y="393458"/>
                </a:lnTo>
                <a:lnTo>
                  <a:pt x="270097" y="390415"/>
                </a:lnTo>
                <a:lnTo>
                  <a:pt x="517817" y="197396"/>
                </a:lnTo>
                <a:lnTo>
                  <a:pt x="521716" y="208762"/>
                </a:lnTo>
                <a:lnTo>
                  <a:pt x="523895" y="208762"/>
                </a:lnTo>
                <a:lnTo>
                  <a:pt x="286858" y="393458"/>
                </a:lnTo>
                <a:close/>
              </a:path>
              <a:path w="540385" h="407034">
                <a:moveTo>
                  <a:pt x="523895" y="208762"/>
                </a:moveTo>
                <a:lnTo>
                  <a:pt x="521716" y="208762"/>
                </a:lnTo>
                <a:lnTo>
                  <a:pt x="517817" y="197396"/>
                </a:lnTo>
                <a:lnTo>
                  <a:pt x="538483" y="197396"/>
                </a:lnTo>
                <a:lnTo>
                  <a:pt x="523895" y="208762"/>
                </a:lnTo>
                <a:close/>
              </a:path>
              <a:path w="540385" h="407034">
                <a:moveTo>
                  <a:pt x="274002" y="393458"/>
                </a:moveTo>
                <a:lnTo>
                  <a:pt x="266192" y="393458"/>
                </a:lnTo>
                <a:lnTo>
                  <a:pt x="270097" y="390415"/>
                </a:lnTo>
                <a:lnTo>
                  <a:pt x="274002" y="393458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 txBox="1"/>
          <p:nvPr/>
        </p:nvSpPr>
        <p:spPr>
          <a:xfrm>
            <a:off x="1593850" y="5861684"/>
            <a:ext cx="271081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以安全为借口，限制中国企业发</a:t>
            </a:r>
            <a:r>
              <a:rPr sz="1400" b="1" spc="5">
                <a:latin typeface="Microsoft JhengHei"/>
                <a:cs typeface="Microsoft JhengHei"/>
              </a:rPr>
              <a:t>展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821805" y="5861684"/>
            <a:ext cx="4203700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网络与业务深度融合，</a:t>
            </a:r>
            <a:r>
              <a:rPr sz="1400" b="1" spc="-50">
                <a:latin typeface="Microsoft JhengHei"/>
                <a:cs typeface="Microsoft JhengHei"/>
              </a:rPr>
              <a:t>5</a:t>
            </a:r>
            <a:r>
              <a:rPr sz="1400" b="1" spc="45">
                <a:latin typeface="Microsoft JhengHei"/>
                <a:cs typeface="Microsoft JhengHei"/>
              </a:rPr>
              <a:t>G</a:t>
            </a:r>
            <a:r>
              <a:rPr sz="1400" b="1" spc="10">
                <a:latin typeface="Microsoft JhengHei"/>
                <a:cs typeface="Microsoft JhengHei"/>
              </a:rPr>
              <a:t>安全影响国计民生重要行</a:t>
            </a:r>
            <a:r>
              <a:rPr sz="1400" b="1" spc="5">
                <a:latin typeface="Microsoft JhengHei"/>
                <a:cs typeface="Microsoft JhengHei"/>
              </a:rPr>
              <a:t>业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39" name="object 39"/>
          <p:cNvSpPr/>
          <p:nvPr/>
        </p:nvSpPr>
        <p:spPr>
          <a:xfrm>
            <a:off x="4261103" y="1287780"/>
            <a:ext cx="365760" cy="152400"/>
          </a:xfrm>
          <a:custGeom>
            <a:rect l="l" t="t" r="r" b="b"/>
            <a:pathLst>
              <a:path w="365760" h="152400">
                <a:moveTo>
                  <a:pt x="289560" y="152400"/>
                </a:moveTo>
                <a:lnTo>
                  <a:pt x="289560" y="114300"/>
                </a:lnTo>
                <a:lnTo>
                  <a:pt x="0" y="114300"/>
                </a:lnTo>
                <a:lnTo>
                  <a:pt x="0" y="38100"/>
                </a:lnTo>
                <a:lnTo>
                  <a:pt x="289560" y="38100"/>
                </a:lnTo>
                <a:lnTo>
                  <a:pt x="289560" y="0"/>
                </a:lnTo>
                <a:lnTo>
                  <a:pt x="365760" y="76200"/>
                </a:lnTo>
                <a:lnTo>
                  <a:pt x="289560" y="152400"/>
                </a:lnTo>
                <a:close/>
              </a:path>
            </a:pathLst>
          </a:custGeom>
          <a:solidFill>
            <a:srgbClr val="2E54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4255134" y="1272451"/>
            <a:ext cx="381000" cy="182880"/>
          </a:xfrm>
          <a:custGeom>
            <a:rect l="l" t="t" r="r" b="b"/>
            <a:pathLst>
              <a:path w="381000" h="182880">
                <a:moveTo>
                  <a:pt x="289242" y="53276"/>
                </a:moveTo>
                <a:lnTo>
                  <a:pt x="289242" y="0"/>
                </a:lnTo>
                <a:lnTo>
                  <a:pt x="304571" y="15328"/>
                </a:lnTo>
                <a:lnTo>
                  <a:pt x="301942" y="15328"/>
                </a:lnTo>
                <a:lnTo>
                  <a:pt x="291096" y="19824"/>
                </a:lnTo>
                <a:lnTo>
                  <a:pt x="301942" y="30670"/>
                </a:lnTo>
                <a:lnTo>
                  <a:pt x="301942" y="46926"/>
                </a:lnTo>
                <a:lnTo>
                  <a:pt x="295592" y="46926"/>
                </a:lnTo>
                <a:lnTo>
                  <a:pt x="289242" y="53276"/>
                </a:lnTo>
                <a:close/>
              </a:path>
              <a:path w="381000" h="182880">
                <a:moveTo>
                  <a:pt x="301942" y="30670"/>
                </a:moveTo>
                <a:lnTo>
                  <a:pt x="291096" y="19824"/>
                </a:lnTo>
                <a:lnTo>
                  <a:pt x="301942" y="15328"/>
                </a:lnTo>
                <a:lnTo>
                  <a:pt x="301942" y="30670"/>
                </a:lnTo>
                <a:close/>
              </a:path>
              <a:path w="381000" h="182880">
                <a:moveTo>
                  <a:pt x="362483" y="91211"/>
                </a:moveTo>
                <a:lnTo>
                  <a:pt x="301942" y="30670"/>
                </a:lnTo>
                <a:lnTo>
                  <a:pt x="301942" y="15328"/>
                </a:lnTo>
                <a:lnTo>
                  <a:pt x="304571" y="15328"/>
                </a:lnTo>
                <a:lnTo>
                  <a:pt x="375958" y="86715"/>
                </a:lnTo>
                <a:lnTo>
                  <a:pt x="366979" y="86715"/>
                </a:lnTo>
                <a:lnTo>
                  <a:pt x="362483" y="91211"/>
                </a:lnTo>
                <a:close/>
              </a:path>
              <a:path w="381000" h="182880">
                <a:moveTo>
                  <a:pt x="289242" y="135509"/>
                </a:moveTo>
                <a:lnTo>
                  <a:pt x="0" y="135509"/>
                </a:lnTo>
                <a:lnTo>
                  <a:pt x="0" y="46926"/>
                </a:lnTo>
                <a:lnTo>
                  <a:pt x="289242" y="46926"/>
                </a:lnTo>
                <a:lnTo>
                  <a:pt x="289242" y="53276"/>
                </a:lnTo>
                <a:lnTo>
                  <a:pt x="12700" y="53276"/>
                </a:lnTo>
                <a:lnTo>
                  <a:pt x="6350" y="59626"/>
                </a:lnTo>
                <a:lnTo>
                  <a:pt x="12700" y="59626"/>
                </a:lnTo>
                <a:lnTo>
                  <a:pt x="12700" y="122809"/>
                </a:lnTo>
                <a:lnTo>
                  <a:pt x="6350" y="122809"/>
                </a:lnTo>
                <a:lnTo>
                  <a:pt x="12700" y="129159"/>
                </a:lnTo>
                <a:lnTo>
                  <a:pt x="289242" y="129159"/>
                </a:lnTo>
                <a:lnTo>
                  <a:pt x="289242" y="135509"/>
                </a:lnTo>
                <a:close/>
              </a:path>
              <a:path w="381000" h="182880">
                <a:moveTo>
                  <a:pt x="301942" y="59626"/>
                </a:moveTo>
                <a:lnTo>
                  <a:pt x="12700" y="59626"/>
                </a:lnTo>
                <a:lnTo>
                  <a:pt x="12700" y="53276"/>
                </a:lnTo>
                <a:lnTo>
                  <a:pt x="289242" y="53276"/>
                </a:lnTo>
                <a:lnTo>
                  <a:pt x="295592" y="46926"/>
                </a:lnTo>
                <a:lnTo>
                  <a:pt x="301942" y="46926"/>
                </a:lnTo>
                <a:lnTo>
                  <a:pt x="301942" y="59626"/>
                </a:lnTo>
                <a:close/>
              </a:path>
              <a:path w="381000" h="182880">
                <a:moveTo>
                  <a:pt x="12700" y="59626"/>
                </a:moveTo>
                <a:lnTo>
                  <a:pt x="6350" y="59626"/>
                </a:lnTo>
                <a:lnTo>
                  <a:pt x="12700" y="53276"/>
                </a:lnTo>
                <a:lnTo>
                  <a:pt x="12700" y="59626"/>
                </a:lnTo>
                <a:close/>
              </a:path>
              <a:path w="381000" h="182880">
                <a:moveTo>
                  <a:pt x="366979" y="95707"/>
                </a:moveTo>
                <a:lnTo>
                  <a:pt x="362483" y="91211"/>
                </a:lnTo>
                <a:lnTo>
                  <a:pt x="366979" y="86715"/>
                </a:lnTo>
                <a:lnTo>
                  <a:pt x="366979" y="95707"/>
                </a:lnTo>
                <a:close/>
              </a:path>
              <a:path w="381000" h="182880">
                <a:moveTo>
                  <a:pt x="375958" y="95707"/>
                </a:moveTo>
                <a:lnTo>
                  <a:pt x="366979" y="95707"/>
                </a:lnTo>
                <a:lnTo>
                  <a:pt x="366979" y="86715"/>
                </a:lnTo>
                <a:lnTo>
                  <a:pt x="375958" y="86715"/>
                </a:lnTo>
                <a:lnTo>
                  <a:pt x="380453" y="91211"/>
                </a:lnTo>
                <a:lnTo>
                  <a:pt x="375958" y="95707"/>
                </a:lnTo>
                <a:close/>
              </a:path>
              <a:path w="381000" h="182880">
                <a:moveTo>
                  <a:pt x="304571" y="167093"/>
                </a:moveTo>
                <a:lnTo>
                  <a:pt x="301942" y="167093"/>
                </a:lnTo>
                <a:lnTo>
                  <a:pt x="301942" y="151752"/>
                </a:lnTo>
                <a:lnTo>
                  <a:pt x="362483" y="91211"/>
                </a:lnTo>
                <a:lnTo>
                  <a:pt x="366979" y="95707"/>
                </a:lnTo>
                <a:lnTo>
                  <a:pt x="375958" y="95707"/>
                </a:lnTo>
                <a:lnTo>
                  <a:pt x="304571" y="167093"/>
                </a:lnTo>
                <a:close/>
              </a:path>
              <a:path w="381000" h="182880">
                <a:moveTo>
                  <a:pt x="12700" y="129159"/>
                </a:moveTo>
                <a:lnTo>
                  <a:pt x="6350" y="122809"/>
                </a:lnTo>
                <a:lnTo>
                  <a:pt x="12700" y="122809"/>
                </a:lnTo>
                <a:lnTo>
                  <a:pt x="12700" y="129159"/>
                </a:lnTo>
                <a:close/>
              </a:path>
              <a:path w="381000" h="182880">
                <a:moveTo>
                  <a:pt x="301942" y="135509"/>
                </a:moveTo>
                <a:lnTo>
                  <a:pt x="295592" y="135509"/>
                </a:lnTo>
                <a:lnTo>
                  <a:pt x="289242" y="129159"/>
                </a:lnTo>
                <a:lnTo>
                  <a:pt x="12700" y="129159"/>
                </a:lnTo>
                <a:lnTo>
                  <a:pt x="12700" y="122809"/>
                </a:lnTo>
                <a:lnTo>
                  <a:pt x="301942" y="122809"/>
                </a:lnTo>
                <a:lnTo>
                  <a:pt x="301942" y="135509"/>
                </a:lnTo>
                <a:close/>
              </a:path>
              <a:path w="381000" h="182880">
                <a:moveTo>
                  <a:pt x="289242" y="182422"/>
                </a:moveTo>
                <a:lnTo>
                  <a:pt x="289242" y="129159"/>
                </a:lnTo>
                <a:lnTo>
                  <a:pt x="295592" y="135509"/>
                </a:lnTo>
                <a:lnTo>
                  <a:pt x="301942" y="135509"/>
                </a:lnTo>
                <a:lnTo>
                  <a:pt x="301942" y="151752"/>
                </a:lnTo>
                <a:lnTo>
                  <a:pt x="291096" y="162598"/>
                </a:lnTo>
                <a:lnTo>
                  <a:pt x="301942" y="167093"/>
                </a:lnTo>
                <a:lnTo>
                  <a:pt x="304571" y="167093"/>
                </a:lnTo>
                <a:lnTo>
                  <a:pt x="289242" y="182422"/>
                </a:lnTo>
                <a:close/>
              </a:path>
              <a:path w="381000" h="182880">
                <a:moveTo>
                  <a:pt x="301942" y="167093"/>
                </a:moveTo>
                <a:lnTo>
                  <a:pt x="291096" y="162598"/>
                </a:lnTo>
                <a:lnTo>
                  <a:pt x="301942" y="151752"/>
                </a:lnTo>
                <a:lnTo>
                  <a:pt x="301942" y="167093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2907792" y="1286255"/>
            <a:ext cx="365760" cy="151130"/>
          </a:xfrm>
          <a:custGeom>
            <a:rect l="l" t="t" r="r" b="b"/>
            <a:pathLst>
              <a:path w="365760" h="151130">
                <a:moveTo>
                  <a:pt x="289559" y="150876"/>
                </a:moveTo>
                <a:lnTo>
                  <a:pt x="289559" y="112776"/>
                </a:lnTo>
                <a:lnTo>
                  <a:pt x="0" y="112776"/>
                </a:lnTo>
                <a:lnTo>
                  <a:pt x="0" y="38100"/>
                </a:lnTo>
                <a:lnTo>
                  <a:pt x="289559" y="38100"/>
                </a:lnTo>
                <a:lnTo>
                  <a:pt x="289559" y="0"/>
                </a:lnTo>
                <a:lnTo>
                  <a:pt x="365759" y="76200"/>
                </a:lnTo>
                <a:lnTo>
                  <a:pt x="289559" y="150876"/>
                </a:lnTo>
                <a:close/>
              </a:path>
            </a:pathLst>
          </a:custGeom>
          <a:solidFill>
            <a:srgbClr val="2E54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2901950" y="1270546"/>
            <a:ext cx="381000" cy="182880"/>
          </a:xfrm>
          <a:custGeom>
            <a:rect l="l" t="t" r="r" b="b"/>
            <a:pathLst>
              <a:path w="381000" h="182880">
                <a:moveTo>
                  <a:pt x="289242" y="53276"/>
                </a:moveTo>
                <a:lnTo>
                  <a:pt x="289242" y="0"/>
                </a:lnTo>
                <a:lnTo>
                  <a:pt x="304571" y="15328"/>
                </a:lnTo>
                <a:lnTo>
                  <a:pt x="301942" y="15328"/>
                </a:lnTo>
                <a:lnTo>
                  <a:pt x="291096" y="19824"/>
                </a:lnTo>
                <a:lnTo>
                  <a:pt x="301942" y="30670"/>
                </a:lnTo>
                <a:lnTo>
                  <a:pt x="301942" y="46926"/>
                </a:lnTo>
                <a:lnTo>
                  <a:pt x="295592" y="46926"/>
                </a:lnTo>
                <a:lnTo>
                  <a:pt x="289242" y="53276"/>
                </a:lnTo>
                <a:close/>
              </a:path>
              <a:path w="381000" h="182880">
                <a:moveTo>
                  <a:pt x="301942" y="30670"/>
                </a:moveTo>
                <a:lnTo>
                  <a:pt x="291096" y="19824"/>
                </a:lnTo>
                <a:lnTo>
                  <a:pt x="301942" y="15328"/>
                </a:lnTo>
                <a:lnTo>
                  <a:pt x="301942" y="30670"/>
                </a:lnTo>
                <a:close/>
              </a:path>
              <a:path w="381000" h="182880">
                <a:moveTo>
                  <a:pt x="362483" y="91211"/>
                </a:moveTo>
                <a:lnTo>
                  <a:pt x="301942" y="30670"/>
                </a:lnTo>
                <a:lnTo>
                  <a:pt x="301942" y="15328"/>
                </a:lnTo>
                <a:lnTo>
                  <a:pt x="304571" y="15328"/>
                </a:lnTo>
                <a:lnTo>
                  <a:pt x="375958" y="86715"/>
                </a:lnTo>
                <a:lnTo>
                  <a:pt x="366979" y="86715"/>
                </a:lnTo>
                <a:lnTo>
                  <a:pt x="362483" y="91211"/>
                </a:lnTo>
                <a:close/>
              </a:path>
              <a:path w="381000" h="182880">
                <a:moveTo>
                  <a:pt x="289242" y="135508"/>
                </a:moveTo>
                <a:lnTo>
                  <a:pt x="0" y="135508"/>
                </a:lnTo>
                <a:lnTo>
                  <a:pt x="0" y="46926"/>
                </a:lnTo>
                <a:lnTo>
                  <a:pt x="289242" y="46926"/>
                </a:lnTo>
                <a:lnTo>
                  <a:pt x="289242" y="53276"/>
                </a:lnTo>
                <a:lnTo>
                  <a:pt x="12700" y="53276"/>
                </a:lnTo>
                <a:lnTo>
                  <a:pt x="6350" y="59626"/>
                </a:lnTo>
                <a:lnTo>
                  <a:pt x="12700" y="59626"/>
                </a:lnTo>
                <a:lnTo>
                  <a:pt x="12700" y="122808"/>
                </a:lnTo>
                <a:lnTo>
                  <a:pt x="6350" y="122808"/>
                </a:lnTo>
                <a:lnTo>
                  <a:pt x="12700" y="129158"/>
                </a:lnTo>
                <a:lnTo>
                  <a:pt x="289242" y="129158"/>
                </a:lnTo>
                <a:lnTo>
                  <a:pt x="289242" y="135508"/>
                </a:lnTo>
                <a:close/>
              </a:path>
              <a:path w="381000" h="182880">
                <a:moveTo>
                  <a:pt x="301942" y="59626"/>
                </a:moveTo>
                <a:lnTo>
                  <a:pt x="12700" y="59626"/>
                </a:lnTo>
                <a:lnTo>
                  <a:pt x="12700" y="53276"/>
                </a:lnTo>
                <a:lnTo>
                  <a:pt x="289242" y="53276"/>
                </a:lnTo>
                <a:lnTo>
                  <a:pt x="295592" y="46926"/>
                </a:lnTo>
                <a:lnTo>
                  <a:pt x="301942" y="46926"/>
                </a:lnTo>
                <a:lnTo>
                  <a:pt x="301942" y="59626"/>
                </a:lnTo>
                <a:close/>
              </a:path>
              <a:path w="381000" h="182880">
                <a:moveTo>
                  <a:pt x="12700" y="59626"/>
                </a:moveTo>
                <a:lnTo>
                  <a:pt x="6350" y="59626"/>
                </a:lnTo>
                <a:lnTo>
                  <a:pt x="12700" y="53276"/>
                </a:lnTo>
                <a:lnTo>
                  <a:pt x="12700" y="59626"/>
                </a:lnTo>
                <a:close/>
              </a:path>
              <a:path w="381000" h="182880">
                <a:moveTo>
                  <a:pt x="366979" y="95707"/>
                </a:moveTo>
                <a:lnTo>
                  <a:pt x="362483" y="91211"/>
                </a:lnTo>
                <a:lnTo>
                  <a:pt x="366979" y="86715"/>
                </a:lnTo>
                <a:lnTo>
                  <a:pt x="366979" y="95707"/>
                </a:lnTo>
                <a:close/>
              </a:path>
              <a:path w="381000" h="182880">
                <a:moveTo>
                  <a:pt x="375958" y="95707"/>
                </a:moveTo>
                <a:lnTo>
                  <a:pt x="366979" y="95707"/>
                </a:lnTo>
                <a:lnTo>
                  <a:pt x="366979" y="86715"/>
                </a:lnTo>
                <a:lnTo>
                  <a:pt x="375958" y="86715"/>
                </a:lnTo>
                <a:lnTo>
                  <a:pt x="380453" y="91211"/>
                </a:lnTo>
                <a:lnTo>
                  <a:pt x="375958" y="95707"/>
                </a:lnTo>
                <a:close/>
              </a:path>
              <a:path w="381000" h="182880">
                <a:moveTo>
                  <a:pt x="304571" y="167093"/>
                </a:moveTo>
                <a:lnTo>
                  <a:pt x="301942" y="167093"/>
                </a:lnTo>
                <a:lnTo>
                  <a:pt x="301942" y="151752"/>
                </a:lnTo>
                <a:lnTo>
                  <a:pt x="362483" y="91211"/>
                </a:lnTo>
                <a:lnTo>
                  <a:pt x="366979" y="95707"/>
                </a:lnTo>
                <a:lnTo>
                  <a:pt x="375958" y="95707"/>
                </a:lnTo>
                <a:lnTo>
                  <a:pt x="304571" y="167093"/>
                </a:lnTo>
                <a:close/>
              </a:path>
              <a:path w="381000" h="182880">
                <a:moveTo>
                  <a:pt x="12700" y="129158"/>
                </a:moveTo>
                <a:lnTo>
                  <a:pt x="6350" y="122808"/>
                </a:lnTo>
                <a:lnTo>
                  <a:pt x="12700" y="122808"/>
                </a:lnTo>
                <a:lnTo>
                  <a:pt x="12700" y="129158"/>
                </a:lnTo>
                <a:close/>
              </a:path>
              <a:path w="381000" h="182880">
                <a:moveTo>
                  <a:pt x="301942" y="135508"/>
                </a:moveTo>
                <a:lnTo>
                  <a:pt x="295592" y="135508"/>
                </a:lnTo>
                <a:lnTo>
                  <a:pt x="289242" y="129158"/>
                </a:lnTo>
                <a:lnTo>
                  <a:pt x="12700" y="129158"/>
                </a:lnTo>
                <a:lnTo>
                  <a:pt x="12700" y="122808"/>
                </a:lnTo>
                <a:lnTo>
                  <a:pt x="301942" y="122808"/>
                </a:lnTo>
                <a:lnTo>
                  <a:pt x="301942" y="135508"/>
                </a:lnTo>
                <a:close/>
              </a:path>
              <a:path w="381000" h="182880">
                <a:moveTo>
                  <a:pt x="289242" y="182422"/>
                </a:moveTo>
                <a:lnTo>
                  <a:pt x="289242" y="129158"/>
                </a:lnTo>
                <a:lnTo>
                  <a:pt x="295592" y="135508"/>
                </a:lnTo>
                <a:lnTo>
                  <a:pt x="301942" y="135508"/>
                </a:lnTo>
                <a:lnTo>
                  <a:pt x="301942" y="151752"/>
                </a:lnTo>
                <a:lnTo>
                  <a:pt x="291096" y="162598"/>
                </a:lnTo>
                <a:lnTo>
                  <a:pt x="301942" y="167093"/>
                </a:lnTo>
                <a:lnTo>
                  <a:pt x="304571" y="167093"/>
                </a:lnTo>
                <a:lnTo>
                  <a:pt x="289242" y="182422"/>
                </a:lnTo>
                <a:close/>
              </a:path>
              <a:path w="381000" h="182880">
                <a:moveTo>
                  <a:pt x="301942" y="167093"/>
                </a:moveTo>
                <a:lnTo>
                  <a:pt x="291096" y="162598"/>
                </a:lnTo>
                <a:lnTo>
                  <a:pt x="301942" y="151752"/>
                </a:lnTo>
                <a:lnTo>
                  <a:pt x="301942" y="167093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3013710" y="2675889"/>
            <a:ext cx="1275714" cy="315904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 txBox="1"/>
          <p:nvPr/>
        </p:nvSpPr>
        <p:spPr>
          <a:xfrm>
            <a:off x="3000692" y="4535170"/>
            <a:ext cx="1278255" cy="666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5900" marR="5080" indent="-2032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美国战略与国</a:t>
            </a:r>
            <a:r>
              <a:rPr sz="1400" b="1">
                <a:latin typeface="Microsoft JhengHei"/>
                <a:cs typeface="Microsoft JhengHei"/>
              </a:rPr>
              <a:t>际 </a:t>
            </a:r>
            <a:r>
              <a:rPr sz="1400" b="1" spc="10">
                <a:latin typeface="Microsoft JhengHei"/>
                <a:cs typeface="Microsoft JhengHei"/>
              </a:rPr>
              <a:t>研究中</a:t>
            </a:r>
            <a:r>
              <a:rPr sz="1400" b="1" spc="5">
                <a:latin typeface="Microsoft JhengHei"/>
                <a:cs typeface="Microsoft JhengHei"/>
              </a:rPr>
              <a:t>心 </a:t>
            </a:r>
            <a:r>
              <a:rPr sz="1400" spc="70">
                <a:latin typeface="宋体"/>
                <a:cs typeface="宋体"/>
              </a:rPr>
              <a:t>2021</a:t>
            </a:r>
            <a:r>
              <a:rPr sz="1400">
                <a:latin typeface="宋体"/>
                <a:cs typeface="宋体"/>
              </a:rPr>
              <a:t>年</a:t>
            </a:r>
            <a:r>
              <a:rPr sz="1400" spc="70">
                <a:latin typeface="宋体"/>
                <a:cs typeface="宋体"/>
              </a:rPr>
              <a:t>3</a:t>
            </a:r>
            <a:r>
              <a:rPr sz="1400" spc="5">
                <a:latin typeface="宋体"/>
                <a:cs typeface="宋体"/>
              </a:rPr>
              <a:t>月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547870" y="4719954"/>
            <a:ext cx="92011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195" marR="5080" indent="-2413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美国国安</a:t>
            </a:r>
            <a:r>
              <a:rPr sz="1400" b="1">
                <a:latin typeface="Microsoft JhengHei"/>
                <a:cs typeface="Microsoft JhengHei"/>
              </a:rPr>
              <a:t>局  </a:t>
            </a:r>
            <a:r>
              <a:rPr sz="1400" spc="70">
                <a:latin typeface="宋体"/>
                <a:cs typeface="宋体"/>
              </a:rPr>
              <a:t>2021</a:t>
            </a:r>
            <a:r>
              <a:rPr sz="1400">
                <a:latin typeface="宋体"/>
                <a:cs typeface="宋体"/>
              </a:rPr>
              <a:t>年</a:t>
            </a:r>
            <a:r>
              <a:rPr sz="1400" spc="70">
                <a:latin typeface="宋体"/>
                <a:cs typeface="宋体"/>
              </a:rPr>
              <a:t>5</a:t>
            </a:r>
            <a:r>
              <a:rPr sz="1400" spc="5">
                <a:latin typeface="宋体"/>
                <a:cs typeface="宋体"/>
              </a:rPr>
              <a:t>月</a:t>
            </a:r>
            <a:endParaRPr sz="1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65538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/>
              <a:t>5</a:t>
            </a:r>
            <a:r>
              <a:rPr spc="65"/>
              <a:t>G</a:t>
            </a:r>
            <a:r>
              <a:rPr spc="10"/>
              <a:t>安全的目标：在非信任环境中构建安全的网</a:t>
            </a:r>
            <a:r>
              <a:rPr/>
              <a:t>络</a:t>
            </a:r>
          </a:p>
        </p:txBody>
      </p:sp>
      <p:sp>
        <p:nvSpPr>
          <p:cNvPr id="4" name="object 4"/>
          <p:cNvSpPr/>
          <p:nvPr/>
        </p:nvSpPr>
        <p:spPr>
          <a:xfrm>
            <a:off x="937260" y="1132332"/>
            <a:ext cx="4112260" cy="725805"/>
          </a:xfrm>
          <a:custGeom>
            <a:rect l="l" t="t" r="r" b="b"/>
            <a:pathLst>
              <a:path w="4112260" h="725805">
                <a:moveTo>
                  <a:pt x="3991355" y="725424"/>
                </a:moveTo>
                <a:lnTo>
                  <a:pt x="120396" y="725424"/>
                </a:lnTo>
                <a:lnTo>
                  <a:pt x="73264" y="715694"/>
                </a:lnTo>
                <a:lnTo>
                  <a:pt x="34866" y="689605"/>
                </a:lnTo>
                <a:lnTo>
                  <a:pt x="9133" y="650945"/>
                </a:lnTo>
                <a:lnTo>
                  <a:pt x="0" y="603504"/>
                </a:lnTo>
                <a:lnTo>
                  <a:pt x="0" y="120396"/>
                </a:lnTo>
                <a:lnTo>
                  <a:pt x="9133" y="73550"/>
                </a:lnTo>
                <a:lnTo>
                  <a:pt x="34866" y="35247"/>
                </a:lnTo>
                <a:lnTo>
                  <a:pt x="73264" y="9419"/>
                </a:lnTo>
                <a:lnTo>
                  <a:pt x="120396" y="0"/>
                </a:lnTo>
                <a:lnTo>
                  <a:pt x="3991355" y="0"/>
                </a:lnTo>
                <a:lnTo>
                  <a:pt x="4038416" y="9419"/>
                </a:lnTo>
                <a:lnTo>
                  <a:pt x="4076790" y="35247"/>
                </a:lnTo>
                <a:lnTo>
                  <a:pt x="4102546" y="73550"/>
                </a:lnTo>
                <a:lnTo>
                  <a:pt x="4111752" y="120396"/>
                </a:lnTo>
                <a:lnTo>
                  <a:pt x="4111752" y="603504"/>
                </a:lnTo>
                <a:lnTo>
                  <a:pt x="4102546" y="650945"/>
                </a:lnTo>
                <a:lnTo>
                  <a:pt x="4076790" y="689605"/>
                </a:lnTo>
                <a:lnTo>
                  <a:pt x="4038416" y="715694"/>
                </a:lnTo>
                <a:lnTo>
                  <a:pt x="3991355" y="725424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50759" y="1182839"/>
            <a:ext cx="35807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引入通用硬件平台，网络</a:t>
            </a:r>
            <a:r>
              <a:rPr sz="1800" b="1" spc="-45">
                <a:latin typeface="Microsoft JhengHei"/>
                <a:cs typeface="Microsoft JhengHei"/>
              </a:rPr>
              <a:t>I</a:t>
            </a:r>
            <a:r>
              <a:rPr sz="1800" b="1" spc="40">
                <a:latin typeface="Microsoft JhengHei"/>
                <a:cs typeface="Microsoft JhengHei"/>
              </a:rPr>
              <a:t>T</a:t>
            </a:r>
            <a:r>
              <a:rPr sz="1800" b="1">
                <a:latin typeface="Microsoft JhengHei"/>
                <a:cs typeface="Microsoft JhengHei"/>
              </a:rPr>
              <a:t>化</a:t>
            </a:r>
            <a:endParaRPr sz="1800">
              <a:latin typeface="Microsoft JhengHei"/>
              <a:cs typeface="Microsoft JhengHei"/>
            </a:endParaRPr>
          </a:p>
          <a:p>
            <a:pPr marL="298450" indent="-285750">
              <a:lnSpc>
                <a:spcPct val="100000"/>
              </a:lnSpc>
              <a:buFont typeface="Arial"/>
              <a:buChar char="•"/>
              <a:tabLst>
                <a:tab pos="297815"/>
                <a:tab pos="298450"/>
              </a:tabLst>
            </a:pPr>
            <a:r>
              <a:rPr sz="1800" b="1" spc="10">
                <a:latin typeface="Microsoft JhengHei"/>
                <a:cs typeface="Microsoft JhengHei"/>
              </a:rPr>
              <a:t>垂直行业引入大量新的实</a:t>
            </a:r>
            <a:r>
              <a:rPr sz="1800" b="1">
                <a:latin typeface="Microsoft JhengHei"/>
                <a:cs typeface="Microsoft JhengHei"/>
              </a:rPr>
              <a:t>体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31950" y="6265545"/>
            <a:ext cx="86842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10">
                <a:latin typeface="Microsoft JhengHei"/>
                <a:cs typeface="Microsoft JhengHei"/>
              </a:rPr>
              <a:t>《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安全技术与标准》：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安全是在非信任的前提下，构建安全的网络并提供服务</a:t>
            </a:r>
            <a:r>
              <a:rPr sz="1800" b="1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16220" y="1102994"/>
            <a:ext cx="145732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多样化的用户设</a:t>
            </a:r>
            <a:r>
              <a:rPr sz="1400" b="1" spc="5">
                <a:latin typeface="Microsoft JhengHei"/>
                <a:cs typeface="Microsoft JhengHei"/>
              </a:rPr>
              <a:t>备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7205471" y="1331975"/>
            <a:ext cx="4113529" cy="411480"/>
          </a:xfrm>
          <a:custGeom>
            <a:rect l="l" t="t" r="r" b="b"/>
            <a:pathLst>
              <a:path w="4113529" h="411480">
                <a:moveTo>
                  <a:pt x="4044696" y="411480"/>
                </a:moveTo>
                <a:lnTo>
                  <a:pt x="68579" y="411480"/>
                </a:lnTo>
                <a:lnTo>
                  <a:pt x="42173" y="406232"/>
                </a:lnTo>
                <a:lnTo>
                  <a:pt x="20469" y="391582"/>
                </a:lnTo>
                <a:lnTo>
                  <a:pt x="5675" y="369735"/>
                </a:lnTo>
                <a:lnTo>
                  <a:pt x="0" y="342900"/>
                </a:lnTo>
                <a:lnTo>
                  <a:pt x="0" y="68580"/>
                </a:lnTo>
                <a:lnTo>
                  <a:pt x="5675" y="42030"/>
                </a:lnTo>
                <a:lnTo>
                  <a:pt x="20469" y="20278"/>
                </a:lnTo>
                <a:lnTo>
                  <a:pt x="42173" y="5532"/>
                </a:lnTo>
                <a:lnTo>
                  <a:pt x="68579" y="0"/>
                </a:lnTo>
                <a:lnTo>
                  <a:pt x="4044696" y="0"/>
                </a:lnTo>
                <a:lnTo>
                  <a:pt x="4071460" y="5532"/>
                </a:lnTo>
                <a:lnTo>
                  <a:pt x="4093283" y="20278"/>
                </a:lnTo>
                <a:lnTo>
                  <a:pt x="4107957" y="42030"/>
                </a:lnTo>
                <a:lnTo>
                  <a:pt x="4113276" y="68580"/>
                </a:lnTo>
                <a:lnTo>
                  <a:pt x="4113276" y="342900"/>
                </a:lnTo>
                <a:lnTo>
                  <a:pt x="4107957" y="369735"/>
                </a:lnTo>
                <a:lnTo>
                  <a:pt x="4093283" y="391582"/>
                </a:lnTo>
                <a:lnTo>
                  <a:pt x="4071460" y="406232"/>
                </a:lnTo>
                <a:lnTo>
                  <a:pt x="4044696" y="411480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329701" y="1367561"/>
            <a:ext cx="186308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10">
                <a:latin typeface="Microsoft JhengHei"/>
                <a:cs typeface="Microsoft JhengHei"/>
              </a:rPr>
              <a:t>信任模型更加复</a:t>
            </a:r>
            <a:r>
              <a:rPr sz="1800" b="1">
                <a:latin typeface="Microsoft JhengHei"/>
                <a:cs typeface="Microsoft JhengHei"/>
              </a:rPr>
              <a:t>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5268467" y="1353311"/>
            <a:ext cx="1811020" cy="419100"/>
          </a:xfrm>
          <a:custGeom>
            <a:rect l="l" t="t" r="r" b="b"/>
            <a:pathLst>
              <a:path w="1811020" h="419100">
                <a:moveTo>
                  <a:pt x="1601724" y="419100"/>
                </a:moveTo>
                <a:lnTo>
                  <a:pt x="1601724" y="313944"/>
                </a:lnTo>
                <a:lnTo>
                  <a:pt x="0" y="313944"/>
                </a:lnTo>
                <a:lnTo>
                  <a:pt x="0" y="103631"/>
                </a:lnTo>
                <a:lnTo>
                  <a:pt x="1601724" y="103631"/>
                </a:lnTo>
                <a:lnTo>
                  <a:pt x="1601724" y="0"/>
                </a:lnTo>
                <a:lnTo>
                  <a:pt x="1810512" y="208787"/>
                </a:lnTo>
                <a:lnTo>
                  <a:pt x="1601724" y="419100"/>
                </a:lnTo>
                <a:close/>
              </a:path>
            </a:pathLst>
          </a:custGeom>
          <a:solidFill>
            <a:srgbClr val="2E549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5261609" y="1337221"/>
            <a:ext cx="1826895" cy="450215"/>
          </a:xfrm>
          <a:custGeom>
            <a:rect l="l" t="t" r="r" b="b"/>
            <a:pathLst>
              <a:path w="1826895" h="450214">
                <a:moveTo>
                  <a:pt x="1601469" y="120103"/>
                </a:moveTo>
                <a:lnTo>
                  <a:pt x="1601469" y="0"/>
                </a:lnTo>
                <a:lnTo>
                  <a:pt x="1616798" y="15328"/>
                </a:lnTo>
                <a:lnTo>
                  <a:pt x="1614169" y="15328"/>
                </a:lnTo>
                <a:lnTo>
                  <a:pt x="1603324" y="19824"/>
                </a:lnTo>
                <a:lnTo>
                  <a:pt x="1614169" y="30670"/>
                </a:lnTo>
                <a:lnTo>
                  <a:pt x="1614169" y="113753"/>
                </a:lnTo>
                <a:lnTo>
                  <a:pt x="1607819" y="113753"/>
                </a:lnTo>
                <a:lnTo>
                  <a:pt x="1601469" y="120103"/>
                </a:lnTo>
                <a:close/>
              </a:path>
              <a:path w="1826895" h="450214">
                <a:moveTo>
                  <a:pt x="1614169" y="30670"/>
                </a:moveTo>
                <a:lnTo>
                  <a:pt x="1603324" y="19824"/>
                </a:lnTo>
                <a:lnTo>
                  <a:pt x="1614169" y="15328"/>
                </a:lnTo>
                <a:lnTo>
                  <a:pt x="1614169" y="30670"/>
                </a:lnTo>
                <a:close/>
              </a:path>
              <a:path w="1826895" h="450214">
                <a:moveTo>
                  <a:pt x="1808378" y="224878"/>
                </a:moveTo>
                <a:lnTo>
                  <a:pt x="1614169" y="30670"/>
                </a:lnTo>
                <a:lnTo>
                  <a:pt x="1614169" y="15328"/>
                </a:lnTo>
                <a:lnTo>
                  <a:pt x="1616798" y="15328"/>
                </a:lnTo>
                <a:lnTo>
                  <a:pt x="1821853" y="220383"/>
                </a:lnTo>
                <a:lnTo>
                  <a:pt x="1812874" y="220383"/>
                </a:lnTo>
                <a:lnTo>
                  <a:pt x="1808378" y="224878"/>
                </a:lnTo>
                <a:close/>
              </a:path>
              <a:path w="1826895" h="450214">
                <a:moveTo>
                  <a:pt x="1601469" y="336003"/>
                </a:moveTo>
                <a:lnTo>
                  <a:pt x="0" y="336003"/>
                </a:lnTo>
                <a:lnTo>
                  <a:pt x="0" y="113753"/>
                </a:lnTo>
                <a:lnTo>
                  <a:pt x="1601469" y="113753"/>
                </a:lnTo>
                <a:lnTo>
                  <a:pt x="1601469" y="120103"/>
                </a:lnTo>
                <a:lnTo>
                  <a:pt x="12700" y="120103"/>
                </a:lnTo>
                <a:lnTo>
                  <a:pt x="6350" y="126453"/>
                </a:lnTo>
                <a:lnTo>
                  <a:pt x="12700" y="126453"/>
                </a:lnTo>
                <a:lnTo>
                  <a:pt x="12700" y="323303"/>
                </a:lnTo>
                <a:lnTo>
                  <a:pt x="6350" y="323303"/>
                </a:lnTo>
                <a:lnTo>
                  <a:pt x="12700" y="329653"/>
                </a:lnTo>
                <a:lnTo>
                  <a:pt x="1601469" y="329653"/>
                </a:lnTo>
                <a:lnTo>
                  <a:pt x="1601469" y="336003"/>
                </a:lnTo>
                <a:close/>
              </a:path>
              <a:path w="1826895" h="450214">
                <a:moveTo>
                  <a:pt x="1614169" y="126453"/>
                </a:moveTo>
                <a:lnTo>
                  <a:pt x="12700" y="126453"/>
                </a:lnTo>
                <a:lnTo>
                  <a:pt x="12700" y="120103"/>
                </a:lnTo>
                <a:lnTo>
                  <a:pt x="1601469" y="120103"/>
                </a:lnTo>
                <a:lnTo>
                  <a:pt x="1607819" y="113753"/>
                </a:lnTo>
                <a:lnTo>
                  <a:pt x="1614169" y="113753"/>
                </a:lnTo>
                <a:lnTo>
                  <a:pt x="1614169" y="126453"/>
                </a:lnTo>
                <a:close/>
              </a:path>
              <a:path w="1826895" h="450214">
                <a:moveTo>
                  <a:pt x="12700" y="126453"/>
                </a:moveTo>
                <a:lnTo>
                  <a:pt x="6350" y="126453"/>
                </a:lnTo>
                <a:lnTo>
                  <a:pt x="12700" y="120103"/>
                </a:lnTo>
                <a:lnTo>
                  <a:pt x="12700" y="126453"/>
                </a:lnTo>
                <a:close/>
              </a:path>
              <a:path w="1826895" h="450214">
                <a:moveTo>
                  <a:pt x="1812874" y="229374"/>
                </a:moveTo>
                <a:lnTo>
                  <a:pt x="1808378" y="224878"/>
                </a:lnTo>
                <a:lnTo>
                  <a:pt x="1812874" y="220383"/>
                </a:lnTo>
                <a:lnTo>
                  <a:pt x="1812874" y="229374"/>
                </a:lnTo>
                <a:close/>
              </a:path>
              <a:path w="1826895" h="450214">
                <a:moveTo>
                  <a:pt x="1821853" y="229374"/>
                </a:moveTo>
                <a:lnTo>
                  <a:pt x="1812874" y="229374"/>
                </a:lnTo>
                <a:lnTo>
                  <a:pt x="1812874" y="220383"/>
                </a:lnTo>
                <a:lnTo>
                  <a:pt x="1821853" y="220383"/>
                </a:lnTo>
                <a:lnTo>
                  <a:pt x="1826348" y="224878"/>
                </a:lnTo>
                <a:lnTo>
                  <a:pt x="1821853" y="229374"/>
                </a:lnTo>
                <a:close/>
              </a:path>
              <a:path w="1826895" h="450214">
                <a:moveTo>
                  <a:pt x="1616798" y="434428"/>
                </a:moveTo>
                <a:lnTo>
                  <a:pt x="1614169" y="434428"/>
                </a:lnTo>
                <a:lnTo>
                  <a:pt x="1614169" y="419087"/>
                </a:lnTo>
                <a:lnTo>
                  <a:pt x="1808378" y="224878"/>
                </a:lnTo>
                <a:lnTo>
                  <a:pt x="1812874" y="229374"/>
                </a:lnTo>
                <a:lnTo>
                  <a:pt x="1821853" y="229374"/>
                </a:lnTo>
                <a:lnTo>
                  <a:pt x="1616798" y="434428"/>
                </a:lnTo>
                <a:close/>
              </a:path>
              <a:path w="1826895" h="450214">
                <a:moveTo>
                  <a:pt x="12700" y="329653"/>
                </a:moveTo>
                <a:lnTo>
                  <a:pt x="6350" y="323303"/>
                </a:lnTo>
                <a:lnTo>
                  <a:pt x="12700" y="323303"/>
                </a:lnTo>
                <a:lnTo>
                  <a:pt x="12700" y="329653"/>
                </a:lnTo>
                <a:close/>
              </a:path>
              <a:path w="1826895" h="450214">
                <a:moveTo>
                  <a:pt x="1614169" y="336003"/>
                </a:moveTo>
                <a:lnTo>
                  <a:pt x="1607819" y="336003"/>
                </a:lnTo>
                <a:lnTo>
                  <a:pt x="1601469" y="329653"/>
                </a:lnTo>
                <a:lnTo>
                  <a:pt x="12700" y="329653"/>
                </a:lnTo>
                <a:lnTo>
                  <a:pt x="12700" y="323303"/>
                </a:lnTo>
                <a:lnTo>
                  <a:pt x="1614169" y="323303"/>
                </a:lnTo>
                <a:lnTo>
                  <a:pt x="1614169" y="336003"/>
                </a:lnTo>
                <a:close/>
              </a:path>
              <a:path w="1826895" h="450214">
                <a:moveTo>
                  <a:pt x="1601469" y="449757"/>
                </a:moveTo>
                <a:lnTo>
                  <a:pt x="1601469" y="329653"/>
                </a:lnTo>
                <a:lnTo>
                  <a:pt x="1607819" y="336003"/>
                </a:lnTo>
                <a:lnTo>
                  <a:pt x="1614169" y="336003"/>
                </a:lnTo>
                <a:lnTo>
                  <a:pt x="1614169" y="419087"/>
                </a:lnTo>
                <a:lnTo>
                  <a:pt x="1603324" y="429933"/>
                </a:lnTo>
                <a:lnTo>
                  <a:pt x="1614169" y="434428"/>
                </a:lnTo>
                <a:lnTo>
                  <a:pt x="1616798" y="434428"/>
                </a:lnTo>
                <a:lnTo>
                  <a:pt x="1601469" y="449757"/>
                </a:lnTo>
                <a:close/>
              </a:path>
              <a:path w="1826895" h="450214">
                <a:moveTo>
                  <a:pt x="1614169" y="434428"/>
                </a:moveTo>
                <a:lnTo>
                  <a:pt x="1603324" y="429933"/>
                </a:lnTo>
                <a:lnTo>
                  <a:pt x="1614169" y="419087"/>
                </a:lnTo>
                <a:lnTo>
                  <a:pt x="1614169" y="434428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979932" y="2156460"/>
            <a:ext cx="10046208" cy="374294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655383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/>
              <a:t>5</a:t>
            </a:r>
            <a:r>
              <a:rPr spc="65"/>
              <a:t>G</a:t>
            </a:r>
            <a:r>
              <a:rPr spc="10"/>
              <a:t>安全的目标：在非信任环境中构建安全的网</a:t>
            </a:r>
            <a:r>
              <a:rPr/>
              <a:t>络</a:t>
            </a:r>
          </a:p>
        </p:txBody>
      </p:sp>
      <p:sp>
        <p:nvSpPr>
          <p:cNvPr id="4" name="object 4"/>
          <p:cNvSpPr/>
          <p:nvPr/>
        </p:nvSpPr>
        <p:spPr>
          <a:xfrm>
            <a:off x="492251" y="1138427"/>
            <a:ext cx="11169650" cy="492759"/>
          </a:xfrm>
          <a:custGeom>
            <a:rect l="l" t="t" r="r" b="b"/>
            <a:pathLst>
              <a:path w="11169650" h="492759">
                <a:moveTo>
                  <a:pt x="11087100" y="492252"/>
                </a:moveTo>
                <a:lnTo>
                  <a:pt x="80772" y="492252"/>
                </a:lnTo>
                <a:lnTo>
                  <a:pt x="49141" y="485801"/>
                </a:lnTo>
                <a:lnTo>
                  <a:pt x="23298" y="468191"/>
                </a:lnTo>
                <a:lnTo>
                  <a:pt x="5998" y="442038"/>
                </a:lnTo>
                <a:lnTo>
                  <a:pt x="0" y="409956"/>
                </a:lnTo>
                <a:lnTo>
                  <a:pt x="0" y="82296"/>
                </a:lnTo>
                <a:lnTo>
                  <a:pt x="5998" y="50284"/>
                </a:lnTo>
                <a:lnTo>
                  <a:pt x="23298" y="24155"/>
                </a:lnTo>
                <a:lnTo>
                  <a:pt x="49141" y="6522"/>
                </a:lnTo>
                <a:lnTo>
                  <a:pt x="80772" y="0"/>
                </a:lnTo>
                <a:lnTo>
                  <a:pt x="11087100" y="0"/>
                </a:lnTo>
                <a:lnTo>
                  <a:pt x="11119254" y="6522"/>
                </a:lnTo>
                <a:lnTo>
                  <a:pt x="11145431" y="24155"/>
                </a:lnTo>
                <a:lnTo>
                  <a:pt x="11163016" y="50284"/>
                </a:lnTo>
                <a:lnTo>
                  <a:pt x="11169396" y="82296"/>
                </a:lnTo>
                <a:lnTo>
                  <a:pt x="11169396" y="409956"/>
                </a:lnTo>
                <a:lnTo>
                  <a:pt x="11163016" y="442038"/>
                </a:lnTo>
                <a:lnTo>
                  <a:pt x="11145431" y="468191"/>
                </a:lnTo>
                <a:lnTo>
                  <a:pt x="11119254" y="485801"/>
                </a:lnTo>
                <a:lnTo>
                  <a:pt x="11087100" y="492252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97433" y="1177823"/>
            <a:ext cx="109562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网络除了面临传统的用户非法接入、互联网攻击等，还面临来自</a:t>
            </a:r>
            <a:r>
              <a:rPr sz="1800" b="1" spc="-280">
                <a:latin typeface="Microsoft JhengHei"/>
                <a:cs typeface="Microsoft JhengHei"/>
              </a:rPr>
              <a:t>M</a:t>
            </a:r>
            <a:r>
              <a:rPr sz="1800" b="1" spc="195">
                <a:latin typeface="Microsoft JhengHei"/>
                <a:cs typeface="Microsoft JhengHei"/>
              </a:rPr>
              <a:t>E</a:t>
            </a:r>
            <a:r>
              <a:rPr sz="1800" b="1" spc="95">
                <a:latin typeface="Microsoft JhengHei"/>
                <a:cs typeface="Microsoft JhengHei"/>
              </a:rPr>
              <a:t>C</a:t>
            </a:r>
            <a:r>
              <a:rPr sz="1800" b="1" spc="10">
                <a:latin typeface="Microsoft JhengHei"/>
                <a:cs typeface="Microsoft JhengHei"/>
              </a:rPr>
              <a:t>非法访问、虚拟化漏洞备用等新风</a:t>
            </a:r>
            <a:r>
              <a:rPr sz="1800" b="1">
                <a:latin typeface="Microsoft JhengHei"/>
                <a:cs typeface="Microsoft JhengHei"/>
              </a:rPr>
              <a:t>险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754123" y="4937759"/>
            <a:ext cx="3595370" cy="353695"/>
          </a:xfrm>
          <a:custGeom>
            <a:rect l="l" t="t" r="r" b="b"/>
            <a:pathLst>
              <a:path w="3595370" h="353695">
                <a:moveTo>
                  <a:pt x="3537204" y="353567"/>
                </a:moveTo>
                <a:lnTo>
                  <a:pt x="59436" y="353567"/>
                </a:lnTo>
                <a:lnTo>
                  <a:pt x="36443" y="348992"/>
                </a:lnTo>
                <a:lnTo>
                  <a:pt x="17630" y="336318"/>
                </a:lnTo>
                <a:lnTo>
                  <a:pt x="4861" y="317409"/>
                </a:lnTo>
                <a:lnTo>
                  <a:pt x="0" y="294131"/>
                </a:lnTo>
                <a:lnTo>
                  <a:pt x="0" y="57912"/>
                </a:lnTo>
                <a:lnTo>
                  <a:pt x="4861" y="35229"/>
                </a:lnTo>
                <a:lnTo>
                  <a:pt x="17630" y="16678"/>
                </a:lnTo>
                <a:lnTo>
                  <a:pt x="36443" y="4266"/>
                </a:lnTo>
                <a:lnTo>
                  <a:pt x="59436" y="0"/>
                </a:lnTo>
                <a:lnTo>
                  <a:pt x="3537204" y="0"/>
                </a:lnTo>
                <a:lnTo>
                  <a:pt x="3559886" y="4266"/>
                </a:lnTo>
                <a:lnTo>
                  <a:pt x="3578437" y="16678"/>
                </a:lnTo>
                <a:lnTo>
                  <a:pt x="3590849" y="35229"/>
                </a:lnTo>
                <a:lnTo>
                  <a:pt x="3595116" y="57912"/>
                </a:lnTo>
                <a:lnTo>
                  <a:pt x="3595116" y="294131"/>
                </a:lnTo>
                <a:lnTo>
                  <a:pt x="3590849" y="317409"/>
                </a:lnTo>
                <a:lnTo>
                  <a:pt x="3578437" y="336318"/>
                </a:lnTo>
                <a:lnTo>
                  <a:pt x="3559886" y="348992"/>
                </a:lnTo>
                <a:lnTo>
                  <a:pt x="3537204" y="353567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001797" y="4972837"/>
            <a:ext cx="109918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传统安全风</a:t>
            </a:r>
            <a:r>
              <a:rPr sz="1400" b="1" spc="5">
                <a:latin typeface="Microsoft JhengHei"/>
                <a:cs typeface="Microsoft JhengHei"/>
              </a:rPr>
              <a:t>险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761744" y="5289803"/>
            <a:ext cx="3587750" cy="1316990"/>
          </a:xfrm>
          <a:prstGeom prst="rect">
            <a:avLst/>
          </a:prstGeom>
          <a:solidFill>
            <a:srgbClr val="B4C6E7"/>
          </a:solidFill>
        </p:spPr>
        <p:txBody>
          <a:bodyPr vert="horz" wrap="square" lIns="0" tIns="83820" rIns="0" bIns="0" rtlCol="0">
            <a:spAutoFit/>
          </a:bodyPr>
          <a:lstStyle/>
          <a:p>
            <a:pPr marL="342265" indent="-286385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400">
                <a:latin typeface="宋体"/>
                <a:cs typeface="宋体"/>
              </a:rPr>
              <a:t>接入安全：非法接入、恶意流</a:t>
            </a:r>
            <a:r>
              <a:rPr sz="1400" spc="5">
                <a:latin typeface="宋体"/>
                <a:cs typeface="宋体"/>
              </a:rPr>
              <a:t>量</a:t>
            </a:r>
            <a:endParaRPr sz="1400">
              <a:latin typeface="宋体"/>
              <a:cs typeface="宋体"/>
            </a:endParaRPr>
          </a:p>
          <a:p>
            <a:pPr marL="342265" indent="-28638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400">
                <a:latin typeface="宋体"/>
                <a:cs typeface="宋体"/>
              </a:rPr>
              <a:t>信令安全：信令风暴、信令篡</a:t>
            </a:r>
            <a:r>
              <a:rPr sz="1400" spc="5">
                <a:latin typeface="宋体"/>
                <a:cs typeface="宋体"/>
              </a:rPr>
              <a:t>改</a:t>
            </a:r>
            <a:endParaRPr sz="1400">
              <a:latin typeface="宋体"/>
              <a:cs typeface="宋体"/>
            </a:endParaRPr>
          </a:p>
          <a:p>
            <a:pPr marL="342265" indent="-28638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400">
                <a:latin typeface="宋体"/>
                <a:cs typeface="宋体"/>
              </a:rPr>
              <a:t>管理安全：非法登录、弱口</a:t>
            </a:r>
            <a:r>
              <a:rPr sz="1400" spc="5">
                <a:latin typeface="宋体"/>
                <a:cs typeface="宋体"/>
              </a:rPr>
              <a:t>令</a:t>
            </a:r>
            <a:endParaRPr sz="1400">
              <a:latin typeface="宋体"/>
              <a:cs typeface="宋体"/>
            </a:endParaRPr>
          </a:p>
          <a:p>
            <a:pPr marL="342265" indent="-28638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42265"/>
                <a:tab pos="342900"/>
              </a:tabLst>
            </a:pPr>
            <a:r>
              <a:rPr sz="1400">
                <a:latin typeface="宋体"/>
                <a:cs typeface="宋体"/>
              </a:rPr>
              <a:t>外部攻击：互联网</a:t>
            </a:r>
            <a:r>
              <a:rPr sz="1400" spc="225">
                <a:latin typeface="宋体"/>
                <a:cs typeface="宋体"/>
              </a:rPr>
              <a:t>DDoS</a:t>
            </a:r>
            <a:r>
              <a:rPr sz="1400">
                <a:latin typeface="宋体"/>
                <a:cs typeface="宋体"/>
              </a:rPr>
              <a:t>、网间攻击</a:t>
            </a:r>
            <a:r>
              <a:rPr sz="1400" spc="5">
                <a:latin typeface="宋体"/>
                <a:cs typeface="宋体"/>
              </a:rPr>
              <a:t>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737336" y="1909572"/>
            <a:ext cx="8299739" cy="262280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853463" y="4085932"/>
            <a:ext cx="534670" cy="481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95"/>
              </a:spcBef>
            </a:pPr>
            <a:r>
              <a:rPr sz="1000" b="1" spc="5">
                <a:latin typeface="Microsoft JhengHei"/>
                <a:cs typeface="Microsoft JhengHei"/>
              </a:rPr>
              <a:t>远程篡</a:t>
            </a:r>
            <a:r>
              <a:rPr sz="1000" b="1" spc="-5">
                <a:latin typeface="Microsoft JhengHei"/>
                <a:cs typeface="Microsoft JhengHei"/>
              </a:rPr>
              <a:t>改 </a:t>
            </a:r>
            <a:r>
              <a:rPr sz="1000" b="1" spc="5">
                <a:latin typeface="Microsoft JhengHei"/>
                <a:cs typeface="Microsoft JhengHei"/>
              </a:rPr>
              <a:t>恶意访</a:t>
            </a:r>
            <a:r>
              <a:rPr sz="1000" b="1" spc="-5">
                <a:latin typeface="Microsoft JhengHei"/>
                <a:cs typeface="Microsoft JhengHei"/>
              </a:rPr>
              <a:t>问 </a:t>
            </a:r>
            <a:r>
              <a:rPr sz="1000" b="1" spc="5">
                <a:latin typeface="Microsoft JhengHei"/>
                <a:cs typeface="Microsoft JhengHei"/>
              </a:rPr>
              <a:t>隐私泄</a:t>
            </a:r>
            <a:r>
              <a:rPr sz="1000" b="1" spc="-5">
                <a:latin typeface="Microsoft JhengHei"/>
                <a:cs typeface="Microsoft JhengHei"/>
              </a:rPr>
              <a:t>漏</a:t>
            </a:r>
            <a:endParaRPr sz="10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6864095" y="4965191"/>
            <a:ext cx="3487420" cy="355600"/>
          </a:xfrm>
          <a:custGeom>
            <a:rect l="l" t="t" r="r" b="b"/>
            <a:pathLst>
              <a:path w="3487420" h="355600">
                <a:moveTo>
                  <a:pt x="3427476" y="355092"/>
                </a:moveTo>
                <a:lnTo>
                  <a:pt x="59435" y="355092"/>
                </a:lnTo>
                <a:lnTo>
                  <a:pt x="36372" y="350302"/>
                </a:lnTo>
                <a:lnTo>
                  <a:pt x="17535" y="337556"/>
                </a:lnTo>
                <a:lnTo>
                  <a:pt x="4789" y="318719"/>
                </a:lnTo>
                <a:lnTo>
                  <a:pt x="0" y="295656"/>
                </a:lnTo>
                <a:lnTo>
                  <a:pt x="0" y="59436"/>
                </a:lnTo>
                <a:lnTo>
                  <a:pt x="4789" y="36515"/>
                </a:lnTo>
                <a:lnTo>
                  <a:pt x="17535" y="17726"/>
                </a:lnTo>
                <a:lnTo>
                  <a:pt x="36372" y="4932"/>
                </a:lnTo>
                <a:lnTo>
                  <a:pt x="59435" y="0"/>
                </a:lnTo>
                <a:lnTo>
                  <a:pt x="3427476" y="0"/>
                </a:lnTo>
                <a:lnTo>
                  <a:pt x="3450396" y="4932"/>
                </a:lnTo>
                <a:lnTo>
                  <a:pt x="3469185" y="17726"/>
                </a:lnTo>
                <a:lnTo>
                  <a:pt x="3481979" y="36515"/>
                </a:lnTo>
                <a:lnTo>
                  <a:pt x="3486911" y="59436"/>
                </a:lnTo>
                <a:lnTo>
                  <a:pt x="3486911" y="295656"/>
                </a:lnTo>
                <a:lnTo>
                  <a:pt x="3481979" y="318719"/>
                </a:lnTo>
                <a:lnTo>
                  <a:pt x="3469185" y="337556"/>
                </a:lnTo>
                <a:lnTo>
                  <a:pt x="3450396" y="350302"/>
                </a:lnTo>
                <a:lnTo>
                  <a:pt x="3427476" y="355092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8057032" y="5001412"/>
            <a:ext cx="109918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10">
                <a:latin typeface="Microsoft JhengHei"/>
                <a:cs typeface="Microsoft JhengHei"/>
              </a:rPr>
              <a:t>新增安全风</a:t>
            </a:r>
            <a:r>
              <a:rPr sz="1400" b="1" spc="5">
                <a:latin typeface="Microsoft JhengHei"/>
                <a:cs typeface="Microsoft JhengHei"/>
              </a:rPr>
              <a:t>险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71716" y="5318759"/>
            <a:ext cx="3479800" cy="1316990"/>
          </a:xfrm>
          <a:prstGeom prst="rect">
            <a:avLst/>
          </a:prstGeom>
          <a:solidFill>
            <a:srgbClr val="B4C6E7"/>
          </a:solidFill>
        </p:spPr>
        <p:txBody>
          <a:bodyPr vert="horz" wrap="square" lIns="0" tIns="83820" rIns="0" bIns="0" rtlCol="0">
            <a:spAutoFit/>
          </a:bodyPr>
          <a:lstStyle/>
          <a:p>
            <a:pPr marL="306070" indent="-286385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306070"/>
                <a:tab pos="306705"/>
              </a:tabLst>
            </a:pPr>
            <a:r>
              <a:rPr sz="1400" spc="330">
                <a:latin typeface="宋体"/>
                <a:cs typeface="宋体"/>
              </a:rPr>
              <a:t>MEC</a:t>
            </a:r>
            <a:r>
              <a:rPr sz="1400">
                <a:latin typeface="宋体"/>
                <a:cs typeface="宋体"/>
              </a:rPr>
              <a:t>安全：边缘非法访问核心</a:t>
            </a:r>
            <a:r>
              <a:rPr sz="1400" spc="5">
                <a:latin typeface="宋体"/>
                <a:cs typeface="宋体"/>
              </a:rPr>
              <a:t>网</a:t>
            </a:r>
            <a:endParaRPr sz="1400">
              <a:latin typeface="宋体"/>
              <a:cs typeface="宋体"/>
            </a:endParaRPr>
          </a:p>
          <a:p>
            <a:pPr marL="306070" indent="-286385">
              <a:lnSpc>
                <a:spcPct val="100000"/>
              </a:lnSpc>
              <a:spcBef>
                <a:spcPts val="500"/>
              </a:spcBef>
              <a:buFont typeface="Arial"/>
              <a:buChar char="•"/>
              <a:tabLst>
                <a:tab pos="306070"/>
                <a:tab pos="306705"/>
              </a:tabLst>
            </a:pPr>
            <a:r>
              <a:rPr sz="1400">
                <a:latin typeface="宋体"/>
                <a:cs typeface="宋体"/>
              </a:rPr>
              <a:t>租户切片安全：非授权访问其它切</a:t>
            </a:r>
            <a:r>
              <a:rPr sz="1400" spc="5">
                <a:latin typeface="宋体"/>
                <a:cs typeface="宋体"/>
              </a:rPr>
              <a:t>片</a:t>
            </a:r>
            <a:endParaRPr sz="1400">
              <a:latin typeface="宋体"/>
              <a:cs typeface="宋体"/>
            </a:endParaRPr>
          </a:p>
          <a:p>
            <a:pPr marL="306070" marR="141605" indent="-285750">
              <a:lnSpc>
                <a:spcPct val="129800"/>
              </a:lnSpc>
              <a:buFont typeface="Arial"/>
              <a:buChar char="•"/>
              <a:tabLst>
                <a:tab pos="306070"/>
                <a:tab pos="306705"/>
              </a:tabLst>
            </a:pPr>
            <a:r>
              <a:rPr sz="1400">
                <a:latin typeface="宋体"/>
                <a:cs typeface="宋体"/>
              </a:rPr>
              <a:t>虚拟化安全：虚拟化软件漏洞被利用、 虚拟机逃逸</a:t>
            </a:r>
            <a:r>
              <a:rPr sz="1400" spc="5">
                <a:latin typeface="宋体"/>
                <a:cs typeface="宋体"/>
              </a:rPr>
              <a:t>等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960745" y="5384800"/>
            <a:ext cx="49466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1" spc="90">
                <a:latin typeface="Tahoma"/>
                <a:cs typeface="Tahoma"/>
              </a:rPr>
              <a:t>+</a:t>
            </a:r>
            <a:endParaRPr sz="44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51257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相比</a:t>
            </a:r>
            <a:r>
              <a:rPr spc="-95"/>
              <a:t>4</a:t>
            </a:r>
            <a:r>
              <a:rPr spc="65"/>
              <a:t>G</a:t>
            </a:r>
            <a:r>
              <a:rPr spc="10"/>
              <a:t>，</a:t>
            </a:r>
            <a:r>
              <a:rPr spc="-95"/>
              <a:t>5</a:t>
            </a:r>
            <a:r>
              <a:rPr spc="65"/>
              <a:t>G</a:t>
            </a:r>
            <a:r>
              <a:rPr spc="10"/>
              <a:t>网络进行了更安全的设</a:t>
            </a:r>
            <a:r>
              <a:rPr/>
              <a:t>计</a:t>
            </a:r>
          </a:p>
        </p:txBody>
      </p:sp>
      <p:sp>
        <p:nvSpPr>
          <p:cNvPr id="4" name="object 4"/>
          <p:cNvSpPr/>
          <p:nvPr/>
        </p:nvSpPr>
        <p:spPr>
          <a:xfrm>
            <a:off x="624840" y="1101852"/>
            <a:ext cx="10450195" cy="576580"/>
          </a:xfrm>
          <a:custGeom>
            <a:rect l="l" t="t" r="r" b="b"/>
            <a:pathLst>
              <a:path w="10450195" h="576580">
                <a:moveTo>
                  <a:pt x="10354056" y="576072"/>
                </a:moveTo>
                <a:lnTo>
                  <a:pt x="96011" y="576072"/>
                </a:lnTo>
                <a:lnTo>
                  <a:pt x="58993" y="568385"/>
                </a:lnTo>
                <a:lnTo>
                  <a:pt x="28594" y="547763"/>
                </a:lnTo>
                <a:lnTo>
                  <a:pt x="7900" y="517293"/>
                </a:lnTo>
                <a:lnTo>
                  <a:pt x="0" y="480060"/>
                </a:lnTo>
                <a:lnTo>
                  <a:pt x="0" y="96012"/>
                </a:lnTo>
                <a:lnTo>
                  <a:pt x="7900" y="58564"/>
                </a:lnTo>
                <a:lnTo>
                  <a:pt x="28594" y="28022"/>
                </a:lnTo>
                <a:lnTo>
                  <a:pt x="58993" y="7472"/>
                </a:lnTo>
                <a:lnTo>
                  <a:pt x="96011" y="0"/>
                </a:lnTo>
                <a:lnTo>
                  <a:pt x="10354056" y="0"/>
                </a:lnTo>
                <a:lnTo>
                  <a:pt x="10391146" y="7472"/>
                </a:lnTo>
                <a:lnTo>
                  <a:pt x="10421569" y="28022"/>
                </a:lnTo>
                <a:lnTo>
                  <a:pt x="10442238" y="58564"/>
                </a:lnTo>
                <a:lnTo>
                  <a:pt x="10450067" y="96012"/>
                </a:lnTo>
                <a:lnTo>
                  <a:pt x="10450067" y="480060"/>
                </a:lnTo>
                <a:lnTo>
                  <a:pt x="10442238" y="517293"/>
                </a:lnTo>
                <a:lnTo>
                  <a:pt x="10421569" y="547763"/>
                </a:lnTo>
                <a:lnTo>
                  <a:pt x="10391146" y="568385"/>
                </a:lnTo>
                <a:lnTo>
                  <a:pt x="10354056" y="576072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545767" y="1259382"/>
            <a:ext cx="86067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网络安全在</a:t>
            </a:r>
            <a:r>
              <a:rPr sz="1800" b="1" spc="10">
                <a:solidFill>
                  <a:srgbClr val="C00000"/>
                </a:solidFill>
                <a:latin typeface="Microsoft JhengHei"/>
                <a:cs typeface="Microsoft JhengHei"/>
              </a:rPr>
              <a:t>数据安全、认证、用户隐私保护及网间信息保护</a:t>
            </a:r>
            <a:r>
              <a:rPr sz="1800" b="1" spc="10">
                <a:latin typeface="Microsoft JhengHei"/>
                <a:cs typeface="Microsoft JhengHei"/>
              </a:rPr>
              <a:t>等方面进行了安全增</a:t>
            </a:r>
            <a:r>
              <a:rPr sz="1800" b="1">
                <a:latin typeface="Microsoft JhengHei"/>
                <a:cs typeface="Microsoft JhengHei"/>
              </a:rPr>
              <a:t>强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11411" y="4852415"/>
            <a:ext cx="1651000" cy="433070"/>
          </a:xfrm>
          <a:custGeom>
            <a:rect l="l" t="t" r="r" b="b"/>
            <a:pathLst>
              <a:path w="1651000" h="433070">
                <a:moveTo>
                  <a:pt x="1353312" y="432816"/>
                </a:moveTo>
                <a:lnTo>
                  <a:pt x="0" y="432816"/>
                </a:lnTo>
                <a:lnTo>
                  <a:pt x="297180" y="0"/>
                </a:lnTo>
                <a:lnTo>
                  <a:pt x="1650492" y="0"/>
                </a:lnTo>
                <a:lnTo>
                  <a:pt x="1353312" y="432816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6579107" y="4840223"/>
            <a:ext cx="1651000" cy="431800"/>
          </a:xfrm>
          <a:custGeom>
            <a:rect l="l" t="t" r="r" b="b"/>
            <a:pathLst>
              <a:path w="1651000" h="431800">
                <a:moveTo>
                  <a:pt x="1353312" y="431291"/>
                </a:moveTo>
                <a:lnTo>
                  <a:pt x="0" y="431291"/>
                </a:lnTo>
                <a:lnTo>
                  <a:pt x="297180" y="0"/>
                </a:lnTo>
                <a:lnTo>
                  <a:pt x="1650492" y="0"/>
                </a:lnTo>
                <a:lnTo>
                  <a:pt x="1353312" y="431291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4140708" y="4840223"/>
            <a:ext cx="1651000" cy="431800"/>
          </a:xfrm>
          <a:custGeom>
            <a:rect l="l" t="t" r="r" b="b"/>
            <a:pathLst>
              <a:path w="1651000" h="431800">
                <a:moveTo>
                  <a:pt x="1353312" y="431291"/>
                </a:moveTo>
                <a:lnTo>
                  <a:pt x="0" y="431291"/>
                </a:lnTo>
                <a:lnTo>
                  <a:pt x="297179" y="0"/>
                </a:lnTo>
                <a:lnTo>
                  <a:pt x="1650491" y="0"/>
                </a:lnTo>
                <a:lnTo>
                  <a:pt x="1353312" y="431291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588008" y="4860035"/>
            <a:ext cx="1651000" cy="431800"/>
          </a:xfrm>
          <a:custGeom>
            <a:rect l="l" t="t" r="r" b="b"/>
            <a:pathLst>
              <a:path w="1651000" h="431800">
                <a:moveTo>
                  <a:pt x="1353311" y="431291"/>
                </a:moveTo>
                <a:lnTo>
                  <a:pt x="0" y="431291"/>
                </a:lnTo>
                <a:lnTo>
                  <a:pt x="297179" y="0"/>
                </a:lnTo>
                <a:lnTo>
                  <a:pt x="1650491" y="0"/>
                </a:lnTo>
                <a:lnTo>
                  <a:pt x="1353311" y="431291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8686800" y="3235451"/>
            <a:ext cx="1800225" cy="2071370"/>
          </a:xfrm>
          <a:custGeom>
            <a:rect l="l" t="t" r="r" b="b"/>
            <a:pathLst>
              <a:path w="1800225" h="2071370">
                <a:moveTo>
                  <a:pt x="1499616" y="2071115"/>
                </a:moveTo>
                <a:lnTo>
                  <a:pt x="300227" y="2071115"/>
                </a:lnTo>
                <a:lnTo>
                  <a:pt x="251507" y="2067308"/>
                </a:lnTo>
                <a:lnTo>
                  <a:pt x="205298" y="2056032"/>
                </a:lnTo>
                <a:lnTo>
                  <a:pt x="162216" y="2037901"/>
                </a:lnTo>
                <a:lnTo>
                  <a:pt x="122878" y="2013535"/>
                </a:lnTo>
                <a:lnTo>
                  <a:pt x="87901" y="1983547"/>
                </a:lnTo>
                <a:lnTo>
                  <a:pt x="57901" y="1948557"/>
                </a:lnTo>
                <a:lnTo>
                  <a:pt x="33494" y="1909179"/>
                </a:lnTo>
                <a:lnTo>
                  <a:pt x="15297" y="1866030"/>
                </a:lnTo>
                <a:lnTo>
                  <a:pt x="3927" y="1819728"/>
                </a:lnTo>
                <a:lnTo>
                  <a:pt x="0" y="1770888"/>
                </a:lnTo>
                <a:lnTo>
                  <a:pt x="0" y="300227"/>
                </a:lnTo>
                <a:lnTo>
                  <a:pt x="3927" y="251473"/>
                </a:lnTo>
                <a:lnTo>
                  <a:pt x="15297" y="205237"/>
                </a:lnTo>
                <a:lnTo>
                  <a:pt x="33494" y="162136"/>
                </a:lnTo>
                <a:lnTo>
                  <a:pt x="57901" y="122787"/>
                </a:lnTo>
                <a:lnTo>
                  <a:pt x="87901" y="87806"/>
                </a:lnTo>
                <a:lnTo>
                  <a:pt x="122878" y="57809"/>
                </a:lnTo>
                <a:lnTo>
                  <a:pt x="162216" y="33414"/>
                </a:lnTo>
                <a:lnTo>
                  <a:pt x="205298" y="15236"/>
                </a:lnTo>
                <a:lnTo>
                  <a:pt x="251507" y="3892"/>
                </a:lnTo>
                <a:lnTo>
                  <a:pt x="300227" y="0"/>
                </a:lnTo>
                <a:lnTo>
                  <a:pt x="1499616" y="0"/>
                </a:lnTo>
                <a:lnTo>
                  <a:pt x="1548435" y="3892"/>
                </a:lnTo>
                <a:lnTo>
                  <a:pt x="1594723" y="15236"/>
                </a:lnTo>
                <a:lnTo>
                  <a:pt x="1637861" y="33414"/>
                </a:lnTo>
                <a:lnTo>
                  <a:pt x="1677233" y="57809"/>
                </a:lnTo>
                <a:lnTo>
                  <a:pt x="1712223" y="87806"/>
                </a:lnTo>
                <a:lnTo>
                  <a:pt x="1742213" y="122787"/>
                </a:lnTo>
                <a:lnTo>
                  <a:pt x="1766587" y="162136"/>
                </a:lnTo>
                <a:lnTo>
                  <a:pt x="1784728" y="205237"/>
                </a:lnTo>
                <a:lnTo>
                  <a:pt x="1796019" y="251473"/>
                </a:lnTo>
                <a:lnTo>
                  <a:pt x="1799844" y="300227"/>
                </a:lnTo>
                <a:lnTo>
                  <a:pt x="1799844" y="1770888"/>
                </a:lnTo>
                <a:lnTo>
                  <a:pt x="1796019" y="1819728"/>
                </a:lnTo>
                <a:lnTo>
                  <a:pt x="1784728" y="1866030"/>
                </a:lnTo>
                <a:lnTo>
                  <a:pt x="1766587" y="1909179"/>
                </a:lnTo>
                <a:lnTo>
                  <a:pt x="1742213" y="1948557"/>
                </a:lnTo>
                <a:lnTo>
                  <a:pt x="1712223" y="1983547"/>
                </a:lnTo>
                <a:lnTo>
                  <a:pt x="1677233" y="2013535"/>
                </a:lnTo>
                <a:lnTo>
                  <a:pt x="1637861" y="2037901"/>
                </a:lnTo>
                <a:lnTo>
                  <a:pt x="1594723" y="2056032"/>
                </a:lnTo>
                <a:lnTo>
                  <a:pt x="1548435" y="2067308"/>
                </a:lnTo>
                <a:lnTo>
                  <a:pt x="1499616" y="2071115"/>
                </a:lnTo>
                <a:close/>
              </a:path>
            </a:pathLst>
          </a:custGeom>
          <a:solidFill>
            <a:srgbClr val="DAE2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8682037" y="3230562"/>
            <a:ext cx="1809750" cy="2070100"/>
          </a:xfrm>
          <a:custGeom>
            <a:rect l="l" t="t" r="r" b="b"/>
            <a:pathLst>
              <a:path w="1809750" h="2070100">
                <a:moveTo>
                  <a:pt x="259778" y="12700"/>
                </a:moveTo>
                <a:lnTo>
                  <a:pt x="214172" y="12700"/>
                </a:lnTo>
                <a:lnTo>
                  <a:pt x="221360" y="0"/>
                </a:lnTo>
                <a:lnTo>
                  <a:pt x="267246" y="0"/>
                </a:lnTo>
                <a:lnTo>
                  <a:pt x="259778" y="12700"/>
                </a:lnTo>
                <a:close/>
              </a:path>
              <a:path w="1809750" h="2070100">
                <a:moveTo>
                  <a:pt x="1595577" y="12700"/>
                </a:moveTo>
                <a:lnTo>
                  <a:pt x="1549971" y="12700"/>
                </a:lnTo>
                <a:lnTo>
                  <a:pt x="1542503" y="0"/>
                </a:lnTo>
                <a:lnTo>
                  <a:pt x="1588389" y="0"/>
                </a:lnTo>
                <a:lnTo>
                  <a:pt x="1595577" y="12700"/>
                </a:lnTo>
                <a:close/>
              </a:path>
              <a:path w="1809750" h="2070100">
                <a:moveTo>
                  <a:pt x="203225" y="25400"/>
                </a:moveTo>
                <a:lnTo>
                  <a:pt x="179362" y="25400"/>
                </a:lnTo>
                <a:lnTo>
                  <a:pt x="186156" y="12700"/>
                </a:lnTo>
                <a:lnTo>
                  <a:pt x="210159" y="12700"/>
                </a:lnTo>
                <a:lnTo>
                  <a:pt x="203225" y="25400"/>
                </a:lnTo>
                <a:close/>
              </a:path>
              <a:path w="1809750" h="2070100">
                <a:moveTo>
                  <a:pt x="1630387" y="25400"/>
                </a:moveTo>
                <a:lnTo>
                  <a:pt x="1606524" y="25400"/>
                </a:lnTo>
                <a:lnTo>
                  <a:pt x="1599590" y="12700"/>
                </a:lnTo>
                <a:lnTo>
                  <a:pt x="1623593" y="12700"/>
                </a:lnTo>
                <a:lnTo>
                  <a:pt x="1630387" y="25400"/>
                </a:lnTo>
                <a:close/>
              </a:path>
              <a:path w="1809750" h="2070100">
                <a:moveTo>
                  <a:pt x="176745" y="38100"/>
                </a:moveTo>
                <a:lnTo>
                  <a:pt x="153085" y="38100"/>
                </a:lnTo>
                <a:lnTo>
                  <a:pt x="159511" y="25400"/>
                </a:lnTo>
                <a:lnTo>
                  <a:pt x="183337" y="25400"/>
                </a:lnTo>
                <a:lnTo>
                  <a:pt x="176745" y="38100"/>
                </a:lnTo>
                <a:close/>
              </a:path>
              <a:path w="1809750" h="2070100">
                <a:moveTo>
                  <a:pt x="1656664" y="38100"/>
                </a:moveTo>
                <a:lnTo>
                  <a:pt x="1633004" y="38100"/>
                </a:lnTo>
                <a:lnTo>
                  <a:pt x="1626412" y="25400"/>
                </a:lnTo>
                <a:lnTo>
                  <a:pt x="1650238" y="25400"/>
                </a:lnTo>
                <a:lnTo>
                  <a:pt x="1656664" y="38100"/>
                </a:lnTo>
                <a:close/>
              </a:path>
              <a:path w="1809750" h="2070100">
                <a:moveTo>
                  <a:pt x="151650" y="50800"/>
                </a:moveTo>
                <a:lnTo>
                  <a:pt x="134378" y="50800"/>
                </a:lnTo>
                <a:lnTo>
                  <a:pt x="140512" y="38100"/>
                </a:lnTo>
                <a:lnTo>
                  <a:pt x="157886" y="38100"/>
                </a:lnTo>
                <a:lnTo>
                  <a:pt x="151650" y="50800"/>
                </a:lnTo>
                <a:close/>
              </a:path>
              <a:path w="1809750" h="2070100">
                <a:moveTo>
                  <a:pt x="1675371" y="50800"/>
                </a:moveTo>
                <a:lnTo>
                  <a:pt x="1658099" y="50800"/>
                </a:lnTo>
                <a:lnTo>
                  <a:pt x="1651863" y="38100"/>
                </a:lnTo>
                <a:lnTo>
                  <a:pt x="1669237" y="38100"/>
                </a:lnTo>
                <a:lnTo>
                  <a:pt x="1675371" y="50800"/>
                </a:lnTo>
                <a:close/>
              </a:path>
              <a:path w="1809750" h="2070100">
                <a:moveTo>
                  <a:pt x="133832" y="63500"/>
                </a:moveTo>
                <a:lnTo>
                  <a:pt x="116624" y="63500"/>
                </a:lnTo>
                <a:lnTo>
                  <a:pt x="122427" y="50800"/>
                </a:lnTo>
                <a:lnTo>
                  <a:pt x="139763" y="50800"/>
                </a:lnTo>
                <a:lnTo>
                  <a:pt x="133832" y="63500"/>
                </a:lnTo>
                <a:close/>
              </a:path>
              <a:path w="1809750" h="2070100">
                <a:moveTo>
                  <a:pt x="1693125" y="63500"/>
                </a:moveTo>
                <a:lnTo>
                  <a:pt x="1675917" y="63500"/>
                </a:lnTo>
                <a:lnTo>
                  <a:pt x="1669986" y="50800"/>
                </a:lnTo>
                <a:lnTo>
                  <a:pt x="1687322" y="50800"/>
                </a:lnTo>
                <a:lnTo>
                  <a:pt x="1693125" y="63500"/>
                </a:lnTo>
                <a:close/>
              </a:path>
              <a:path w="1809750" h="2070100">
                <a:moveTo>
                  <a:pt x="116941" y="76200"/>
                </a:moveTo>
                <a:lnTo>
                  <a:pt x="99860" y="76200"/>
                </a:lnTo>
                <a:lnTo>
                  <a:pt x="105333" y="63500"/>
                </a:lnTo>
                <a:lnTo>
                  <a:pt x="122554" y="63500"/>
                </a:lnTo>
                <a:lnTo>
                  <a:pt x="116941" y="76200"/>
                </a:lnTo>
                <a:close/>
              </a:path>
              <a:path w="1809750" h="2070100">
                <a:moveTo>
                  <a:pt x="1709889" y="76200"/>
                </a:moveTo>
                <a:lnTo>
                  <a:pt x="1692808" y="76200"/>
                </a:lnTo>
                <a:lnTo>
                  <a:pt x="1687195" y="63500"/>
                </a:lnTo>
                <a:lnTo>
                  <a:pt x="1704416" y="63500"/>
                </a:lnTo>
                <a:lnTo>
                  <a:pt x="1709889" y="76200"/>
                </a:lnTo>
                <a:close/>
              </a:path>
              <a:path w="1809750" h="2070100">
                <a:moveTo>
                  <a:pt x="101041" y="88900"/>
                </a:moveTo>
                <a:lnTo>
                  <a:pt x="89280" y="88900"/>
                </a:lnTo>
                <a:lnTo>
                  <a:pt x="94513" y="76200"/>
                </a:lnTo>
                <a:lnTo>
                  <a:pt x="106311" y="76200"/>
                </a:lnTo>
                <a:lnTo>
                  <a:pt x="101041" y="88900"/>
                </a:lnTo>
                <a:close/>
              </a:path>
              <a:path w="1809750" h="2070100">
                <a:moveTo>
                  <a:pt x="1720469" y="88900"/>
                </a:moveTo>
                <a:lnTo>
                  <a:pt x="1708708" y="88900"/>
                </a:lnTo>
                <a:lnTo>
                  <a:pt x="1703438" y="76200"/>
                </a:lnTo>
                <a:lnTo>
                  <a:pt x="1715236" y="76200"/>
                </a:lnTo>
                <a:lnTo>
                  <a:pt x="1720469" y="88900"/>
                </a:lnTo>
                <a:close/>
              </a:path>
              <a:path w="1809750" h="2070100">
                <a:moveTo>
                  <a:pt x="86194" y="101600"/>
                </a:moveTo>
                <a:lnTo>
                  <a:pt x="74333" y="101600"/>
                </a:lnTo>
                <a:lnTo>
                  <a:pt x="79184" y="88900"/>
                </a:lnTo>
                <a:lnTo>
                  <a:pt x="91097" y="88900"/>
                </a:lnTo>
                <a:lnTo>
                  <a:pt x="86194" y="101600"/>
                </a:lnTo>
                <a:close/>
              </a:path>
              <a:path w="1809750" h="2070100">
                <a:moveTo>
                  <a:pt x="1735416" y="101600"/>
                </a:moveTo>
                <a:lnTo>
                  <a:pt x="1723555" y="101600"/>
                </a:lnTo>
                <a:lnTo>
                  <a:pt x="1718652" y="88900"/>
                </a:lnTo>
                <a:lnTo>
                  <a:pt x="1730565" y="88900"/>
                </a:lnTo>
                <a:lnTo>
                  <a:pt x="1735416" y="101600"/>
                </a:lnTo>
                <a:close/>
              </a:path>
              <a:path w="1809750" h="2070100">
                <a:moveTo>
                  <a:pt x="76911" y="114300"/>
                </a:moveTo>
                <a:lnTo>
                  <a:pt x="65011" y="114300"/>
                </a:lnTo>
                <a:lnTo>
                  <a:pt x="69608" y="101600"/>
                </a:lnTo>
                <a:lnTo>
                  <a:pt x="81559" y="101600"/>
                </a:lnTo>
                <a:lnTo>
                  <a:pt x="76911" y="114300"/>
                </a:lnTo>
                <a:close/>
              </a:path>
              <a:path w="1809750" h="2070100">
                <a:moveTo>
                  <a:pt x="1744738" y="114300"/>
                </a:moveTo>
                <a:lnTo>
                  <a:pt x="1732838" y="114300"/>
                </a:lnTo>
                <a:lnTo>
                  <a:pt x="1728190" y="101600"/>
                </a:lnTo>
                <a:lnTo>
                  <a:pt x="1740141" y="101600"/>
                </a:lnTo>
                <a:lnTo>
                  <a:pt x="1744738" y="114300"/>
                </a:lnTo>
                <a:close/>
              </a:path>
              <a:path w="1809750" h="2070100">
                <a:moveTo>
                  <a:pt x="68148" y="127000"/>
                </a:moveTo>
                <a:lnTo>
                  <a:pt x="56235" y="127000"/>
                </a:lnTo>
                <a:lnTo>
                  <a:pt x="60553" y="114300"/>
                </a:lnTo>
                <a:lnTo>
                  <a:pt x="72542" y="114300"/>
                </a:lnTo>
                <a:lnTo>
                  <a:pt x="68148" y="127000"/>
                </a:lnTo>
                <a:close/>
              </a:path>
              <a:path w="1809750" h="2070100">
                <a:moveTo>
                  <a:pt x="1753514" y="127000"/>
                </a:moveTo>
                <a:lnTo>
                  <a:pt x="1741601" y="127000"/>
                </a:lnTo>
                <a:lnTo>
                  <a:pt x="1737207" y="114300"/>
                </a:lnTo>
                <a:lnTo>
                  <a:pt x="1749196" y="114300"/>
                </a:lnTo>
                <a:lnTo>
                  <a:pt x="1753514" y="127000"/>
                </a:lnTo>
                <a:close/>
              </a:path>
              <a:path w="1809750" h="2070100">
                <a:moveTo>
                  <a:pt x="56006" y="139700"/>
                </a:moveTo>
                <a:lnTo>
                  <a:pt x="48018" y="139700"/>
                </a:lnTo>
                <a:lnTo>
                  <a:pt x="52057" y="127000"/>
                </a:lnTo>
                <a:lnTo>
                  <a:pt x="59982" y="127000"/>
                </a:lnTo>
                <a:lnTo>
                  <a:pt x="56006" y="139700"/>
                </a:lnTo>
                <a:close/>
              </a:path>
              <a:path w="1809750" h="2070100">
                <a:moveTo>
                  <a:pt x="59918" y="139700"/>
                </a:moveTo>
                <a:lnTo>
                  <a:pt x="59982" y="127000"/>
                </a:lnTo>
                <a:lnTo>
                  <a:pt x="64033" y="127000"/>
                </a:lnTo>
                <a:lnTo>
                  <a:pt x="59918" y="139700"/>
                </a:lnTo>
                <a:close/>
              </a:path>
              <a:path w="1809750" h="2070100">
                <a:moveTo>
                  <a:pt x="1749831" y="139700"/>
                </a:moveTo>
                <a:lnTo>
                  <a:pt x="1745716" y="127000"/>
                </a:lnTo>
                <a:lnTo>
                  <a:pt x="1749767" y="127000"/>
                </a:lnTo>
                <a:lnTo>
                  <a:pt x="1749831" y="139700"/>
                </a:lnTo>
                <a:close/>
              </a:path>
              <a:path w="1809750" h="2070100">
                <a:moveTo>
                  <a:pt x="1761731" y="139700"/>
                </a:moveTo>
                <a:lnTo>
                  <a:pt x="1753743" y="139700"/>
                </a:lnTo>
                <a:lnTo>
                  <a:pt x="1749767" y="127000"/>
                </a:lnTo>
                <a:lnTo>
                  <a:pt x="1757692" y="127000"/>
                </a:lnTo>
                <a:lnTo>
                  <a:pt x="1761731" y="139700"/>
                </a:lnTo>
                <a:close/>
              </a:path>
              <a:path w="1809750" h="2070100">
                <a:moveTo>
                  <a:pt x="48615" y="152400"/>
                </a:moveTo>
                <a:lnTo>
                  <a:pt x="40385" y="152400"/>
                </a:lnTo>
                <a:lnTo>
                  <a:pt x="44132" y="139700"/>
                </a:lnTo>
                <a:lnTo>
                  <a:pt x="52298" y="139700"/>
                </a:lnTo>
                <a:lnTo>
                  <a:pt x="48615" y="152400"/>
                </a:lnTo>
                <a:close/>
              </a:path>
              <a:path w="1809750" h="2070100">
                <a:moveTo>
                  <a:pt x="1769364" y="152400"/>
                </a:moveTo>
                <a:lnTo>
                  <a:pt x="1761134" y="152400"/>
                </a:lnTo>
                <a:lnTo>
                  <a:pt x="1757451" y="139700"/>
                </a:lnTo>
                <a:lnTo>
                  <a:pt x="1765617" y="139700"/>
                </a:lnTo>
                <a:lnTo>
                  <a:pt x="1769364" y="152400"/>
                </a:lnTo>
                <a:close/>
              </a:path>
              <a:path w="1809750" h="2070100">
                <a:moveTo>
                  <a:pt x="41795" y="165100"/>
                </a:moveTo>
                <a:lnTo>
                  <a:pt x="33350" y="165100"/>
                </a:lnTo>
                <a:lnTo>
                  <a:pt x="36791" y="152400"/>
                </a:lnTo>
                <a:lnTo>
                  <a:pt x="45186" y="152400"/>
                </a:lnTo>
                <a:lnTo>
                  <a:pt x="41795" y="165100"/>
                </a:lnTo>
                <a:close/>
              </a:path>
              <a:path w="1809750" h="2070100">
                <a:moveTo>
                  <a:pt x="1776399" y="165100"/>
                </a:moveTo>
                <a:lnTo>
                  <a:pt x="1767954" y="165100"/>
                </a:lnTo>
                <a:lnTo>
                  <a:pt x="1764563" y="152400"/>
                </a:lnTo>
                <a:lnTo>
                  <a:pt x="1772958" y="152400"/>
                </a:lnTo>
                <a:lnTo>
                  <a:pt x="1776399" y="165100"/>
                </a:lnTo>
                <a:close/>
              </a:path>
              <a:path w="1809750" h="2070100">
                <a:moveTo>
                  <a:pt x="35585" y="177800"/>
                </a:moveTo>
                <a:lnTo>
                  <a:pt x="26924" y="177800"/>
                </a:lnTo>
                <a:lnTo>
                  <a:pt x="30060" y="165100"/>
                </a:lnTo>
                <a:lnTo>
                  <a:pt x="38658" y="165100"/>
                </a:lnTo>
                <a:lnTo>
                  <a:pt x="35585" y="177800"/>
                </a:lnTo>
                <a:close/>
              </a:path>
              <a:path w="1809750" h="2070100">
                <a:moveTo>
                  <a:pt x="1782826" y="177800"/>
                </a:moveTo>
                <a:lnTo>
                  <a:pt x="1774164" y="177800"/>
                </a:lnTo>
                <a:lnTo>
                  <a:pt x="1771078" y="165100"/>
                </a:lnTo>
                <a:lnTo>
                  <a:pt x="1779689" y="165100"/>
                </a:lnTo>
                <a:lnTo>
                  <a:pt x="1782826" y="177800"/>
                </a:lnTo>
                <a:close/>
              </a:path>
              <a:path w="1809750" h="2070100">
                <a:moveTo>
                  <a:pt x="29984" y="190500"/>
                </a:moveTo>
                <a:lnTo>
                  <a:pt x="21145" y="190500"/>
                </a:lnTo>
                <a:lnTo>
                  <a:pt x="23952" y="177800"/>
                </a:lnTo>
                <a:lnTo>
                  <a:pt x="32753" y="177800"/>
                </a:lnTo>
                <a:lnTo>
                  <a:pt x="29984" y="190500"/>
                </a:lnTo>
                <a:close/>
              </a:path>
              <a:path w="1809750" h="2070100">
                <a:moveTo>
                  <a:pt x="1788604" y="190500"/>
                </a:moveTo>
                <a:lnTo>
                  <a:pt x="1779765" y="190500"/>
                </a:lnTo>
                <a:lnTo>
                  <a:pt x="1776996" y="177800"/>
                </a:lnTo>
                <a:lnTo>
                  <a:pt x="1785797" y="177800"/>
                </a:lnTo>
                <a:lnTo>
                  <a:pt x="1788604" y="190500"/>
                </a:lnTo>
                <a:close/>
              </a:path>
              <a:path w="1809750" h="2070100">
                <a:moveTo>
                  <a:pt x="27419" y="203200"/>
                </a:moveTo>
                <a:lnTo>
                  <a:pt x="16014" y="203200"/>
                </a:lnTo>
                <a:lnTo>
                  <a:pt x="18491" y="190500"/>
                </a:lnTo>
                <a:lnTo>
                  <a:pt x="30022" y="190500"/>
                </a:lnTo>
                <a:lnTo>
                  <a:pt x="27419" y="203200"/>
                </a:lnTo>
                <a:close/>
              </a:path>
              <a:path w="1809750" h="2070100">
                <a:moveTo>
                  <a:pt x="1793735" y="203200"/>
                </a:moveTo>
                <a:lnTo>
                  <a:pt x="1782330" y="203200"/>
                </a:lnTo>
                <a:lnTo>
                  <a:pt x="1779727" y="190500"/>
                </a:lnTo>
                <a:lnTo>
                  <a:pt x="1791258" y="190500"/>
                </a:lnTo>
                <a:lnTo>
                  <a:pt x="1793735" y="203200"/>
                </a:lnTo>
                <a:close/>
              </a:path>
              <a:path w="1809750" h="2070100">
                <a:moveTo>
                  <a:pt x="18808" y="228600"/>
                </a:moveTo>
                <a:lnTo>
                  <a:pt x="9601" y="228600"/>
                </a:lnTo>
                <a:lnTo>
                  <a:pt x="11556" y="215900"/>
                </a:lnTo>
                <a:lnTo>
                  <a:pt x="13703" y="203200"/>
                </a:lnTo>
                <a:lnTo>
                  <a:pt x="25057" y="203200"/>
                </a:lnTo>
                <a:lnTo>
                  <a:pt x="22783" y="215900"/>
                </a:lnTo>
                <a:lnTo>
                  <a:pt x="20739" y="215900"/>
                </a:lnTo>
                <a:lnTo>
                  <a:pt x="18808" y="228600"/>
                </a:lnTo>
                <a:close/>
              </a:path>
              <a:path w="1809750" h="2070100">
                <a:moveTo>
                  <a:pt x="1800148" y="228600"/>
                </a:moveTo>
                <a:lnTo>
                  <a:pt x="1790941" y="228600"/>
                </a:lnTo>
                <a:lnTo>
                  <a:pt x="1789010" y="215900"/>
                </a:lnTo>
                <a:lnTo>
                  <a:pt x="1786966" y="215900"/>
                </a:lnTo>
                <a:lnTo>
                  <a:pt x="1784692" y="203200"/>
                </a:lnTo>
                <a:lnTo>
                  <a:pt x="1796046" y="203200"/>
                </a:lnTo>
                <a:lnTo>
                  <a:pt x="1798180" y="215900"/>
                </a:lnTo>
                <a:lnTo>
                  <a:pt x="1800148" y="228600"/>
                </a:lnTo>
                <a:close/>
              </a:path>
              <a:path w="1809750" h="2070100">
                <a:moveTo>
                  <a:pt x="15506" y="241300"/>
                </a:moveTo>
                <a:lnTo>
                  <a:pt x="6197" y="241300"/>
                </a:lnTo>
                <a:lnTo>
                  <a:pt x="7810" y="228600"/>
                </a:lnTo>
                <a:lnTo>
                  <a:pt x="17094" y="228600"/>
                </a:lnTo>
                <a:lnTo>
                  <a:pt x="15506" y="241300"/>
                </a:lnTo>
                <a:close/>
              </a:path>
              <a:path w="1809750" h="2070100">
                <a:moveTo>
                  <a:pt x="1803552" y="241300"/>
                </a:moveTo>
                <a:lnTo>
                  <a:pt x="1794243" y="241300"/>
                </a:lnTo>
                <a:lnTo>
                  <a:pt x="1792655" y="228600"/>
                </a:lnTo>
                <a:lnTo>
                  <a:pt x="1801939" y="228600"/>
                </a:lnTo>
                <a:lnTo>
                  <a:pt x="1803552" y="241300"/>
                </a:lnTo>
                <a:close/>
              </a:path>
              <a:path w="1809750" h="2070100">
                <a:moveTo>
                  <a:pt x="12915" y="254000"/>
                </a:moveTo>
                <a:lnTo>
                  <a:pt x="3505" y="254000"/>
                </a:lnTo>
                <a:lnTo>
                  <a:pt x="4762" y="241300"/>
                </a:lnTo>
                <a:lnTo>
                  <a:pt x="14147" y="241300"/>
                </a:lnTo>
                <a:lnTo>
                  <a:pt x="12915" y="254000"/>
                </a:lnTo>
                <a:close/>
              </a:path>
              <a:path w="1809750" h="2070100">
                <a:moveTo>
                  <a:pt x="1806244" y="254000"/>
                </a:moveTo>
                <a:lnTo>
                  <a:pt x="1796834" y="254000"/>
                </a:lnTo>
                <a:lnTo>
                  <a:pt x="1795602" y="241300"/>
                </a:lnTo>
                <a:lnTo>
                  <a:pt x="1804987" y="241300"/>
                </a:lnTo>
                <a:lnTo>
                  <a:pt x="1806244" y="254000"/>
                </a:lnTo>
                <a:close/>
              </a:path>
              <a:path w="1809750" h="2070100">
                <a:moveTo>
                  <a:pt x="10375" y="279400"/>
                </a:moveTo>
                <a:lnTo>
                  <a:pt x="889" y="279400"/>
                </a:lnTo>
                <a:lnTo>
                  <a:pt x="1574" y="266700"/>
                </a:lnTo>
                <a:lnTo>
                  <a:pt x="2451" y="254000"/>
                </a:lnTo>
                <a:lnTo>
                  <a:pt x="12941" y="254000"/>
                </a:lnTo>
                <a:lnTo>
                  <a:pt x="11887" y="266700"/>
                </a:lnTo>
                <a:lnTo>
                  <a:pt x="11049" y="266700"/>
                </a:lnTo>
                <a:lnTo>
                  <a:pt x="10375" y="279400"/>
                </a:lnTo>
                <a:close/>
              </a:path>
              <a:path w="1809750" h="2070100">
                <a:moveTo>
                  <a:pt x="1808860" y="279400"/>
                </a:moveTo>
                <a:lnTo>
                  <a:pt x="1799374" y="279400"/>
                </a:lnTo>
                <a:lnTo>
                  <a:pt x="1798701" y="266700"/>
                </a:lnTo>
                <a:lnTo>
                  <a:pt x="1797862" y="266700"/>
                </a:lnTo>
                <a:lnTo>
                  <a:pt x="1796808" y="254000"/>
                </a:lnTo>
                <a:lnTo>
                  <a:pt x="1807298" y="254000"/>
                </a:lnTo>
                <a:lnTo>
                  <a:pt x="1808175" y="266700"/>
                </a:lnTo>
                <a:lnTo>
                  <a:pt x="1808860" y="279400"/>
                </a:lnTo>
                <a:close/>
              </a:path>
              <a:path w="1809750" h="2070100">
                <a:moveTo>
                  <a:pt x="9613" y="292100"/>
                </a:moveTo>
                <a:lnTo>
                  <a:pt x="101" y="292100"/>
                </a:lnTo>
                <a:lnTo>
                  <a:pt x="393" y="279400"/>
                </a:lnTo>
                <a:lnTo>
                  <a:pt x="9905" y="279400"/>
                </a:lnTo>
                <a:lnTo>
                  <a:pt x="9613" y="292100"/>
                </a:lnTo>
                <a:close/>
              </a:path>
              <a:path w="1809750" h="2070100">
                <a:moveTo>
                  <a:pt x="1809648" y="292100"/>
                </a:moveTo>
                <a:lnTo>
                  <a:pt x="1800136" y="292100"/>
                </a:lnTo>
                <a:lnTo>
                  <a:pt x="1799844" y="279400"/>
                </a:lnTo>
                <a:lnTo>
                  <a:pt x="1809356" y="279400"/>
                </a:lnTo>
                <a:lnTo>
                  <a:pt x="1809648" y="292100"/>
                </a:lnTo>
                <a:close/>
              </a:path>
              <a:path w="1809750" h="2070100">
                <a:moveTo>
                  <a:pt x="9905" y="1790700"/>
                </a:moveTo>
                <a:lnTo>
                  <a:pt x="393" y="1790700"/>
                </a:lnTo>
                <a:lnTo>
                  <a:pt x="101" y="1778000"/>
                </a:lnTo>
                <a:lnTo>
                  <a:pt x="0" y="292100"/>
                </a:lnTo>
                <a:lnTo>
                  <a:pt x="9626" y="292100"/>
                </a:lnTo>
                <a:lnTo>
                  <a:pt x="9613" y="1778000"/>
                </a:lnTo>
                <a:lnTo>
                  <a:pt x="9905" y="1790700"/>
                </a:lnTo>
                <a:close/>
              </a:path>
              <a:path w="1809750" h="2070100">
                <a:moveTo>
                  <a:pt x="1809356" y="1790700"/>
                </a:moveTo>
                <a:lnTo>
                  <a:pt x="1799844" y="1790700"/>
                </a:lnTo>
                <a:lnTo>
                  <a:pt x="1800136" y="1778000"/>
                </a:lnTo>
                <a:lnTo>
                  <a:pt x="1800123" y="292100"/>
                </a:lnTo>
                <a:lnTo>
                  <a:pt x="1809750" y="292100"/>
                </a:lnTo>
                <a:lnTo>
                  <a:pt x="1809648" y="1778000"/>
                </a:lnTo>
                <a:lnTo>
                  <a:pt x="1809356" y="1790700"/>
                </a:lnTo>
                <a:close/>
              </a:path>
              <a:path w="1809750" h="2070100">
                <a:moveTo>
                  <a:pt x="11049" y="1803400"/>
                </a:moveTo>
                <a:lnTo>
                  <a:pt x="1574" y="1803400"/>
                </a:lnTo>
                <a:lnTo>
                  <a:pt x="889" y="1790700"/>
                </a:lnTo>
                <a:lnTo>
                  <a:pt x="10375" y="1790700"/>
                </a:lnTo>
                <a:lnTo>
                  <a:pt x="11049" y="1803400"/>
                </a:lnTo>
                <a:close/>
              </a:path>
              <a:path w="1809750" h="2070100">
                <a:moveTo>
                  <a:pt x="1808175" y="1803400"/>
                </a:moveTo>
                <a:lnTo>
                  <a:pt x="1798701" y="1803400"/>
                </a:lnTo>
                <a:lnTo>
                  <a:pt x="1799374" y="1790700"/>
                </a:lnTo>
                <a:lnTo>
                  <a:pt x="1808860" y="1790700"/>
                </a:lnTo>
                <a:lnTo>
                  <a:pt x="1808175" y="1803400"/>
                </a:lnTo>
                <a:close/>
              </a:path>
              <a:path w="1809750" h="2070100">
                <a:moveTo>
                  <a:pt x="15532" y="1828800"/>
                </a:moveTo>
                <a:lnTo>
                  <a:pt x="4762" y="1828800"/>
                </a:lnTo>
                <a:lnTo>
                  <a:pt x="3505" y="1816100"/>
                </a:lnTo>
                <a:lnTo>
                  <a:pt x="2451" y="1803400"/>
                </a:lnTo>
                <a:lnTo>
                  <a:pt x="11887" y="1803400"/>
                </a:lnTo>
                <a:lnTo>
                  <a:pt x="12941" y="1816100"/>
                </a:lnTo>
                <a:lnTo>
                  <a:pt x="14122" y="1816100"/>
                </a:lnTo>
                <a:lnTo>
                  <a:pt x="15532" y="1828800"/>
                </a:lnTo>
                <a:close/>
              </a:path>
              <a:path w="1809750" h="2070100">
                <a:moveTo>
                  <a:pt x="1804987" y="1828800"/>
                </a:moveTo>
                <a:lnTo>
                  <a:pt x="1794217" y="1828800"/>
                </a:lnTo>
                <a:lnTo>
                  <a:pt x="1795627" y="1816100"/>
                </a:lnTo>
                <a:lnTo>
                  <a:pt x="1796808" y="1816100"/>
                </a:lnTo>
                <a:lnTo>
                  <a:pt x="1797862" y="1803400"/>
                </a:lnTo>
                <a:lnTo>
                  <a:pt x="1807298" y="1803400"/>
                </a:lnTo>
                <a:lnTo>
                  <a:pt x="1806244" y="1816100"/>
                </a:lnTo>
                <a:lnTo>
                  <a:pt x="1804987" y="1828800"/>
                </a:lnTo>
                <a:close/>
              </a:path>
              <a:path w="1809750" h="2070100">
                <a:moveTo>
                  <a:pt x="17094" y="1841500"/>
                </a:moveTo>
                <a:lnTo>
                  <a:pt x="7810" y="1841500"/>
                </a:lnTo>
                <a:lnTo>
                  <a:pt x="6197" y="1828800"/>
                </a:lnTo>
                <a:lnTo>
                  <a:pt x="15506" y="1828800"/>
                </a:lnTo>
                <a:lnTo>
                  <a:pt x="17094" y="1841500"/>
                </a:lnTo>
                <a:close/>
              </a:path>
              <a:path w="1809750" h="2070100">
                <a:moveTo>
                  <a:pt x="1801939" y="1841500"/>
                </a:moveTo>
                <a:lnTo>
                  <a:pt x="1792655" y="1841500"/>
                </a:lnTo>
                <a:lnTo>
                  <a:pt x="1794243" y="1828800"/>
                </a:lnTo>
                <a:lnTo>
                  <a:pt x="1803552" y="1828800"/>
                </a:lnTo>
                <a:lnTo>
                  <a:pt x="1801939" y="1841500"/>
                </a:lnTo>
                <a:close/>
              </a:path>
              <a:path w="1809750" h="2070100">
                <a:moveTo>
                  <a:pt x="25057" y="1866900"/>
                </a:moveTo>
                <a:lnTo>
                  <a:pt x="13703" y="1866900"/>
                </a:lnTo>
                <a:lnTo>
                  <a:pt x="11556" y="1854200"/>
                </a:lnTo>
                <a:lnTo>
                  <a:pt x="9601" y="1841500"/>
                </a:lnTo>
                <a:lnTo>
                  <a:pt x="18808" y="1841500"/>
                </a:lnTo>
                <a:lnTo>
                  <a:pt x="20739" y="1854200"/>
                </a:lnTo>
                <a:lnTo>
                  <a:pt x="22783" y="1854200"/>
                </a:lnTo>
                <a:lnTo>
                  <a:pt x="25057" y="1866900"/>
                </a:lnTo>
                <a:close/>
              </a:path>
              <a:path w="1809750" h="2070100">
                <a:moveTo>
                  <a:pt x="1796046" y="1866900"/>
                </a:moveTo>
                <a:lnTo>
                  <a:pt x="1784692" y="1866900"/>
                </a:lnTo>
                <a:lnTo>
                  <a:pt x="1786966" y="1854200"/>
                </a:lnTo>
                <a:lnTo>
                  <a:pt x="1789010" y="1854200"/>
                </a:lnTo>
                <a:lnTo>
                  <a:pt x="1790941" y="1841500"/>
                </a:lnTo>
                <a:lnTo>
                  <a:pt x="1800148" y="1841500"/>
                </a:lnTo>
                <a:lnTo>
                  <a:pt x="1798180" y="1854200"/>
                </a:lnTo>
                <a:lnTo>
                  <a:pt x="1796046" y="1866900"/>
                </a:lnTo>
                <a:close/>
              </a:path>
              <a:path w="1809750" h="2070100">
                <a:moveTo>
                  <a:pt x="30022" y="1879600"/>
                </a:moveTo>
                <a:lnTo>
                  <a:pt x="18491" y="1879600"/>
                </a:lnTo>
                <a:lnTo>
                  <a:pt x="16014" y="1866900"/>
                </a:lnTo>
                <a:lnTo>
                  <a:pt x="27419" y="1866900"/>
                </a:lnTo>
                <a:lnTo>
                  <a:pt x="30022" y="1879600"/>
                </a:lnTo>
                <a:close/>
              </a:path>
              <a:path w="1809750" h="2070100">
                <a:moveTo>
                  <a:pt x="1791258" y="1879600"/>
                </a:moveTo>
                <a:lnTo>
                  <a:pt x="1779727" y="1879600"/>
                </a:lnTo>
                <a:lnTo>
                  <a:pt x="1782330" y="1866900"/>
                </a:lnTo>
                <a:lnTo>
                  <a:pt x="1793735" y="1866900"/>
                </a:lnTo>
                <a:lnTo>
                  <a:pt x="1791258" y="1879600"/>
                </a:lnTo>
                <a:close/>
              </a:path>
              <a:path w="1809750" h="2070100">
                <a:moveTo>
                  <a:pt x="35636" y="1892300"/>
                </a:moveTo>
                <a:lnTo>
                  <a:pt x="23952" y="1892300"/>
                </a:lnTo>
                <a:lnTo>
                  <a:pt x="21145" y="1879600"/>
                </a:lnTo>
                <a:lnTo>
                  <a:pt x="32702" y="1879600"/>
                </a:lnTo>
                <a:lnTo>
                  <a:pt x="35636" y="1892300"/>
                </a:lnTo>
                <a:close/>
              </a:path>
              <a:path w="1809750" h="2070100">
                <a:moveTo>
                  <a:pt x="1785797" y="1892300"/>
                </a:moveTo>
                <a:lnTo>
                  <a:pt x="1774113" y="1892300"/>
                </a:lnTo>
                <a:lnTo>
                  <a:pt x="1777047" y="1879600"/>
                </a:lnTo>
                <a:lnTo>
                  <a:pt x="1788604" y="1879600"/>
                </a:lnTo>
                <a:lnTo>
                  <a:pt x="1785797" y="1892300"/>
                </a:lnTo>
                <a:close/>
              </a:path>
              <a:path w="1809750" h="2070100">
                <a:moveTo>
                  <a:pt x="41846" y="1905000"/>
                </a:moveTo>
                <a:lnTo>
                  <a:pt x="30060" y="1905000"/>
                </a:lnTo>
                <a:lnTo>
                  <a:pt x="26924" y="1892300"/>
                </a:lnTo>
                <a:lnTo>
                  <a:pt x="38620" y="1892300"/>
                </a:lnTo>
                <a:lnTo>
                  <a:pt x="41846" y="1905000"/>
                </a:lnTo>
                <a:close/>
              </a:path>
              <a:path w="1809750" h="2070100">
                <a:moveTo>
                  <a:pt x="1779689" y="1905000"/>
                </a:moveTo>
                <a:lnTo>
                  <a:pt x="1767903" y="1905000"/>
                </a:lnTo>
                <a:lnTo>
                  <a:pt x="1771129" y="1892300"/>
                </a:lnTo>
                <a:lnTo>
                  <a:pt x="1782826" y="1892300"/>
                </a:lnTo>
                <a:lnTo>
                  <a:pt x="1779689" y="1905000"/>
                </a:lnTo>
                <a:close/>
              </a:path>
              <a:path w="1809750" h="2070100">
                <a:moveTo>
                  <a:pt x="48666" y="1917700"/>
                </a:moveTo>
                <a:lnTo>
                  <a:pt x="36791" y="1917700"/>
                </a:lnTo>
                <a:lnTo>
                  <a:pt x="33350" y="1905000"/>
                </a:lnTo>
                <a:lnTo>
                  <a:pt x="45135" y="1905000"/>
                </a:lnTo>
                <a:lnTo>
                  <a:pt x="48666" y="1917700"/>
                </a:lnTo>
                <a:close/>
              </a:path>
              <a:path w="1809750" h="2070100">
                <a:moveTo>
                  <a:pt x="1772958" y="1917700"/>
                </a:moveTo>
                <a:lnTo>
                  <a:pt x="1761083" y="1917700"/>
                </a:lnTo>
                <a:lnTo>
                  <a:pt x="1764614" y="1905000"/>
                </a:lnTo>
                <a:lnTo>
                  <a:pt x="1776399" y="1905000"/>
                </a:lnTo>
                <a:lnTo>
                  <a:pt x="1772958" y="1917700"/>
                </a:lnTo>
                <a:close/>
              </a:path>
              <a:path w="1809750" h="2070100">
                <a:moveTo>
                  <a:pt x="56070" y="1930400"/>
                </a:moveTo>
                <a:lnTo>
                  <a:pt x="44132" y="1930400"/>
                </a:lnTo>
                <a:lnTo>
                  <a:pt x="40385" y="1917700"/>
                </a:lnTo>
                <a:lnTo>
                  <a:pt x="52235" y="1917700"/>
                </a:lnTo>
                <a:lnTo>
                  <a:pt x="56070" y="1930400"/>
                </a:lnTo>
                <a:close/>
              </a:path>
              <a:path w="1809750" h="2070100">
                <a:moveTo>
                  <a:pt x="1765617" y="1930400"/>
                </a:moveTo>
                <a:lnTo>
                  <a:pt x="1753679" y="1930400"/>
                </a:lnTo>
                <a:lnTo>
                  <a:pt x="1757514" y="1917700"/>
                </a:lnTo>
                <a:lnTo>
                  <a:pt x="1769364" y="1917700"/>
                </a:lnTo>
                <a:lnTo>
                  <a:pt x="1765617" y="1930400"/>
                </a:lnTo>
                <a:close/>
              </a:path>
              <a:path w="1809750" h="2070100">
                <a:moveTo>
                  <a:pt x="64033" y="1943100"/>
                </a:moveTo>
                <a:lnTo>
                  <a:pt x="52057" y="1943100"/>
                </a:lnTo>
                <a:lnTo>
                  <a:pt x="48018" y="1930400"/>
                </a:lnTo>
                <a:lnTo>
                  <a:pt x="59918" y="1930400"/>
                </a:lnTo>
                <a:lnTo>
                  <a:pt x="64033" y="1943100"/>
                </a:lnTo>
                <a:close/>
              </a:path>
              <a:path w="1809750" h="2070100">
                <a:moveTo>
                  <a:pt x="1757692" y="1943100"/>
                </a:moveTo>
                <a:lnTo>
                  <a:pt x="1745716" y="1943100"/>
                </a:lnTo>
                <a:lnTo>
                  <a:pt x="1749831" y="1930400"/>
                </a:lnTo>
                <a:lnTo>
                  <a:pt x="1761731" y="1930400"/>
                </a:lnTo>
                <a:lnTo>
                  <a:pt x="1757692" y="1943100"/>
                </a:lnTo>
                <a:close/>
              </a:path>
              <a:path w="1809750" h="2070100">
                <a:moveTo>
                  <a:pt x="72542" y="1955800"/>
                </a:moveTo>
                <a:lnTo>
                  <a:pt x="60553" y="1955800"/>
                </a:lnTo>
                <a:lnTo>
                  <a:pt x="56235" y="1943100"/>
                </a:lnTo>
                <a:lnTo>
                  <a:pt x="68148" y="1943100"/>
                </a:lnTo>
                <a:lnTo>
                  <a:pt x="72542" y="1955800"/>
                </a:lnTo>
                <a:close/>
              </a:path>
              <a:path w="1809750" h="2070100">
                <a:moveTo>
                  <a:pt x="1749196" y="1955800"/>
                </a:moveTo>
                <a:lnTo>
                  <a:pt x="1737207" y="1955800"/>
                </a:lnTo>
                <a:lnTo>
                  <a:pt x="1741601" y="1943100"/>
                </a:lnTo>
                <a:lnTo>
                  <a:pt x="1753514" y="1943100"/>
                </a:lnTo>
                <a:lnTo>
                  <a:pt x="1749196" y="1955800"/>
                </a:lnTo>
                <a:close/>
              </a:path>
              <a:path w="1809750" h="2070100">
                <a:moveTo>
                  <a:pt x="81559" y="1968500"/>
                </a:moveTo>
                <a:lnTo>
                  <a:pt x="69608" y="1968500"/>
                </a:lnTo>
                <a:lnTo>
                  <a:pt x="65011" y="1955800"/>
                </a:lnTo>
                <a:lnTo>
                  <a:pt x="76911" y="1955800"/>
                </a:lnTo>
                <a:lnTo>
                  <a:pt x="81559" y="1968500"/>
                </a:lnTo>
                <a:close/>
              </a:path>
              <a:path w="1809750" h="2070100">
                <a:moveTo>
                  <a:pt x="1740141" y="1968500"/>
                </a:moveTo>
                <a:lnTo>
                  <a:pt x="1728190" y="1968500"/>
                </a:lnTo>
                <a:lnTo>
                  <a:pt x="1732838" y="1955800"/>
                </a:lnTo>
                <a:lnTo>
                  <a:pt x="1744738" y="1955800"/>
                </a:lnTo>
                <a:lnTo>
                  <a:pt x="1740141" y="1968500"/>
                </a:lnTo>
                <a:close/>
              </a:path>
              <a:path w="1809750" h="2070100">
                <a:moveTo>
                  <a:pt x="96050" y="1981200"/>
                </a:moveTo>
                <a:lnTo>
                  <a:pt x="79184" y="1981200"/>
                </a:lnTo>
                <a:lnTo>
                  <a:pt x="74333" y="1968500"/>
                </a:lnTo>
                <a:lnTo>
                  <a:pt x="91020" y="1968500"/>
                </a:lnTo>
                <a:lnTo>
                  <a:pt x="96050" y="1981200"/>
                </a:lnTo>
                <a:close/>
              </a:path>
              <a:path w="1809750" h="2070100">
                <a:moveTo>
                  <a:pt x="1730565" y="1981200"/>
                </a:moveTo>
                <a:lnTo>
                  <a:pt x="1713699" y="1981200"/>
                </a:lnTo>
                <a:lnTo>
                  <a:pt x="1718729" y="1968500"/>
                </a:lnTo>
                <a:lnTo>
                  <a:pt x="1735416" y="1968500"/>
                </a:lnTo>
                <a:lnTo>
                  <a:pt x="1730565" y="1981200"/>
                </a:lnTo>
                <a:close/>
              </a:path>
              <a:path w="1809750" h="2070100">
                <a:moveTo>
                  <a:pt x="106311" y="1993900"/>
                </a:moveTo>
                <a:lnTo>
                  <a:pt x="94513" y="1993900"/>
                </a:lnTo>
                <a:lnTo>
                  <a:pt x="89280" y="1981200"/>
                </a:lnTo>
                <a:lnTo>
                  <a:pt x="101041" y="1981200"/>
                </a:lnTo>
                <a:lnTo>
                  <a:pt x="106311" y="1993900"/>
                </a:lnTo>
                <a:close/>
              </a:path>
              <a:path w="1809750" h="2070100">
                <a:moveTo>
                  <a:pt x="1715236" y="1993900"/>
                </a:moveTo>
                <a:lnTo>
                  <a:pt x="1703438" y="1993900"/>
                </a:lnTo>
                <a:lnTo>
                  <a:pt x="1708708" y="1981200"/>
                </a:lnTo>
                <a:lnTo>
                  <a:pt x="1720469" y="1981200"/>
                </a:lnTo>
                <a:lnTo>
                  <a:pt x="1715236" y="1993900"/>
                </a:lnTo>
                <a:close/>
              </a:path>
              <a:path w="1809750" h="2070100">
                <a:moveTo>
                  <a:pt x="122554" y="2006600"/>
                </a:moveTo>
                <a:lnTo>
                  <a:pt x="105333" y="2006600"/>
                </a:lnTo>
                <a:lnTo>
                  <a:pt x="99860" y="1993900"/>
                </a:lnTo>
                <a:lnTo>
                  <a:pt x="116941" y="1993900"/>
                </a:lnTo>
                <a:lnTo>
                  <a:pt x="122554" y="2006600"/>
                </a:lnTo>
                <a:close/>
              </a:path>
              <a:path w="1809750" h="2070100">
                <a:moveTo>
                  <a:pt x="1704416" y="2006600"/>
                </a:moveTo>
                <a:lnTo>
                  <a:pt x="1687195" y="2006600"/>
                </a:lnTo>
                <a:lnTo>
                  <a:pt x="1692808" y="1993900"/>
                </a:lnTo>
                <a:lnTo>
                  <a:pt x="1709889" y="1993900"/>
                </a:lnTo>
                <a:lnTo>
                  <a:pt x="1704416" y="2006600"/>
                </a:lnTo>
                <a:close/>
              </a:path>
              <a:path w="1809750" h="2070100">
                <a:moveTo>
                  <a:pt x="139763" y="2019300"/>
                </a:moveTo>
                <a:lnTo>
                  <a:pt x="122427" y="2019300"/>
                </a:lnTo>
                <a:lnTo>
                  <a:pt x="116624" y="2006600"/>
                </a:lnTo>
                <a:lnTo>
                  <a:pt x="133832" y="2006600"/>
                </a:lnTo>
                <a:lnTo>
                  <a:pt x="139763" y="2019300"/>
                </a:lnTo>
                <a:close/>
              </a:path>
              <a:path w="1809750" h="2070100">
                <a:moveTo>
                  <a:pt x="1687322" y="2019300"/>
                </a:moveTo>
                <a:lnTo>
                  <a:pt x="1669986" y="2019300"/>
                </a:lnTo>
                <a:lnTo>
                  <a:pt x="1675917" y="2006600"/>
                </a:lnTo>
                <a:lnTo>
                  <a:pt x="1693125" y="2006600"/>
                </a:lnTo>
                <a:lnTo>
                  <a:pt x="1687322" y="2019300"/>
                </a:lnTo>
                <a:close/>
              </a:path>
              <a:path w="1809750" h="2070100">
                <a:moveTo>
                  <a:pt x="157886" y="2032000"/>
                </a:moveTo>
                <a:lnTo>
                  <a:pt x="140512" y="2032000"/>
                </a:lnTo>
                <a:lnTo>
                  <a:pt x="134378" y="2019300"/>
                </a:lnTo>
                <a:lnTo>
                  <a:pt x="151650" y="2019300"/>
                </a:lnTo>
                <a:lnTo>
                  <a:pt x="157886" y="2032000"/>
                </a:lnTo>
                <a:close/>
              </a:path>
              <a:path w="1809750" h="2070100">
                <a:moveTo>
                  <a:pt x="1669237" y="2032000"/>
                </a:moveTo>
                <a:lnTo>
                  <a:pt x="1651863" y="2032000"/>
                </a:lnTo>
                <a:lnTo>
                  <a:pt x="1658099" y="2019300"/>
                </a:lnTo>
                <a:lnTo>
                  <a:pt x="1675371" y="2019300"/>
                </a:lnTo>
                <a:lnTo>
                  <a:pt x="1669237" y="2032000"/>
                </a:lnTo>
                <a:close/>
              </a:path>
              <a:path w="1809750" h="2070100">
                <a:moveTo>
                  <a:pt x="183337" y="2044700"/>
                </a:moveTo>
                <a:lnTo>
                  <a:pt x="166039" y="2044700"/>
                </a:lnTo>
                <a:lnTo>
                  <a:pt x="159511" y="2032000"/>
                </a:lnTo>
                <a:lnTo>
                  <a:pt x="176745" y="2032000"/>
                </a:lnTo>
                <a:lnTo>
                  <a:pt x="183337" y="2044700"/>
                </a:lnTo>
                <a:close/>
              </a:path>
              <a:path w="1809750" h="2070100">
                <a:moveTo>
                  <a:pt x="1643710" y="2044700"/>
                </a:moveTo>
                <a:lnTo>
                  <a:pt x="1626412" y="2044700"/>
                </a:lnTo>
                <a:lnTo>
                  <a:pt x="1633004" y="2032000"/>
                </a:lnTo>
                <a:lnTo>
                  <a:pt x="1650238" y="2032000"/>
                </a:lnTo>
                <a:lnTo>
                  <a:pt x="1643710" y="2044700"/>
                </a:lnTo>
                <a:close/>
              </a:path>
              <a:path w="1809750" h="2070100">
                <a:moveTo>
                  <a:pt x="217055" y="2057400"/>
                </a:moveTo>
                <a:lnTo>
                  <a:pt x="193040" y="2057400"/>
                </a:lnTo>
                <a:lnTo>
                  <a:pt x="186156" y="2044700"/>
                </a:lnTo>
                <a:lnTo>
                  <a:pt x="210045" y="2044700"/>
                </a:lnTo>
                <a:lnTo>
                  <a:pt x="217055" y="2057400"/>
                </a:lnTo>
                <a:close/>
              </a:path>
              <a:path w="1809750" h="2070100">
                <a:moveTo>
                  <a:pt x="1616709" y="2057400"/>
                </a:moveTo>
                <a:lnTo>
                  <a:pt x="1592694" y="2057400"/>
                </a:lnTo>
                <a:lnTo>
                  <a:pt x="1599704" y="2044700"/>
                </a:lnTo>
                <a:lnTo>
                  <a:pt x="1623593" y="2044700"/>
                </a:lnTo>
                <a:lnTo>
                  <a:pt x="1616709" y="2057400"/>
                </a:lnTo>
                <a:close/>
              </a:path>
              <a:path w="1809750" h="2070100">
                <a:moveTo>
                  <a:pt x="274675" y="2070100"/>
                </a:moveTo>
                <a:lnTo>
                  <a:pt x="228638" y="2070100"/>
                </a:lnTo>
                <a:lnTo>
                  <a:pt x="221360" y="2057400"/>
                </a:lnTo>
                <a:lnTo>
                  <a:pt x="267131" y="2057400"/>
                </a:lnTo>
                <a:lnTo>
                  <a:pt x="274675" y="2070100"/>
                </a:lnTo>
                <a:close/>
              </a:path>
              <a:path w="1809750" h="2070100">
                <a:moveTo>
                  <a:pt x="1581111" y="2070100"/>
                </a:moveTo>
                <a:lnTo>
                  <a:pt x="1535074" y="2070100"/>
                </a:lnTo>
                <a:lnTo>
                  <a:pt x="1542618" y="2057400"/>
                </a:lnTo>
                <a:lnTo>
                  <a:pt x="1588389" y="2057400"/>
                </a:lnTo>
                <a:lnTo>
                  <a:pt x="1581111" y="207010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8755380" y="3625342"/>
            <a:ext cx="1424305" cy="665480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227329" indent="-214629">
              <a:lnSpc>
                <a:spcPct val="100000"/>
              </a:lnSpc>
              <a:spcBef>
                <a:spcPts val="935"/>
              </a:spcBef>
              <a:buFont typeface="Arial"/>
              <a:buChar char="•"/>
              <a:tabLst>
                <a:tab pos="227329"/>
              </a:tabLst>
            </a:pPr>
            <a:r>
              <a:rPr sz="1400" spc="225">
                <a:latin typeface="宋体"/>
                <a:cs typeface="宋体"/>
              </a:rPr>
              <a:t>SEPP</a:t>
            </a:r>
            <a:r>
              <a:rPr sz="1400">
                <a:latin typeface="宋体"/>
                <a:cs typeface="宋体"/>
              </a:rPr>
              <a:t>安全网</a:t>
            </a:r>
            <a:r>
              <a:rPr sz="1400" spc="5">
                <a:latin typeface="宋体"/>
                <a:cs typeface="宋体"/>
              </a:rPr>
              <a:t>关</a:t>
            </a:r>
            <a:endParaRPr sz="1400">
              <a:latin typeface="宋体"/>
              <a:cs typeface="宋体"/>
            </a:endParaRPr>
          </a:p>
          <a:p>
            <a:pPr marL="227329" indent="-214629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27329"/>
              </a:tabLst>
            </a:pPr>
            <a:r>
              <a:rPr sz="1400" spc="150">
                <a:latin typeface="宋体"/>
                <a:cs typeface="宋体"/>
              </a:rPr>
              <a:t>TLS</a:t>
            </a:r>
            <a:r>
              <a:rPr sz="1400">
                <a:latin typeface="宋体"/>
                <a:cs typeface="宋体"/>
              </a:rPr>
              <a:t>加密传</a:t>
            </a:r>
            <a:r>
              <a:rPr sz="1400" spc="5">
                <a:latin typeface="宋体"/>
                <a:cs typeface="宋体"/>
              </a:rPr>
              <a:t>输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685289" y="2298065"/>
            <a:ext cx="1122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10">
                <a:solidFill>
                  <a:srgbClr val="00AF50"/>
                </a:solidFill>
                <a:latin typeface="Microsoft JhengHei"/>
                <a:cs typeface="Microsoft JhengHei"/>
              </a:rPr>
              <a:t>更全面</a:t>
            </a:r>
            <a:r>
              <a:rPr sz="1400" b="1" spc="5">
                <a:solidFill>
                  <a:srgbClr val="00AF50"/>
                </a:solidFill>
                <a:latin typeface="Microsoft JhengHei"/>
                <a:cs typeface="Microsoft JhengHei"/>
              </a:rPr>
              <a:t>的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17352" y="2298065"/>
            <a:ext cx="1122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10">
                <a:solidFill>
                  <a:srgbClr val="00AF50"/>
                </a:solidFill>
                <a:latin typeface="Microsoft JhengHei"/>
                <a:cs typeface="Microsoft JhengHei"/>
              </a:rPr>
              <a:t>更丰富</a:t>
            </a:r>
            <a:r>
              <a:rPr sz="1400" b="1" spc="5">
                <a:solidFill>
                  <a:srgbClr val="00AF50"/>
                </a:solidFill>
                <a:latin typeface="Microsoft JhengHei"/>
                <a:cs typeface="Microsoft JhengHei"/>
              </a:rPr>
              <a:t>的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614477" y="2298065"/>
            <a:ext cx="1122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10">
                <a:solidFill>
                  <a:srgbClr val="00AF50"/>
                </a:solidFill>
                <a:latin typeface="Microsoft JhengHei"/>
                <a:cs typeface="Microsoft JhengHei"/>
              </a:rPr>
              <a:t>更严密</a:t>
            </a:r>
            <a:r>
              <a:rPr sz="1400" b="1" spc="5">
                <a:solidFill>
                  <a:srgbClr val="00AF50"/>
                </a:solidFill>
                <a:latin typeface="Microsoft JhengHei"/>
                <a:cs typeface="Microsoft JhengHei"/>
              </a:rPr>
              <a:t>的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016365" y="2298065"/>
            <a:ext cx="11220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10">
                <a:solidFill>
                  <a:srgbClr val="00AF50"/>
                </a:solidFill>
                <a:latin typeface="Microsoft JhengHei"/>
                <a:cs typeface="Microsoft JhengHei"/>
              </a:rPr>
              <a:t>更灵活</a:t>
            </a:r>
            <a:r>
              <a:rPr sz="1400" b="1" spc="5">
                <a:solidFill>
                  <a:srgbClr val="00AF50"/>
                </a:solidFill>
                <a:latin typeface="Microsoft JhengHei"/>
                <a:cs typeface="Microsoft JhengHei"/>
              </a:rPr>
              <a:t>的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249680" y="3253740"/>
            <a:ext cx="1800225" cy="2072639"/>
          </a:xfrm>
          <a:custGeom>
            <a:rect l="l" t="t" r="r" b="b"/>
            <a:pathLst>
              <a:path w="1800225" h="2072639">
                <a:moveTo>
                  <a:pt x="1499615" y="2072639"/>
                </a:moveTo>
                <a:lnTo>
                  <a:pt x="300228" y="2072639"/>
                </a:lnTo>
                <a:lnTo>
                  <a:pt x="251425" y="2068627"/>
                </a:lnTo>
                <a:lnTo>
                  <a:pt x="205151" y="2057190"/>
                </a:lnTo>
                <a:lnTo>
                  <a:pt x="162022" y="2038945"/>
                </a:lnTo>
                <a:lnTo>
                  <a:pt x="122655" y="2014510"/>
                </a:lnTo>
                <a:lnTo>
                  <a:pt x="87668" y="1984500"/>
                </a:lnTo>
                <a:lnTo>
                  <a:pt x="57676" y="1949532"/>
                </a:lnTo>
                <a:lnTo>
                  <a:pt x="33296" y="1910223"/>
                </a:lnTo>
                <a:lnTo>
                  <a:pt x="15146" y="1867188"/>
                </a:lnTo>
                <a:lnTo>
                  <a:pt x="3841" y="1821046"/>
                </a:lnTo>
                <a:lnTo>
                  <a:pt x="0" y="1772412"/>
                </a:lnTo>
                <a:lnTo>
                  <a:pt x="0" y="300227"/>
                </a:lnTo>
                <a:lnTo>
                  <a:pt x="3841" y="251679"/>
                </a:lnTo>
                <a:lnTo>
                  <a:pt x="15146" y="205603"/>
                </a:lnTo>
                <a:lnTo>
                  <a:pt x="33296" y="162616"/>
                </a:lnTo>
                <a:lnTo>
                  <a:pt x="57676" y="123336"/>
                </a:lnTo>
                <a:lnTo>
                  <a:pt x="87668" y="88377"/>
                </a:lnTo>
                <a:lnTo>
                  <a:pt x="122655" y="58358"/>
                </a:lnTo>
                <a:lnTo>
                  <a:pt x="162022" y="33894"/>
                </a:lnTo>
                <a:lnTo>
                  <a:pt x="205151" y="15602"/>
                </a:lnTo>
                <a:lnTo>
                  <a:pt x="251425" y="4098"/>
                </a:lnTo>
                <a:lnTo>
                  <a:pt x="300228" y="0"/>
                </a:lnTo>
                <a:lnTo>
                  <a:pt x="1499615" y="0"/>
                </a:lnTo>
                <a:lnTo>
                  <a:pt x="1548353" y="4098"/>
                </a:lnTo>
                <a:lnTo>
                  <a:pt x="1594575" y="15602"/>
                </a:lnTo>
                <a:lnTo>
                  <a:pt x="1637667" y="33894"/>
                </a:lnTo>
                <a:lnTo>
                  <a:pt x="1677010" y="58358"/>
                </a:lnTo>
                <a:lnTo>
                  <a:pt x="1711990" y="88377"/>
                </a:lnTo>
                <a:lnTo>
                  <a:pt x="1741988" y="123336"/>
                </a:lnTo>
                <a:lnTo>
                  <a:pt x="1766389" y="162616"/>
                </a:lnTo>
                <a:lnTo>
                  <a:pt x="1784577" y="205603"/>
                </a:lnTo>
                <a:lnTo>
                  <a:pt x="1795934" y="251679"/>
                </a:lnTo>
                <a:lnTo>
                  <a:pt x="1799844" y="300227"/>
                </a:lnTo>
                <a:lnTo>
                  <a:pt x="1799844" y="1772412"/>
                </a:lnTo>
                <a:lnTo>
                  <a:pt x="1795934" y="1821046"/>
                </a:lnTo>
                <a:lnTo>
                  <a:pt x="1784577" y="1867188"/>
                </a:lnTo>
                <a:lnTo>
                  <a:pt x="1766389" y="1910223"/>
                </a:lnTo>
                <a:lnTo>
                  <a:pt x="1741988" y="1949532"/>
                </a:lnTo>
                <a:lnTo>
                  <a:pt x="1711990" y="1984500"/>
                </a:lnTo>
                <a:lnTo>
                  <a:pt x="1677010" y="2014510"/>
                </a:lnTo>
                <a:lnTo>
                  <a:pt x="1637667" y="2038945"/>
                </a:lnTo>
                <a:lnTo>
                  <a:pt x="1594575" y="2057190"/>
                </a:lnTo>
                <a:lnTo>
                  <a:pt x="1548353" y="2068627"/>
                </a:lnTo>
                <a:lnTo>
                  <a:pt x="1499615" y="2072639"/>
                </a:lnTo>
                <a:close/>
              </a:path>
            </a:pathLst>
          </a:custGeom>
          <a:solidFill>
            <a:srgbClr val="DAE2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244600" y="3249612"/>
            <a:ext cx="1809750" cy="2070100"/>
          </a:xfrm>
          <a:custGeom>
            <a:rect l="l" t="t" r="r" b="b"/>
            <a:pathLst>
              <a:path w="1809750" h="2070100">
                <a:moveTo>
                  <a:pt x="259778" y="12700"/>
                </a:moveTo>
                <a:lnTo>
                  <a:pt x="214172" y="12700"/>
                </a:lnTo>
                <a:lnTo>
                  <a:pt x="221361" y="0"/>
                </a:lnTo>
                <a:lnTo>
                  <a:pt x="267246" y="0"/>
                </a:lnTo>
                <a:lnTo>
                  <a:pt x="259778" y="12700"/>
                </a:lnTo>
                <a:close/>
              </a:path>
              <a:path w="1809750" h="2070100">
                <a:moveTo>
                  <a:pt x="1595577" y="12700"/>
                </a:moveTo>
                <a:lnTo>
                  <a:pt x="1549984" y="12700"/>
                </a:lnTo>
                <a:lnTo>
                  <a:pt x="1542503" y="0"/>
                </a:lnTo>
                <a:lnTo>
                  <a:pt x="1588389" y="0"/>
                </a:lnTo>
                <a:lnTo>
                  <a:pt x="1595577" y="12700"/>
                </a:lnTo>
                <a:close/>
              </a:path>
              <a:path w="1809750" h="2070100">
                <a:moveTo>
                  <a:pt x="203225" y="25400"/>
                </a:moveTo>
                <a:lnTo>
                  <a:pt x="179362" y="25400"/>
                </a:lnTo>
                <a:lnTo>
                  <a:pt x="186156" y="12700"/>
                </a:lnTo>
                <a:lnTo>
                  <a:pt x="210159" y="12700"/>
                </a:lnTo>
                <a:lnTo>
                  <a:pt x="203225" y="25400"/>
                </a:lnTo>
                <a:close/>
              </a:path>
              <a:path w="1809750" h="2070100">
                <a:moveTo>
                  <a:pt x="1630387" y="25400"/>
                </a:moveTo>
                <a:lnTo>
                  <a:pt x="1606524" y="25400"/>
                </a:lnTo>
                <a:lnTo>
                  <a:pt x="1599590" y="12700"/>
                </a:lnTo>
                <a:lnTo>
                  <a:pt x="1623593" y="12700"/>
                </a:lnTo>
                <a:lnTo>
                  <a:pt x="1630387" y="25400"/>
                </a:lnTo>
                <a:close/>
              </a:path>
              <a:path w="1809750" h="2070100">
                <a:moveTo>
                  <a:pt x="176745" y="38100"/>
                </a:moveTo>
                <a:lnTo>
                  <a:pt x="153085" y="38100"/>
                </a:lnTo>
                <a:lnTo>
                  <a:pt x="159512" y="25400"/>
                </a:lnTo>
                <a:lnTo>
                  <a:pt x="183337" y="25400"/>
                </a:lnTo>
                <a:lnTo>
                  <a:pt x="176745" y="38100"/>
                </a:lnTo>
                <a:close/>
              </a:path>
              <a:path w="1809750" h="2070100">
                <a:moveTo>
                  <a:pt x="1656664" y="38100"/>
                </a:moveTo>
                <a:lnTo>
                  <a:pt x="1633016" y="38100"/>
                </a:lnTo>
                <a:lnTo>
                  <a:pt x="1626412" y="25400"/>
                </a:lnTo>
                <a:lnTo>
                  <a:pt x="1650238" y="25400"/>
                </a:lnTo>
                <a:lnTo>
                  <a:pt x="1656664" y="38100"/>
                </a:lnTo>
                <a:close/>
              </a:path>
              <a:path w="1809750" h="2070100">
                <a:moveTo>
                  <a:pt x="151650" y="50800"/>
                </a:moveTo>
                <a:lnTo>
                  <a:pt x="134378" y="50800"/>
                </a:lnTo>
                <a:lnTo>
                  <a:pt x="140512" y="38100"/>
                </a:lnTo>
                <a:lnTo>
                  <a:pt x="157886" y="38100"/>
                </a:lnTo>
                <a:lnTo>
                  <a:pt x="151650" y="50800"/>
                </a:lnTo>
                <a:close/>
              </a:path>
              <a:path w="1809750" h="2070100">
                <a:moveTo>
                  <a:pt x="1675371" y="50800"/>
                </a:moveTo>
                <a:lnTo>
                  <a:pt x="1658099" y="50800"/>
                </a:lnTo>
                <a:lnTo>
                  <a:pt x="1651863" y="38100"/>
                </a:lnTo>
                <a:lnTo>
                  <a:pt x="1669237" y="38100"/>
                </a:lnTo>
                <a:lnTo>
                  <a:pt x="1675371" y="50800"/>
                </a:lnTo>
                <a:close/>
              </a:path>
              <a:path w="1809750" h="2070100">
                <a:moveTo>
                  <a:pt x="133832" y="63500"/>
                </a:moveTo>
                <a:lnTo>
                  <a:pt x="116624" y="63500"/>
                </a:lnTo>
                <a:lnTo>
                  <a:pt x="122428" y="50800"/>
                </a:lnTo>
                <a:lnTo>
                  <a:pt x="139763" y="50800"/>
                </a:lnTo>
                <a:lnTo>
                  <a:pt x="133832" y="63500"/>
                </a:lnTo>
                <a:close/>
              </a:path>
              <a:path w="1809750" h="2070100">
                <a:moveTo>
                  <a:pt x="1693125" y="63500"/>
                </a:moveTo>
                <a:lnTo>
                  <a:pt x="1675917" y="63500"/>
                </a:lnTo>
                <a:lnTo>
                  <a:pt x="1669986" y="50800"/>
                </a:lnTo>
                <a:lnTo>
                  <a:pt x="1687322" y="50800"/>
                </a:lnTo>
                <a:lnTo>
                  <a:pt x="1693125" y="63500"/>
                </a:lnTo>
                <a:close/>
              </a:path>
              <a:path w="1809750" h="2070100">
                <a:moveTo>
                  <a:pt x="116941" y="76200"/>
                </a:moveTo>
                <a:lnTo>
                  <a:pt x="99860" y="76200"/>
                </a:lnTo>
                <a:lnTo>
                  <a:pt x="105333" y="63500"/>
                </a:lnTo>
                <a:lnTo>
                  <a:pt x="122555" y="63500"/>
                </a:lnTo>
                <a:lnTo>
                  <a:pt x="116941" y="76200"/>
                </a:lnTo>
                <a:close/>
              </a:path>
              <a:path w="1809750" h="2070100">
                <a:moveTo>
                  <a:pt x="1709889" y="76200"/>
                </a:moveTo>
                <a:lnTo>
                  <a:pt x="1692808" y="76200"/>
                </a:lnTo>
                <a:lnTo>
                  <a:pt x="1687195" y="63500"/>
                </a:lnTo>
                <a:lnTo>
                  <a:pt x="1704416" y="63500"/>
                </a:lnTo>
                <a:lnTo>
                  <a:pt x="1709889" y="76200"/>
                </a:lnTo>
                <a:close/>
              </a:path>
              <a:path w="1809750" h="2070100">
                <a:moveTo>
                  <a:pt x="101041" y="88900"/>
                </a:moveTo>
                <a:lnTo>
                  <a:pt x="89281" y="88900"/>
                </a:lnTo>
                <a:lnTo>
                  <a:pt x="94513" y="76200"/>
                </a:lnTo>
                <a:lnTo>
                  <a:pt x="106311" y="76200"/>
                </a:lnTo>
                <a:lnTo>
                  <a:pt x="101041" y="88900"/>
                </a:lnTo>
                <a:close/>
              </a:path>
              <a:path w="1809750" h="2070100">
                <a:moveTo>
                  <a:pt x="1720469" y="88900"/>
                </a:moveTo>
                <a:lnTo>
                  <a:pt x="1708708" y="88900"/>
                </a:lnTo>
                <a:lnTo>
                  <a:pt x="1703438" y="76200"/>
                </a:lnTo>
                <a:lnTo>
                  <a:pt x="1715249" y="76200"/>
                </a:lnTo>
                <a:lnTo>
                  <a:pt x="1720469" y="88900"/>
                </a:lnTo>
                <a:close/>
              </a:path>
              <a:path w="1809750" h="2070100">
                <a:moveTo>
                  <a:pt x="86194" y="101600"/>
                </a:moveTo>
                <a:lnTo>
                  <a:pt x="74333" y="101600"/>
                </a:lnTo>
                <a:lnTo>
                  <a:pt x="79184" y="88900"/>
                </a:lnTo>
                <a:lnTo>
                  <a:pt x="91097" y="88900"/>
                </a:lnTo>
                <a:lnTo>
                  <a:pt x="86194" y="101600"/>
                </a:lnTo>
                <a:close/>
              </a:path>
              <a:path w="1809750" h="2070100">
                <a:moveTo>
                  <a:pt x="1735416" y="101600"/>
                </a:moveTo>
                <a:lnTo>
                  <a:pt x="1723555" y="101600"/>
                </a:lnTo>
                <a:lnTo>
                  <a:pt x="1718652" y="88900"/>
                </a:lnTo>
                <a:lnTo>
                  <a:pt x="1730565" y="88900"/>
                </a:lnTo>
                <a:lnTo>
                  <a:pt x="1735416" y="101600"/>
                </a:lnTo>
                <a:close/>
              </a:path>
              <a:path w="1809750" h="2070100">
                <a:moveTo>
                  <a:pt x="76911" y="114300"/>
                </a:moveTo>
                <a:lnTo>
                  <a:pt x="65011" y="114300"/>
                </a:lnTo>
                <a:lnTo>
                  <a:pt x="69608" y="101600"/>
                </a:lnTo>
                <a:lnTo>
                  <a:pt x="81572" y="101600"/>
                </a:lnTo>
                <a:lnTo>
                  <a:pt x="76911" y="114300"/>
                </a:lnTo>
                <a:close/>
              </a:path>
              <a:path w="1809750" h="2070100">
                <a:moveTo>
                  <a:pt x="1744738" y="114300"/>
                </a:moveTo>
                <a:lnTo>
                  <a:pt x="1732838" y="114300"/>
                </a:lnTo>
                <a:lnTo>
                  <a:pt x="1728190" y="101600"/>
                </a:lnTo>
                <a:lnTo>
                  <a:pt x="1740141" y="101600"/>
                </a:lnTo>
                <a:lnTo>
                  <a:pt x="1744738" y="114300"/>
                </a:lnTo>
                <a:close/>
              </a:path>
              <a:path w="1809750" h="2070100">
                <a:moveTo>
                  <a:pt x="68148" y="127000"/>
                </a:moveTo>
                <a:lnTo>
                  <a:pt x="56235" y="127000"/>
                </a:lnTo>
                <a:lnTo>
                  <a:pt x="60553" y="114300"/>
                </a:lnTo>
                <a:lnTo>
                  <a:pt x="72542" y="114300"/>
                </a:lnTo>
                <a:lnTo>
                  <a:pt x="68148" y="127000"/>
                </a:lnTo>
                <a:close/>
              </a:path>
              <a:path w="1809750" h="2070100">
                <a:moveTo>
                  <a:pt x="1753514" y="127000"/>
                </a:moveTo>
                <a:lnTo>
                  <a:pt x="1741601" y="127000"/>
                </a:lnTo>
                <a:lnTo>
                  <a:pt x="1737207" y="114300"/>
                </a:lnTo>
                <a:lnTo>
                  <a:pt x="1749196" y="114300"/>
                </a:lnTo>
                <a:lnTo>
                  <a:pt x="1753514" y="127000"/>
                </a:lnTo>
                <a:close/>
              </a:path>
              <a:path w="1809750" h="2070100">
                <a:moveTo>
                  <a:pt x="56006" y="139700"/>
                </a:moveTo>
                <a:lnTo>
                  <a:pt x="48018" y="139700"/>
                </a:lnTo>
                <a:lnTo>
                  <a:pt x="52057" y="127000"/>
                </a:lnTo>
                <a:lnTo>
                  <a:pt x="59982" y="127000"/>
                </a:lnTo>
                <a:lnTo>
                  <a:pt x="56006" y="139700"/>
                </a:lnTo>
                <a:close/>
              </a:path>
              <a:path w="1809750" h="2070100">
                <a:moveTo>
                  <a:pt x="59918" y="139700"/>
                </a:moveTo>
                <a:lnTo>
                  <a:pt x="59982" y="127000"/>
                </a:lnTo>
                <a:lnTo>
                  <a:pt x="64033" y="127000"/>
                </a:lnTo>
                <a:lnTo>
                  <a:pt x="59918" y="139700"/>
                </a:lnTo>
                <a:close/>
              </a:path>
              <a:path w="1809750" h="2070100">
                <a:moveTo>
                  <a:pt x="1749831" y="139700"/>
                </a:moveTo>
                <a:lnTo>
                  <a:pt x="1745716" y="127000"/>
                </a:lnTo>
                <a:lnTo>
                  <a:pt x="1749767" y="127000"/>
                </a:lnTo>
                <a:lnTo>
                  <a:pt x="1749831" y="139700"/>
                </a:lnTo>
                <a:close/>
              </a:path>
              <a:path w="1809750" h="2070100">
                <a:moveTo>
                  <a:pt x="1761731" y="139700"/>
                </a:moveTo>
                <a:lnTo>
                  <a:pt x="1753743" y="139700"/>
                </a:lnTo>
                <a:lnTo>
                  <a:pt x="1749767" y="127000"/>
                </a:lnTo>
                <a:lnTo>
                  <a:pt x="1757692" y="127000"/>
                </a:lnTo>
                <a:lnTo>
                  <a:pt x="1761731" y="139700"/>
                </a:lnTo>
                <a:close/>
              </a:path>
              <a:path w="1809750" h="2070100">
                <a:moveTo>
                  <a:pt x="48615" y="152400"/>
                </a:moveTo>
                <a:lnTo>
                  <a:pt x="40386" y="152400"/>
                </a:lnTo>
                <a:lnTo>
                  <a:pt x="44132" y="139700"/>
                </a:lnTo>
                <a:lnTo>
                  <a:pt x="52298" y="139700"/>
                </a:lnTo>
                <a:lnTo>
                  <a:pt x="48615" y="152400"/>
                </a:lnTo>
                <a:close/>
              </a:path>
              <a:path w="1809750" h="2070100">
                <a:moveTo>
                  <a:pt x="1769364" y="152400"/>
                </a:moveTo>
                <a:lnTo>
                  <a:pt x="1761134" y="152400"/>
                </a:lnTo>
                <a:lnTo>
                  <a:pt x="1757451" y="139700"/>
                </a:lnTo>
                <a:lnTo>
                  <a:pt x="1765617" y="139700"/>
                </a:lnTo>
                <a:lnTo>
                  <a:pt x="1769364" y="152400"/>
                </a:lnTo>
                <a:close/>
              </a:path>
              <a:path w="1809750" h="2070100">
                <a:moveTo>
                  <a:pt x="41795" y="165100"/>
                </a:moveTo>
                <a:lnTo>
                  <a:pt x="33350" y="165100"/>
                </a:lnTo>
                <a:lnTo>
                  <a:pt x="36791" y="152400"/>
                </a:lnTo>
                <a:lnTo>
                  <a:pt x="45186" y="152400"/>
                </a:lnTo>
                <a:lnTo>
                  <a:pt x="41795" y="165100"/>
                </a:lnTo>
                <a:close/>
              </a:path>
              <a:path w="1809750" h="2070100">
                <a:moveTo>
                  <a:pt x="1776399" y="165100"/>
                </a:moveTo>
                <a:lnTo>
                  <a:pt x="1767954" y="165100"/>
                </a:lnTo>
                <a:lnTo>
                  <a:pt x="1764563" y="152400"/>
                </a:lnTo>
                <a:lnTo>
                  <a:pt x="1772958" y="152400"/>
                </a:lnTo>
                <a:lnTo>
                  <a:pt x="1776399" y="165100"/>
                </a:lnTo>
                <a:close/>
              </a:path>
              <a:path w="1809750" h="2070100">
                <a:moveTo>
                  <a:pt x="35585" y="177800"/>
                </a:moveTo>
                <a:lnTo>
                  <a:pt x="26924" y="177800"/>
                </a:lnTo>
                <a:lnTo>
                  <a:pt x="30060" y="165100"/>
                </a:lnTo>
                <a:lnTo>
                  <a:pt x="38671" y="165100"/>
                </a:lnTo>
                <a:lnTo>
                  <a:pt x="35585" y="177800"/>
                </a:lnTo>
                <a:close/>
              </a:path>
              <a:path w="1809750" h="2070100">
                <a:moveTo>
                  <a:pt x="1782826" y="177800"/>
                </a:moveTo>
                <a:lnTo>
                  <a:pt x="1774164" y="177800"/>
                </a:lnTo>
                <a:lnTo>
                  <a:pt x="1771091" y="165100"/>
                </a:lnTo>
                <a:lnTo>
                  <a:pt x="1779689" y="165100"/>
                </a:lnTo>
                <a:lnTo>
                  <a:pt x="1782826" y="177800"/>
                </a:lnTo>
                <a:close/>
              </a:path>
              <a:path w="1809750" h="2070100">
                <a:moveTo>
                  <a:pt x="29984" y="190500"/>
                </a:moveTo>
                <a:lnTo>
                  <a:pt x="21145" y="190500"/>
                </a:lnTo>
                <a:lnTo>
                  <a:pt x="23952" y="177800"/>
                </a:lnTo>
                <a:lnTo>
                  <a:pt x="32753" y="177800"/>
                </a:lnTo>
                <a:lnTo>
                  <a:pt x="29984" y="190500"/>
                </a:lnTo>
                <a:close/>
              </a:path>
              <a:path w="1809750" h="2070100">
                <a:moveTo>
                  <a:pt x="1788604" y="190500"/>
                </a:moveTo>
                <a:lnTo>
                  <a:pt x="1779765" y="190500"/>
                </a:lnTo>
                <a:lnTo>
                  <a:pt x="1776996" y="177800"/>
                </a:lnTo>
                <a:lnTo>
                  <a:pt x="1785797" y="177800"/>
                </a:lnTo>
                <a:lnTo>
                  <a:pt x="1788604" y="190500"/>
                </a:lnTo>
                <a:close/>
              </a:path>
              <a:path w="1809750" h="2070100">
                <a:moveTo>
                  <a:pt x="27419" y="203200"/>
                </a:moveTo>
                <a:lnTo>
                  <a:pt x="16014" y="203200"/>
                </a:lnTo>
                <a:lnTo>
                  <a:pt x="18491" y="190500"/>
                </a:lnTo>
                <a:lnTo>
                  <a:pt x="30022" y="190500"/>
                </a:lnTo>
                <a:lnTo>
                  <a:pt x="27419" y="203200"/>
                </a:lnTo>
                <a:close/>
              </a:path>
              <a:path w="1809750" h="2070100">
                <a:moveTo>
                  <a:pt x="1793735" y="203200"/>
                </a:moveTo>
                <a:lnTo>
                  <a:pt x="1782330" y="203200"/>
                </a:lnTo>
                <a:lnTo>
                  <a:pt x="1779727" y="190500"/>
                </a:lnTo>
                <a:lnTo>
                  <a:pt x="1791258" y="190500"/>
                </a:lnTo>
                <a:lnTo>
                  <a:pt x="1793735" y="203200"/>
                </a:lnTo>
                <a:close/>
              </a:path>
              <a:path w="1809750" h="2070100">
                <a:moveTo>
                  <a:pt x="18808" y="228600"/>
                </a:moveTo>
                <a:lnTo>
                  <a:pt x="9601" y="228600"/>
                </a:lnTo>
                <a:lnTo>
                  <a:pt x="11569" y="215900"/>
                </a:lnTo>
                <a:lnTo>
                  <a:pt x="13703" y="203200"/>
                </a:lnTo>
                <a:lnTo>
                  <a:pt x="25057" y="203200"/>
                </a:lnTo>
                <a:lnTo>
                  <a:pt x="22783" y="215900"/>
                </a:lnTo>
                <a:lnTo>
                  <a:pt x="20739" y="215900"/>
                </a:lnTo>
                <a:lnTo>
                  <a:pt x="18808" y="228600"/>
                </a:lnTo>
                <a:close/>
              </a:path>
              <a:path w="1809750" h="2070100">
                <a:moveTo>
                  <a:pt x="1800148" y="228600"/>
                </a:moveTo>
                <a:lnTo>
                  <a:pt x="1790941" y="228600"/>
                </a:lnTo>
                <a:lnTo>
                  <a:pt x="1789010" y="215900"/>
                </a:lnTo>
                <a:lnTo>
                  <a:pt x="1786966" y="215900"/>
                </a:lnTo>
                <a:lnTo>
                  <a:pt x="1784692" y="203200"/>
                </a:lnTo>
                <a:lnTo>
                  <a:pt x="1796046" y="203200"/>
                </a:lnTo>
                <a:lnTo>
                  <a:pt x="1798193" y="215900"/>
                </a:lnTo>
                <a:lnTo>
                  <a:pt x="1800148" y="228600"/>
                </a:lnTo>
                <a:close/>
              </a:path>
              <a:path w="1809750" h="2070100">
                <a:moveTo>
                  <a:pt x="15506" y="241300"/>
                </a:moveTo>
                <a:lnTo>
                  <a:pt x="6197" y="241300"/>
                </a:lnTo>
                <a:lnTo>
                  <a:pt x="7810" y="228600"/>
                </a:lnTo>
                <a:lnTo>
                  <a:pt x="17094" y="228600"/>
                </a:lnTo>
                <a:lnTo>
                  <a:pt x="15506" y="241300"/>
                </a:lnTo>
                <a:close/>
              </a:path>
              <a:path w="1809750" h="2070100">
                <a:moveTo>
                  <a:pt x="1803552" y="241300"/>
                </a:moveTo>
                <a:lnTo>
                  <a:pt x="1794243" y="241300"/>
                </a:lnTo>
                <a:lnTo>
                  <a:pt x="1792655" y="228600"/>
                </a:lnTo>
                <a:lnTo>
                  <a:pt x="1801939" y="228600"/>
                </a:lnTo>
                <a:lnTo>
                  <a:pt x="1803552" y="241300"/>
                </a:lnTo>
                <a:close/>
              </a:path>
              <a:path w="1809750" h="2070100">
                <a:moveTo>
                  <a:pt x="12915" y="254000"/>
                </a:moveTo>
                <a:lnTo>
                  <a:pt x="3517" y="254000"/>
                </a:lnTo>
                <a:lnTo>
                  <a:pt x="4762" y="241300"/>
                </a:lnTo>
                <a:lnTo>
                  <a:pt x="14147" y="241300"/>
                </a:lnTo>
                <a:lnTo>
                  <a:pt x="12915" y="254000"/>
                </a:lnTo>
                <a:close/>
              </a:path>
              <a:path w="1809750" h="2070100">
                <a:moveTo>
                  <a:pt x="1806244" y="254000"/>
                </a:moveTo>
                <a:lnTo>
                  <a:pt x="1796834" y="254000"/>
                </a:lnTo>
                <a:lnTo>
                  <a:pt x="1795602" y="241300"/>
                </a:lnTo>
                <a:lnTo>
                  <a:pt x="1804987" y="241300"/>
                </a:lnTo>
                <a:lnTo>
                  <a:pt x="1806244" y="254000"/>
                </a:lnTo>
                <a:close/>
              </a:path>
              <a:path w="1809750" h="2070100">
                <a:moveTo>
                  <a:pt x="10375" y="279400"/>
                </a:moveTo>
                <a:lnTo>
                  <a:pt x="888" y="279400"/>
                </a:lnTo>
                <a:lnTo>
                  <a:pt x="1574" y="266700"/>
                </a:lnTo>
                <a:lnTo>
                  <a:pt x="2451" y="254000"/>
                </a:lnTo>
                <a:lnTo>
                  <a:pt x="12941" y="254000"/>
                </a:lnTo>
                <a:lnTo>
                  <a:pt x="11887" y="266700"/>
                </a:lnTo>
                <a:lnTo>
                  <a:pt x="11061" y="266700"/>
                </a:lnTo>
                <a:lnTo>
                  <a:pt x="10375" y="279400"/>
                </a:lnTo>
                <a:close/>
              </a:path>
              <a:path w="1809750" h="2070100">
                <a:moveTo>
                  <a:pt x="1808861" y="279400"/>
                </a:moveTo>
                <a:lnTo>
                  <a:pt x="1799374" y="279400"/>
                </a:lnTo>
                <a:lnTo>
                  <a:pt x="1798701" y="266700"/>
                </a:lnTo>
                <a:lnTo>
                  <a:pt x="1797862" y="266700"/>
                </a:lnTo>
                <a:lnTo>
                  <a:pt x="1796808" y="254000"/>
                </a:lnTo>
                <a:lnTo>
                  <a:pt x="1807298" y="254000"/>
                </a:lnTo>
                <a:lnTo>
                  <a:pt x="1808175" y="266700"/>
                </a:lnTo>
                <a:lnTo>
                  <a:pt x="1808861" y="279400"/>
                </a:lnTo>
                <a:close/>
              </a:path>
              <a:path w="1809750" h="2070100">
                <a:moveTo>
                  <a:pt x="9613" y="292100"/>
                </a:moveTo>
                <a:lnTo>
                  <a:pt x="101" y="292100"/>
                </a:lnTo>
                <a:lnTo>
                  <a:pt x="393" y="279400"/>
                </a:lnTo>
                <a:lnTo>
                  <a:pt x="9918" y="279400"/>
                </a:lnTo>
                <a:lnTo>
                  <a:pt x="9613" y="292100"/>
                </a:lnTo>
                <a:close/>
              </a:path>
              <a:path w="1809750" h="2070100">
                <a:moveTo>
                  <a:pt x="1809648" y="292100"/>
                </a:moveTo>
                <a:lnTo>
                  <a:pt x="1800136" y="292100"/>
                </a:lnTo>
                <a:lnTo>
                  <a:pt x="1799844" y="279400"/>
                </a:lnTo>
                <a:lnTo>
                  <a:pt x="1809356" y="279400"/>
                </a:lnTo>
                <a:lnTo>
                  <a:pt x="1809648" y="292100"/>
                </a:lnTo>
                <a:close/>
              </a:path>
              <a:path w="1809750" h="2070100">
                <a:moveTo>
                  <a:pt x="9918" y="1790700"/>
                </a:moveTo>
                <a:lnTo>
                  <a:pt x="393" y="1790700"/>
                </a:lnTo>
                <a:lnTo>
                  <a:pt x="101" y="1778000"/>
                </a:lnTo>
                <a:lnTo>
                  <a:pt x="0" y="292100"/>
                </a:lnTo>
                <a:lnTo>
                  <a:pt x="9626" y="292100"/>
                </a:lnTo>
                <a:lnTo>
                  <a:pt x="9613" y="1778000"/>
                </a:lnTo>
                <a:lnTo>
                  <a:pt x="9918" y="1790700"/>
                </a:lnTo>
                <a:close/>
              </a:path>
              <a:path w="1809750" h="2070100">
                <a:moveTo>
                  <a:pt x="1809356" y="1790700"/>
                </a:moveTo>
                <a:lnTo>
                  <a:pt x="1799844" y="1790700"/>
                </a:lnTo>
                <a:lnTo>
                  <a:pt x="1800136" y="1778000"/>
                </a:lnTo>
                <a:lnTo>
                  <a:pt x="1800123" y="292100"/>
                </a:lnTo>
                <a:lnTo>
                  <a:pt x="1809750" y="292100"/>
                </a:lnTo>
                <a:lnTo>
                  <a:pt x="1809648" y="1778000"/>
                </a:lnTo>
                <a:lnTo>
                  <a:pt x="1809356" y="1790700"/>
                </a:lnTo>
                <a:close/>
              </a:path>
              <a:path w="1809750" h="2070100">
                <a:moveTo>
                  <a:pt x="11061" y="1803400"/>
                </a:moveTo>
                <a:lnTo>
                  <a:pt x="1574" y="1803400"/>
                </a:lnTo>
                <a:lnTo>
                  <a:pt x="888" y="1790700"/>
                </a:lnTo>
                <a:lnTo>
                  <a:pt x="10375" y="1790700"/>
                </a:lnTo>
                <a:lnTo>
                  <a:pt x="11061" y="1803400"/>
                </a:lnTo>
                <a:close/>
              </a:path>
              <a:path w="1809750" h="2070100">
                <a:moveTo>
                  <a:pt x="1808175" y="1803400"/>
                </a:moveTo>
                <a:lnTo>
                  <a:pt x="1798701" y="1803400"/>
                </a:lnTo>
                <a:lnTo>
                  <a:pt x="1799374" y="1790700"/>
                </a:lnTo>
                <a:lnTo>
                  <a:pt x="1808861" y="1790700"/>
                </a:lnTo>
                <a:lnTo>
                  <a:pt x="1808175" y="1803400"/>
                </a:lnTo>
                <a:close/>
              </a:path>
              <a:path w="1809750" h="2070100">
                <a:moveTo>
                  <a:pt x="15532" y="1828800"/>
                </a:moveTo>
                <a:lnTo>
                  <a:pt x="4762" y="1828800"/>
                </a:lnTo>
                <a:lnTo>
                  <a:pt x="3517" y="1816100"/>
                </a:lnTo>
                <a:lnTo>
                  <a:pt x="2451" y="1803400"/>
                </a:lnTo>
                <a:lnTo>
                  <a:pt x="11887" y="1803400"/>
                </a:lnTo>
                <a:lnTo>
                  <a:pt x="12941" y="1816100"/>
                </a:lnTo>
                <a:lnTo>
                  <a:pt x="14122" y="1816100"/>
                </a:lnTo>
                <a:lnTo>
                  <a:pt x="15532" y="1828800"/>
                </a:lnTo>
                <a:close/>
              </a:path>
              <a:path w="1809750" h="2070100">
                <a:moveTo>
                  <a:pt x="1804987" y="1828800"/>
                </a:moveTo>
                <a:lnTo>
                  <a:pt x="1794217" y="1828800"/>
                </a:lnTo>
                <a:lnTo>
                  <a:pt x="1795627" y="1816100"/>
                </a:lnTo>
                <a:lnTo>
                  <a:pt x="1796808" y="1816100"/>
                </a:lnTo>
                <a:lnTo>
                  <a:pt x="1797862" y="1803400"/>
                </a:lnTo>
                <a:lnTo>
                  <a:pt x="1807298" y="1803400"/>
                </a:lnTo>
                <a:lnTo>
                  <a:pt x="1806244" y="1816100"/>
                </a:lnTo>
                <a:lnTo>
                  <a:pt x="1804987" y="1828800"/>
                </a:lnTo>
                <a:close/>
              </a:path>
              <a:path w="1809750" h="2070100">
                <a:moveTo>
                  <a:pt x="17094" y="1841500"/>
                </a:moveTo>
                <a:lnTo>
                  <a:pt x="7810" y="1841500"/>
                </a:lnTo>
                <a:lnTo>
                  <a:pt x="6197" y="1828800"/>
                </a:lnTo>
                <a:lnTo>
                  <a:pt x="15506" y="1828800"/>
                </a:lnTo>
                <a:lnTo>
                  <a:pt x="17094" y="1841500"/>
                </a:lnTo>
                <a:close/>
              </a:path>
              <a:path w="1809750" h="2070100">
                <a:moveTo>
                  <a:pt x="1801939" y="1841500"/>
                </a:moveTo>
                <a:lnTo>
                  <a:pt x="1792655" y="1841500"/>
                </a:lnTo>
                <a:lnTo>
                  <a:pt x="1794243" y="1828800"/>
                </a:lnTo>
                <a:lnTo>
                  <a:pt x="1803552" y="1828800"/>
                </a:lnTo>
                <a:lnTo>
                  <a:pt x="1801939" y="1841500"/>
                </a:lnTo>
                <a:close/>
              </a:path>
              <a:path w="1809750" h="2070100">
                <a:moveTo>
                  <a:pt x="25057" y="1866900"/>
                </a:moveTo>
                <a:lnTo>
                  <a:pt x="13703" y="1866900"/>
                </a:lnTo>
                <a:lnTo>
                  <a:pt x="11569" y="1854200"/>
                </a:lnTo>
                <a:lnTo>
                  <a:pt x="9601" y="1841500"/>
                </a:lnTo>
                <a:lnTo>
                  <a:pt x="18808" y="1841500"/>
                </a:lnTo>
                <a:lnTo>
                  <a:pt x="20739" y="1854200"/>
                </a:lnTo>
                <a:lnTo>
                  <a:pt x="22783" y="1854200"/>
                </a:lnTo>
                <a:lnTo>
                  <a:pt x="25057" y="1866900"/>
                </a:lnTo>
                <a:close/>
              </a:path>
              <a:path w="1809750" h="2070100">
                <a:moveTo>
                  <a:pt x="1796046" y="1866900"/>
                </a:moveTo>
                <a:lnTo>
                  <a:pt x="1784692" y="1866900"/>
                </a:lnTo>
                <a:lnTo>
                  <a:pt x="1786966" y="1854200"/>
                </a:lnTo>
                <a:lnTo>
                  <a:pt x="1789010" y="1854200"/>
                </a:lnTo>
                <a:lnTo>
                  <a:pt x="1790941" y="1841500"/>
                </a:lnTo>
                <a:lnTo>
                  <a:pt x="1800148" y="1841500"/>
                </a:lnTo>
                <a:lnTo>
                  <a:pt x="1798193" y="1854200"/>
                </a:lnTo>
                <a:lnTo>
                  <a:pt x="1796046" y="1866900"/>
                </a:lnTo>
                <a:close/>
              </a:path>
              <a:path w="1809750" h="2070100">
                <a:moveTo>
                  <a:pt x="30022" y="1879600"/>
                </a:moveTo>
                <a:lnTo>
                  <a:pt x="18491" y="1879600"/>
                </a:lnTo>
                <a:lnTo>
                  <a:pt x="16014" y="1866900"/>
                </a:lnTo>
                <a:lnTo>
                  <a:pt x="27419" y="1866900"/>
                </a:lnTo>
                <a:lnTo>
                  <a:pt x="30022" y="1879600"/>
                </a:lnTo>
                <a:close/>
              </a:path>
              <a:path w="1809750" h="2070100">
                <a:moveTo>
                  <a:pt x="1791258" y="1879600"/>
                </a:moveTo>
                <a:lnTo>
                  <a:pt x="1779727" y="1879600"/>
                </a:lnTo>
                <a:lnTo>
                  <a:pt x="1782330" y="1866900"/>
                </a:lnTo>
                <a:lnTo>
                  <a:pt x="1793735" y="1866900"/>
                </a:lnTo>
                <a:lnTo>
                  <a:pt x="1791258" y="1879600"/>
                </a:lnTo>
                <a:close/>
              </a:path>
              <a:path w="1809750" h="2070100">
                <a:moveTo>
                  <a:pt x="35636" y="1892300"/>
                </a:moveTo>
                <a:lnTo>
                  <a:pt x="23952" y="1892300"/>
                </a:lnTo>
                <a:lnTo>
                  <a:pt x="21145" y="1879600"/>
                </a:lnTo>
                <a:lnTo>
                  <a:pt x="32702" y="1879600"/>
                </a:lnTo>
                <a:lnTo>
                  <a:pt x="35636" y="1892300"/>
                </a:lnTo>
                <a:close/>
              </a:path>
              <a:path w="1809750" h="2070100">
                <a:moveTo>
                  <a:pt x="1785797" y="1892300"/>
                </a:moveTo>
                <a:lnTo>
                  <a:pt x="1774113" y="1892300"/>
                </a:lnTo>
                <a:lnTo>
                  <a:pt x="1777047" y="1879600"/>
                </a:lnTo>
                <a:lnTo>
                  <a:pt x="1788604" y="1879600"/>
                </a:lnTo>
                <a:lnTo>
                  <a:pt x="1785797" y="1892300"/>
                </a:lnTo>
                <a:close/>
              </a:path>
              <a:path w="1809750" h="2070100">
                <a:moveTo>
                  <a:pt x="41846" y="1905000"/>
                </a:moveTo>
                <a:lnTo>
                  <a:pt x="30060" y="1905000"/>
                </a:lnTo>
                <a:lnTo>
                  <a:pt x="26924" y="1892300"/>
                </a:lnTo>
                <a:lnTo>
                  <a:pt x="38620" y="1892300"/>
                </a:lnTo>
                <a:lnTo>
                  <a:pt x="41846" y="1905000"/>
                </a:lnTo>
                <a:close/>
              </a:path>
              <a:path w="1809750" h="2070100">
                <a:moveTo>
                  <a:pt x="1779689" y="1905000"/>
                </a:moveTo>
                <a:lnTo>
                  <a:pt x="1767903" y="1905000"/>
                </a:lnTo>
                <a:lnTo>
                  <a:pt x="1771129" y="1892300"/>
                </a:lnTo>
                <a:lnTo>
                  <a:pt x="1782826" y="1892300"/>
                </a:lnTo>
                <a:lnTo>
                  <a:pt x="1779689" y="1905000"/>
                </a:lnTo>
                <a:close/>
              </a:path>
              <a:path w="1809750" h="2070100">
                <a:moveTo>
                  <a:pt x="48666" y="1917700"/>
                </a:moveTo>
                <a:lnTo>
                  <a:pt x="36791" y="1917700"/>
                </a:lnTo>
                <a:lnTo>
                  <a:pt x="33350" y="1905000"/>
                </a:lnTo>
                <a:lnTo>
                  <a:pt x="45135" y="1905000"/>
                </a:lnTo>
                <a:lnTo>
                  <a:pt x="48666" y="1917700"/>
                </a:lnTo>
                <a:close/>
              </a:path>
              <a:path w="1809750" h="2070100">
                <a:moveTo>
                  <a:pt x="1772958" y="1917700"/>
                </a:moveTo>
                <a:lnTo>
                  <a:pt x="1761083" y="1917700"/>
                </a:lnTo>
                <a:lnTo>
                  <a:pt x="1764614" y="1905000"/>
                </a:lnTo>
                <a:lnTo>
                  <a:pt x="1776399" y="1905000"/>
                </a:lnTo>
                <a:lnTo>
                  <a:pt x="1772958" y="1917700"/>
                </a:lnTo>
                <a:close/>
              </a:path>
              <a:path w="1809750" h="2070100">
                <a:moveTo>
                  <a:pt x="56070" y="1930400"/>
                </a:moveTo>
                <a:lnTo>
                  <a:pt x="44132" y="1930400"/>
                </a:lnTo>
                <a:lnTo>
                  <a:pt x="40386" y="1917700"/>
                </a:lnTo>
                <a:lnTo>
                  <a:pt x="52235" y="1917700"/>
                </a:lnTo>
                <a:lnTo>
                  <a:pt x="56070" y="1930400"/>
                </a:lnTo>
                <a:close/>
              </a:path>
              <a:path w="1809750" h="2070100">
                <a:moveTo>
                  <a:pt x="1765617" y="1930400"/>
                </a:moveTo>
                <a:lnTo>
                  <a:pt x="1753679" y="1930400"/>
                </a:lnTo>
                <a:lnTo>
                  <a:pt x="1757514" y="1917700"/>
                </a:lnTo>
                <a:lnTo>
                  <a:pt x="1769364" y="1917700"/>
                </a:lnTo>
                <a:lnTo>
                  <a:pt x="1765617" y="1930400"/>
                </a:lnTo>
                <a:close/>
              </a:path>
              <a:path w="1809750" h="2070100">
                <a:moveTo>
                  <a:pt x="64033" y="1943100"/>
                </a:moveTo>
                <a:lnTo>
                  <a:pt x="52057" y="1943100"/>
                </a:lnTo>
                <a:lnTo>
                  <a:pt x="48018" y="1930400"/>
                </a:lnTo>
                <a:lnTo>
                  <a:pt x="59918" y="1930400"/>
                </a:lnTo>
                <a:lnTo>
                  <a:pt x="64033" y="1943100"/>
                </a:lnTo>
                <a:close/>
              </a:path>
              <a:path w="1809750" h="2070100">
                <a:moveTo>
                  <a:pt x="1757692" y="1943100"/>
                </a:moveTo>
                <a:lnTo>
                  <a:pt x="1745716" y="1943100"/>
                </a:lnTo>
                <a:lnTo>
                  <a:pt x="1749831" y="1930400"/>
                </a:lnTo>
                <a:lnTo>
                  <a:pt x="1761731" y="1930400"/>
                </a:lnTo>
                <a:lnTo>
                  <a:pt x="1757692" y="1943100"/>
                </a:lnTo>
                <a:close/>
              </a:path>
              <a:path w="1809750" h="2070100">
                <a:moveTo>
                  <a:pt x="72542" y="1955800"/>
                </a:moveTo>
                <a:lnTo>
                  <a:pt x="60553" y="1955800"/>
                </a:lnTo>
                <a:lnTo>
                  <a:pt x="56235" y="1943100"/>
                </a:lnTo>
                <a:lnTo>
                  <a:pt x="68148" y="1943100"/>
                </a:lnTo>
                <a:lnTo>
                  <a:pt x="72542" y="1955800"/>
                </a:lnTo>
                <a:close/>
              </a:path>
              <a:path w="1809750" h="2070100">
                <a:moveTo>
                  <a:pt x="1749196" y="1955800"/>
                </a:moveTo>
                <a:lnTo>
                  <a:pt x="1737207" y="1955800"/>
                </a:lnTo>
                <a:lnTo>
                  <a:pt x="1741601" y="1943100"/>
                </a:lnTo>
                <a:lnTo>
                  <a:pt x="1753514" y="1943100"/>
                </a:lnTo>
                <a:lnTo>
                  <a:pt x="1749196" y="1955800"/>
                </a:lnTo>
                <a:close/>
              </a:path>
              <a:path w="1809750" h="2070100">
                <a:moveTo>
                  <a:pt x="81572" y="1968500"/>
                </a:moveTo>
                <a:lnTo>
                  <a:pt x="69608" y="1968500"/>
                </a:lnTo>
                <a:lnTo>
                  <a:pt x="65011" y="1955800"/>
                </a:lnTo>
                <a:lnTo>
                  <a:pt x="76911" y="1955800"/>
                </a:lnTo>
                <a:lnTo>
                  <a:pt x="81572" y="1968500"/>
                </a:lnTo>
                <a:close/>
              </a:path>
              <a:path w="1809750" h="2070100">
                <a:moveTo>
                  <a:pt x="1740141" y="1968500"/>
                </a:moveTo>
                <a:lnTo>
                  <a:pt x="1728190" y="1968500"/>
                </a:lnTo>
                <a:lnTo>
                  <a:pt x="1732838" y="1955800"/>
                </a:lnTo>
                <a:lnTo>
                  <a:pt x="1744738" y="1955800"/>
                </a:lnTo>
                <a:lnTo>
                  <a:pt x="1740141" y="1968500"/>
                </a:lnTo>
                <a:close/>
              </a:path>
              <a:path w="1809750" h="2070100">
                <a:moveTo>
                  <a:pt x="96050" y="1981200"/>
                </a:moveTo>
                <a:lnTo>
                  <a:pt x="79184" y="1981200"/>
                </a:lnTo>
                <a:lnTo>
                  <a:pt x="74333" y="1968500"/>
                </a:lnTo>
                <a:lnTo>
                  <a:pt x="91020" y="1968500"/>
                </a:lnTo>
                <a:lnTo>
                  <a:pt x="96050" y="1981200"/>
                </a:lnTo>
                <a:close/>
              </a:path>
              <a:path w="1809750" h="2070100">
                <a:moveTo>
                  <a:pt x="1730565" y="1981200"/>
                </a:moveTo>
                <a:lnTo>
                  <a:pt x="1713699" y="1981200"/>
                </a:lnTo>
                <a:lnTo>
                  <a:pt x="1718729" y="1968500"/>
                </a:lnTo>
                <a:lnTo>
                  <a:pt x="1735416" y="1968500"/>
                </a:lnTo>
                <a:lnTo>
                  <a:pt x="1730565" y="1981200"/>
                </a:lnTo>
                <a:close/>
              </a:path>
              <a:path w="1809750" h="2070100">
                <a:moveTo>
                  <a:pt x="106311" y="1993900"/>
                </a:moveTo>
                <a:lnTo>
                  <a:pt x="94513" y="1993900"/>
                </a:lnTo>
                <a:lnTo>
                  <a:pt x="89281" y="1981200"/>
                </a:lnTo>
                <a:lnTo>
                  <a:pt x="101041" y="1981200"/>
                </a:lnTo>
                <a:lnTo>
                  <a:pt x="106311" y="1993900"/>
                </a:lnTo>
                <a:close/>
              </a:path>
              <a:path w="1809750" h="2070100">
                <a:moveTo>
                  <a:pt x="1715249" y="1993900"/>
                </a:moveTo>
                <a:lnTo>
                  <a:pt x="1703438" y="1993900"/>
                </a:lnTo>
                <a:lnTo>
                  <a:pt x="1708708" y="1981200"/>
                </a:lnTo>
                <a:lnTo>
                  <a:pt x="1720469" y="1981200"/>
                </a:lnTo>
                <a:lnTo>
                  <a:pt x="1715249" y="1993900"/>
                </a:lnTo>
                <a:close/>
              </a:path>
              <a:path w="1809750" h="2070100">
                <a:moveTo>
                  <a:pt x="122555" y="2006600"/>
                </a:moveTo>
                <a:lnTo>
                  <a:pt x="105333" y="2006600"/>
                </a:lnTo>
                <a:lnTo>
                  <a:pt x="99860" y="1993900"/>
                </a:lnTo>
                <a:lnTo>
                  <a:pt x="116941" y="1993900"/>
                </a:lnTo>
                <a:lnTo>
                  <a:pt x="122555" y="2006600"/>
                </a:lnTo>
                <a:close/>
              </a:path>
              <a:path w="1809750" h="2070100">
                <a:moveTo>
                  <a:pt x="1704416" y="2006600"/>
                </a:moveTo>
                <a:lnTo>
                  <a:pt x="1687195" y="2006600"/>
                </a:lnTo>
                <a:lnTo>
                  <a:pt x="1692808" y="1993900"/>
                </a:lnTo>
                <a:lnTo>
                  <a:pt x="1709889" y="1993900"/>
                </a:lnTo>
                <a:lnTo>
                  <a:pt x="1704416" y="2006600"/>
                </a:lnTo>
                <a:close/>
              </a:path>
              <a:path w="1809750" h="2070100">
                <a:moveTo>
                  <a:pt x="139763" y="2019300"/>
                </a:moveTo>
                <a:lnTo>
                  <a:pt x="122428" y="2019300"/>
                </a:lnTo>
                <a:lnTo>
                  <a:pt x="116624" y="2006600"/>
                </a:lnTo>
                <a:lnTo>
                  <a:pt x="133832" y="2006600"/>
                </a:lnTo>
                <a:lnTo>
                  <a:pt x="139763" y="2019300"/>
                </a:lnTo>
                <a:close/>
              </a:path>
              <a:path w="1809750" h="2070100">
                <a:moveTo>
                  <a:pt x="1687322" y="2019300"/>
                </a:moveTo>
                <a:lnTo>
                  <a:pt x="1669986" y="2019300"/>
                </a:lnTo>
                <a:lnTo>
                  <a:pt x="1675917" y="2006600"/>
                </a:lnTo>
                <a:lnTo>
                  <a:pt x="1693125" y="2006600"/>
                </a:lnTo>
                <a:lnTo>
                  <a:pt x="1687322" y="2019300"/>
                </a:lnTo>
                <a:close/>
              </a:path>
              <a:path w="1809750" h="2070100">
                <a:moveTo>
                  <a:pt x="157886" y="2032000"/>
                </a:moveTo>
                <a:lnTo>
                  <a:pt x="140512" y="2032000"/>
                </a:lnTo>
                <a:lnTo>
                  <a:pt x="134378" y="2019300"/>
                </a:lnTo>
                <a:lnTo>
                  <a:pt x="151650" y="2019300"/>
                </a:lnTo>
                <a:lnTo>
                  <a:pt x="157886" y="2032000"/>
                </a:lnTo>
                <a:close/>
              </a:path>
              <a:path w="1809750" h="2070100">
                <a:moveTo>
                  <a:pt x="1669237" y="2032000"/>
                </a:moveTo>
                <a:lnTo>
                  <a:pt x="1651863" y="2032000"/>
                </a:lnTo>
                <a:lnTo>
                  <a:pt x="1658099" y="2019300"/>
                </a:lnTo>
                <a:lnTo>
                  <a:pt x="1675371" y="2019300"/>
                </a:lnTo>
                <a:lnTo>
                  <a:pt x="1669237" y="2032000"/>
                </a:lnTo>
                <a:close/>
              </a:path>
              <a:path w="1809750" h="2070100">
                <a:moveTo>
                  <a:pt x="183337" y="2044700"/>
                </a:moveTo>
                <a:lnTo>
                  <a:pt x="166039" y="2044700"/>
                </a:lnTo>
                <a:lnTo>
                  <a:pt x="159512" y="2032000"/>
                </a:lnTo>
                <a:lnTo>
                  <a:pt x="176745" y="2032000"/>
                </a:lnTo>
                <a:lnTo>
                  <a:pt x="183337" y="2044700"/>
                </a:lnTo>
                <a:close/>
              </a:path>
              <a:path w="1809750" h="2070100">
                <a:moveTo>
                  <a:pt x="1643710" y="2044700"/>
                </a:moveTo>
                <a:lnTo>
                  <a:pt x="1626412" y="2044700"/>
                </a:lnTo>
                <a:lnTo>
                  <a:pt x="1633016" y="2032000"/>
                </a:lnTo>
                <a:lnTo>
                  <a:pt x="1650238" y="2032000"/>
                </a:lnTo>
                <a:lnTo>
                  <a:pt x="1643710" y="2044700"/>
                </a:lnTo>
                <a:close/>
              </a:path>
              <a:path w="1809750" h="2070100">
                <a:moveTo>
                  <a:pt x="217055" y="2057400"/>
                </a:moveTo>
                <a:lnTo>
                  <a:pt x="193040" y="2057400"/>
                </a:lnTo>
                <a:lnTo>
                  <a:pt x="186156" y="2044700"/>
                </a:lnTo>
                <a:lnTo>
                  <a:pt x="210045" y="2044700"/>
                </a:lnTo>
                <a:lnTo>
                  <a:pt x="217055" y="2057400"/>
                </a:lnTo>
                <a:close/>
              </a:path>
              <a:path w="1809750" h="2070100">
                <a:moveTo>
                  <a:pt x="1616710" y="2057400"/>
                </a:moveTo>
                <a:lnTo>
                  <a:pt x="1592694" y="2057400"/>
                </a:lnTo>
                <a:lnTo>
                  <a:pt x="1599704" y="2044700"/>
                </a:lnTo>
                <a:lnTo>
                  <a:pt x="1623593" y="2044700"/>
                </a:lnTo>
                <a:lnTo>
                  <a:pt x="1616710" y="2057400"/>
                </a:lnTo>
                <a:close/>
              </a:path>
              <a:path w="1809750" h="2070100">
                <a:moveTo>
                  <a:pt x="274675" y="2070100"/>
                </a:moveTo>
                <a:lnTo>
                  <a:pt x="228638" y="2070100"/>
                </a:lnTo>
                <a:lnTo>
                  <a:pt x="221361" y="2057400"/>
                </a:lnTo>
                <a:lnTo>
                  <a:pt x="267131" y="2057400"/>
                </a:lnTo>
                <a:lnTo>
                  <a:pt x="274675" y="2070100"/>
                </a:lnTo>
                <a:close/>
              </a:path>
              <a:path w="1809750" h="2070100">
                <a:moveTo>
                  <a:pt x="1581111" y="2070100"/>
                </a:moveTo>
                <a:lnTo>
                  <a:pt x="1535087" y="2070100"/>
                </a:lnTo>
                <a:lnTo>
                  <a:pt x="1542618" y="2057400"/>
                </a:lnTo>
                <a:lnTo>
                  <a:pt x="1588389" y="2057400"/>
                </a:lnTo>
                <a:lnTo>
                  <a:pt x="1581111" y="207010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1261872" y="2970276"/>
            <a:ext cx="1788160" cy="710565"/>
          </a:xfrm>
          <a:custGeom>
            <a:rect l="l" t="t" r="r" b="b"/>
            <a:pathLst>
              <a:path w="1788160" h="710564">
                <a:moveTo>
                  <a:pt x="1668779" y="710184"/>
                </a:moveTo>
                <a:lnTo>
                  <a:pt x="118872" y="710184"/>
                </a:lnTo>
                <a:lnTo>
                  <a:pt x="72593" y="700523"/>
                </a:lnTo>
                <a:lnTo>
                  <a:pt x="34856" y="674993"/>
                </a:lnTo>
                <a:lnTo>
                  <a:pt x="9410" y="637340"/>
                </a:lnTo>
                <a:lnTo>
                  <a:pt x="0" y="591312"/>
                </a:lnTo>
                <a:lnTo>
                  <a:pt x="0" y="118872"/>
                </a:lnTo>
                <a:lnTo>
                  <a:pt x="9410" y="72450"/>
                </a:lnTo>
                <a:lnTo>
                  <a:pt x="34856" y="34666"/>
                </a:lnTo>
                <a:lnTo>
                  <a:pt x="72593" y="9267"/>
                </a:lnTo>
                <a:lnTo>
                  <a:pt x="118872" y="0"/>
                </a:lnTo>
                <a:lnTo>
                  <a:pt x="1668779" y="0"/>
                </a:lnTo>
                <a:lnTo>
                  <a:pt x="1715201" y="9267"/>
                </a:lnTo>
                <a:lnTo>
                  <a:pt x="1752985" y="34666"/>
                </a:lnTo>
                <a:lnTo>
                  <a:pt x="1778384" y="72450"/>
                </a:lnTo>
                <a:lnTo>
                  <a:pt x="1787652" y="118872"/>
                </a:lnTo>
                <a:lnTo>
                  <a:pt x="1787652" y="591312"/>
                </a:lnTo>
                <a:lnTo>
                  <a:pt x="1778384" y="637340"/>
                </a:lnTo>
                <a:lnTo>
                  <a:pt x="1752985" y="674993"/>
                </a:lnTo>
                <a:lnTo>
                  <a:pt x="1715201" y="700523"/>
                </a:lnTo>
                <a:lnTo>
                  <a:pt x="1668779" y="710184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1529118" y="3175038"/>
            <a:ext cx="125031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10">
                <a:solidFill>
                  <a:srgbClr val="FFFFFF"/>
                </a:solidFill>
                <a:latin typeface="Microsoft JhengHei"/>
                <a:cs typeface="Microsoft JhengHei"/>
              </a:rPr>
              <a:t>数据安全保</a:t>
            </a:r>
            <a:r>
              <a:rPr sz="1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护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49692" y="3644392"/>
            <a:ext cx="178879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6695" marR="5080" indent="-214629">
              <a:lnSpc>
                <a:spcPct val="150000"/>
              </a:lnSpc>
              <a:spcBef>
                <a:spcPts val="95"/>
              </a:spcBef>
              <a:buFont typeface="Arial"/>
              <a:buChar char="•"/>
              <a:tabLst>
                <a:tab pos="227329"/>
              </a:tabLst>
            </a:pPr>
            <a:r>
              <a:rPr sz="1400" spc="225">
                <a:latin typeface="宋体"/>
                <a:cs typeface="宋体"/>
              </a:rPr>
              <a:t>AES</a:t>
            </a:r>
            <a:r>
              <a:rPr sz="1400">
                <a:latin typeface="宋体"/>
                <a:cs typeface="宋体"/>
              </a:rPr>
              <a:t>、</a:t>
            </a:r>
            <a:r>
              <a:rPr sz="1400" spc="385">
                <a:latin typeface="宋体"/>
                <a:cs typeface="宋体"/>
              </a:rPr>
              <a:t>SNOW</a:t>
            </a:r>
            <a:r>
              <a:rPr sz="1400" spc="-400">
                <a:latin typeface="宋体"/>
                <a:cs typeface="宋体"/>
              </a:rPr>
              <a:t> </a:t>
            </a:r>
            <a:r>
              <a:rPr sz="1400" spc="229">
                <a:latin typeface="宋体"/>
                <a:cs typeface="宋体"/>
              </a:rPr>
              <a:t>3G</a:t>
            </a:r>
            <a:r>
              <a:rPr sz="1400" spc="5">
                <a:latin typeface="宋体"/>
                <a:cs typeface="宋体"/>
              </a:rPr>
              <a:t>、 </a:t>
            </a:r>
            <a:r>
              <a:rPr sz="1400" spc="254">
                <a:latin typeface="宋体"/>
                <a:cs typeface="宋体"/>
              </a:rPr>
              <a:t>ZUC</a:t>
            </a:r>
            <a:endParaRPr sz="1400">
              <a:latin typeface="宋体"/>
              <a:cs typeface="宋体"/>
            </a:endParaRPr>
          </a:p>
          <a:p>
            <a:pPr marL="226695" marR="131445" indent="-214629">
              <a:lnSpc>
                <a:spcPct val="150000"/>
              </a:lnSpc>
              <a:buFont typeface="Arial"/>
              <a:buChar char="•"/>
              <a:tabLst>
                <a:tab pos="227329"/>
              </a:tabLst>
            </a:pPr>
            <a:r>
              <a:rPr sz="1400">
                <a:latin typeface="宋体"/>
                <a:cs typeface="宋体"/>
              </a:rPr>
              <a:t>信令数据、用户数 据完整性保</a:t>
            </a:r>
            <a:r>
              <a:rPr sz="1400" spc="5">
                <a:latin typeface="宋体"/>
                <a:cs typeface="宋体"/>
              </a:rPr>
              <a:t>护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799332" y="3235451"/>
            <a:ext cx="1800225" cy="2071370"/>
          </a:xfrm>
          <a:custGeom>
            <a:rect l="l" t="t" r="r" b="b"/>
            <a:pathLst>
              <a:path w="1800225" h="2071370">
                <a:moveTo>
                  <a:pt x="1499615" y="2071115"/>
                </a:moveTo>
                <a:lnTo>
                  <a:pt x="300227" y="2071115"/>
                </a:lnTo>
                <a:lnTo>
                  <a:pt x="251390" y="2067308"/>
                </a:lnTo>
                <a:lnTo>
                  <a:pt x="205090" y="2056032"/>
                </a:lnTo>
                <a:lnTo>
                  <a:pt x="161942" y="2037901"/>
                </a:lnTo>
                <a:lnTo>
                  <a:pt x="122564" y="2013535"/>
                </a:lnTo>
                <a:lnTo>
                  <a:pt x="87572" y="1983547"/>
                </a:lnTo>
                <a:lnTo>
                  <a:pt x="57584" y="1948557"/>
                </a:lnTo>
                <a:lnTo>
                  <a:pt x="33216" y="1909179"/>
                </a:lnTo>
                <a:lnTo>
                  <a:pt x="15085" y="1866030"/>
                </a:lnTo>
                <a:lnTo>
                  <a:pt x="3807" y="1819728"/>
                </a:lnTo>
                <a:lnTo>
                  <a:pt x="0" y="1770888"/>
                </a:lnTo>
                <a:lnTo>
                  <a:pt x="0" y="300227"/>
                </a:lnTo>
                <a:lnTo>
                  <a:pt x="3807" y="251473"/>
                </a:lnTo>
                <a:lnTo>
                  <a:pt x="15085" y="205237"/>
                </a:lnTo>
                <a:lnTo>
                  <a:pt x="33216" y="162136"/>
                </a:lnTo>
                <a:lnTo>
                  <a:pt x="57584" y="122787"/>
                </a:lnTo>
                <a:lnTo>
                  <a:pt x="87572" y="87806"/>
                </a:lnTo>
                <a:lnTo>
                  <a:pt x="122564" y="57809"/>
                </a:lnTo>
                <a:lnTo>
                  <a:pt x="161942" y="33414"/>
                </a:lnTo>
                <a:lnTo>
                  <a:pt x="205090" y="15236"/>
                </a:lnTo>
                <a:lnTo>
                  <a:pt x="251390" y="3892"/>
                </a:lnTo>
                <a:lnTo>
                  <a:pt x="300227" y="0"/>
                </a:lnTo>
                <a:lnTo>
                  <a:pt x="1499615" y="0"/>
                </a:lnTo>
                <a:lnTo>
                  <a:pt x="1548318" y="3892"/>
                </a:lnTo>
                <a:lnTo>
                  <a:pt x="1594514" y="15236"/>
                </a:lnTo>
                <a:lnTo>
                  <a:pt x="1637587" y="33414"/>
                </a:lnTo>
                <a:lnTo>
                  <a:pt x="1676919" y="57809"/>
                </a:lnTo>
                <a:lnTo>
                  <a:pt x="1711894" y="87806"/>
                </a:lnTo>
                <a:lnTo>
                  <a:pt x="1741897" y="122787"/>
                </a:lnTo>
                <a:lnTo>
                  <a:pt x="1766309" y="162136"/>
                </a:lnTo>
                <a:lnTo>
                  <a:pt x="1784516" y="205237"/>
                </a:lnTo>
                <a:lnTo>
                  <a:pt x="1795899" y="251473"/>
                </a:lnTo>
                <a:lnTo>
                  <a:pt x="1799843" y="300227"/>
                </a:lnTo>
                <a:lnTo>
                  <a:pt x="1799843" y="1770888"/>
                </a:lnTo>
                <a:lnTo>
                  <a:pt x="1795899" y="1819728"/>
                </a:lnTo>
                <a:lnTo>
                  <a:pt x="1784516" y="1866030"/>
                </a:lnTo>
                <a:lnTo>
                  <a:pt x="1766309" y="1909179"/>
                </a:lnTo>
                <a:lnTo>
                  <a:pt x="1741897" y="1948557"/>
                </a:lnTo>
                <a:lnTo>
                  <a:pt x="1711894" y="1983547"/>
                </a:lnTo>
                <a:lnTo>
                  <a:pt x="1676919" y="2013535"/>
                </a:lnTo>
                <a:lnTo>
                  <a:pt x="1637587" y="2037901"/>
                </a:lnTo>
                <a:lnTo>
                  <a:pt x="1594514" y="2056032"/>
                </a:lnTo>
                <a:lnTo>
                  <a:pt x="1548318" y="2067308"/>
                </a:lnTo>
                <a:lnTo>
                  <a:pt x="1499615" y="2071115"/>
                </a:lnTo>
                <a:close/>
              </a:path>
            </a:pathLst>
          </a:custGeom>
          <a:solidFill>
            <a:srgbClr val="DAE2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3794125" y="3230562"/>
            <a:ext cx="1809750" cy="2070100"/>
          </a:xfrm>
          <a:custGeom>
            <a:rect l="l" t="t" r="r" b="b"/>
            <a:pathLst>
              <a:path w="1809750" h="2070100">
                <a:moveTo>
                  <a:pt x="259778" y="12700"/>
                </a:moveTo>
                <a:lnTo>
                  <a:pt x="214172" y="12700"/>
                </a:lnTo>
                <a:lnTo>
                  <a:pt x="221361" y="0"/>
                </a:lnTo>
                <a:lnTo>
                  <a:pt x="267246" y="0"/>
                </a:lnTo>
                <a:lnTo>
                  <a:pt x="259778" y="12700"/>
                </a:lnTo>
                <a:close/>
              </a:path>
              <a:path w="1809750" h="2070100">
                <a:moveTo>
                  <a:pt x="1595577" y="12700"/>
                </a:moveTo>
                <a:lnTo>
                  <a:pt x="1549984" y="12700"/>
                </a:lnTo>
                <a:lnTo>
                  <a:pt x="1542503" y="0"/>
                </a:lnTo>
                <a:lnTo>
                  <a:pt x="1588389" y="0"/>
                </a:lnTo>
                <a:lnTo>
                  <a:pt x="1595577" y="12700"/>
                </a:lnTo>
                <a:close/>
              </a:path>
              <a:path w="1809750" h="2070100">
                <a:moveTo>
                  <a:pt x="203225" y="25400"/>
                </a:moveTo>
                <a:lnTo>
                  <a:pt x="179362" y="25400"/>
                </a:lnTo>
                <a:lnTo>
                  <a:pt x="186156" y="12700"/>
                </a:lnTo>
                <a:lnTo>
                  <a:pt x="210159" y="12700"/>
                </a:lnTo>
                <a:lnTo>
                  <a:pt x="203225" y="25400"/>
                </a:lnTo>
                <a:close/>
              </a:path>
              <a:path w="1809750" h="2070100">
                <a:moveTo>
                  <a:pt x="1630387" y="25400"/>
                </a:moveTo>
                <a:lnTo>
                  <a:pt x="1606524" y="25400"/>
                </a:lnTo>
                <a:lnTo>
                  <a:pt x="1599590" y="12700"/>
                </a:lnTo>
                <a:lnTo>
                  <a:pt x="1623593" y="12700"/>
                </a:lnTo>
                <a:lnTo>
                  <a:pt x="1630387" y="25400"/>
                </a:lnTo>
                <a:close/>
              </a:path>
              <a:path w="1809750" h="2070100">
                <a:moveTo>
                  <a:pt x="176745" y="38100"/>
                </a:moveTo>
                <a:lnTo>
                  <a:pt x="153085" y="38100"/>
                </a:lnTo>
                <a:lnTo>
                  <a:pt x="159512" y="25400"/>
                </a:lnTo>
                <a:lnTo>
                  <a:pt x="183337" y="25400"/>
                </a:lnTo>
                <a:lnTo>
                  <a:pt x="176745" y="38100"/>
                </a:lnTo>
                <a:close/>
              </a:path>
              <a:path w="1809750" h="2070100">
                <a:moveTo>
                  <a:pt x="1656664" y="38100"/>
                </a:moveTo>
                <a:lnTo>
                  <a:pt x="1633004" y="38100"/>
                </a:lnTo>
                <a:lnTo>
                  <a:pt x="1626412" y="25400"/>
                </a:lnTo>
                <a:lnTo>
                  <a:pt x="1650238" y="25400"/>
                </a:lnTo>
                <a:lnTo>
                  <a:pt x="1656664" y="38100"/>
                </a:lnTo>
                <a:close/>
              </a:path>
              <a:path w="1809750" h="2070100">
                <a:moveTo>
                  <a:pt x="151650" y="50800"/>
                </a:moveTo>
                <a:lnTo>
                  <a:pt x="134378" y="50800"/>
                </a:lnTo>
                <a:lnTo>
                  <a:pt x="140512" y="38100"/>
                </a:lnTo>
                <a:lnTo>
                  <a:pt x="157886" y="38100"/>
                </a:lnTo>
                <a:lnTo>
                  <a:pt x="151650" y="50800"/>
                </a:lnTo>
                <a:close/>
              </a:path>
              <a:path w="1809750" h="2070100">
                <a:moveTo>
                  <a:pt x="1675371" y="50800"/>
                </a:moveTo>
                <a:lnTo>
                  <a:pt x="1658099" y="50800"/>
                </a:lnTo>
                <a:lnTo>
                  <a:pt x="1651863" y="38100"/>
                </a:lnTo>
                <a:lnTo>
                  <a:pt x="1669237" y="38100"/>
                </a:lnTo>
                <a:lnTo>
                  <a:pt x="1675371" y="50800"/>
                </a:lnTo>
                <a:close/>
              </a:path>
              <a:path w="1809750" h="2070100">
                <a:moveTo>
                  <a:pt x="133832" y="63500"/>
                </a:moveTo>
                <a:lnTo>
                  <a:pt x="116624" y="63500"/>
                </a:lnTo>
                <a:lnTo>
                  <a:pt x="122427" y="50800"/>
                </a:lnTo>
                <a:lnTo>
                  <a:pt x="139763" y="50800"/>
                </a:lnTo>
                <a:lnTo>
                  <a:pt x="133832" y="63500"/>
                </a:lnTo>
                <a:close/>
              </a:path>
              <a:path w="1809750" h="2070100">
                <a:moveTo>
                  <a:pt x="1693125" y="63500"/>
                </a:moveTo>
                <a:lnTo>
                  <a:pt x="1675917" y="63500"/>
                </a:lnTo>
                <a:lnTo>
                  <a:pt x="1669986" y="50800"/>
                </a:lnTo>
                <a:lnTo>
                  <a:pt x="1687322" y="50800"/>
                </a:lnTo>
                <a:lnTo>
                  <a:pt x="1693125" y="63500"/>
                </a:lnTo>
                <a:close/>
              </a:path>
              <a:path w="1809750" h="2070100">
                <a:moveTo>
                  <a:pt x="116941" y="76200"/>
                </a:moveTo>
                <a:lnTo>
                  <a:pt x="99860" y="76200"/>
                </a:lnTo>
                <a:lnTo>
                  <a:pt x="105333" y="63500"/>
                </a:lnTo>
                <a:lnTo>
                  <a:pt x="122554" y="63500"/>
                </a:lnTo>
                <a:lnTo>
                  <a:pt x="116941" y="76200"/>
                </a:lnTo>
                <a:close/>
              </a:path>
              <a:path w="1809750" h="2070100">
                <a:moveTo>
                  <a:pt x="1709889" y="76200"/>
                </a:moveTo>
                <a:lnTo>
                  <a:pt x="1692808" y="76200"/>
                </a:lnTo>
                <a:lnTo>
                  <a:pt x="1687195" y="63500"/>
                </a:lnTo>
                <a:lnTo>
                  <a:pt x="1704416" y="63500"/>
                </a:lnTo>
                <a:lnTo>
                  <a:pt x="1709889" y="76200"/>
                </a:lnTo>
                <a:close/>
              </a:path>
              <a:path w="1809750" h="2070100">
                <a:moveTo>
                  <a:pt x="101041" y="88900"/>
                </a:moveTo>
                <a:lnTo>
                  <a:pt x="89280" y="88900"/>
                </a:lnTo>
                <a:lnTo>
                  <a:pt x="94513" y="76200"/>
                </a:lnTo>
                <a:lnTo>
                  <a:pt x="106311" y="76200"/>
                </a:lnTo>
                <a:lnTo>
                  <a:pt x="101041" y="88900"/>
                </a:lnTo>
                <a:close/>
              </a:path>
              <a:path w="1809750" h="2070100">
                <a:moveTo>
                  <a:pt x="1720469" y="88900"/>
                </a:moveTo>
                <a:lnTo>
                  <a:pt x="1708708" y="88900"/>
                </a:lnTo>
                <a:lnTo>
                  <a:pt x="1703438" y="76200"/>
                </a:lnTo>
                <a:lnTo>
                  <a:pt x="1715249" y="76200"/>
                </a:lnTo>
                <a:lnTo>
                  <a:pt x="1720469" y="88900"/>
                </a:lnTo>
                <a:close/>
              </a:path>
              <a:path w="1809750" h="2070100">
                <a:moveTo>
                  <a:pt x="86194" y="101600"/>
                </a:moveTo>
                <a:lnTo>
                  <a:pt x="74333" y="101600"/>
                </a:lnTo>
                <a:lnTo>
                  <a:pt x="79184" y="88900"/>
                </a:lnTo>
                <a:lnTo>
                  <a:pt x="91097" y="88900"/>
                </a:lnTo>
                <a:lnTo>
                  <a:pt x="86194" y="101600"/>
                </a:lnTo>
                <a:close/>
              </a:path>
              <a:path w="1809750" h="2070100">
                <a:moveTo>
                  <a:pt x="1735416" y="101600"/>
                </a:moveTo>
                <a:lnTo>
                  <a:pt x="1723555" y="101600"/>
                </a:lnTo>
                <a:lnTo>
                  <a:pt x="1718652" y="88900"/>
                </a:lnTo>
                <a:lnTo>
                  <a:pt x="1730565" y="88900"/>
                </a:lnTo>
                <a:lnTo>
                  <a:pt x="1735416" y="101600"/>
                </a:lnTo>
                <a:close/>
              </a:path>
              <a:path w="1809750" h="2070100">
                <a:moveTo>
                  <a:pt x="76911" y="114300"/>
                </a:moveTo>
                <a:lnTo>
                  <a:pt x="65011" y="114300"/>
                </a:lnTo>
                <a:lnTo>
                  <a:pt x="69608" y="101600"/>
                </a:lnTo>
                <a:lnTo>
                  <a:pt x="81572" y="101600"/>
                </a:lnTo>
                <a:lnTo>
                  <a:pt x="76911" y="114300"/>
                </a:lnTo>
                <a:close/>
              </a:path>
              <a:path w="1809750" h="2070100">
                <a:moveTo>
                  <a:pt x="1744738" y="114300"/>
                </a:moveTo>
                <a:lnTo>
                  <a:pt x="1732838" y="114300"/>
                </a:lnTo>
                <a:lnTo>
                  <a:pt x="1728190" y="101600"/>
                </a:lnTo>
                <a:lnTo>
                  <a:pt x="1740141" y="101600"/>
                </a:lnTo>
                <a:lnTo>
                  <a:pt x="1744738" y="114300"/>
                </a:lnTo>
                <a:close/>
              </a:path>
              <a:path w="1809750" h="2070100">
                <a:moveTo>
                  <a:pt x="68148" y="127000"/>
                </a:moveTo>
                <a:lnTo>
                  <a:pt x="56235" y="127000"/>
                </a:lnTo>
                <a:lnTo>
                  <a:pt x="60553" y="114300"/>
                </a:lnTo>
                <a:lnTo>
                  <a:pt x="72542" y="114300"/>
                </a:lnTo>
                <a:lnTo>
                  <a:pt x="68148" y="127000"/>
                </a:lnTo>
                <a:close/>
              </a:path>
              <a:path w="1809750" h="2070100">
                <a:moveTo>
                  <a:pt x="1753514" y="127000"/>
                </a:moveTo>
                <a:lnTo>
                  <a:pt x="1741601" y="127000"/>
                </a:lnTo>
                <a:lnTo>
                  <a:pt x="1737207" y="114300"/>
                </a:lnTo>
                <a:lnTo>
                  <a:pt x="1749196" y="114300"/>
                </a:lnTo>
                <a:lnTo>
                  <a:pt x="1753514" y="127000"/>
                </a:lnTo>
                <a:close/>
              </a:path>
              <a:path w="1809750" h="2070100">
                <a:moveTo>
                  <a:pt x="56007" y="139700"/>
                </a:moveTo>
                <a:lnTo>
                  <a:pt x="48018" y="139700"/>
                </a:lnTo>
                <a:lnTo>
                  <a:pt x="52057" y="127000"/>
                </a:lnTo>
                <a:lnTo>
                  <a:pt x="59982" y="127000"/>
                </a:lnTo>
                <a:lnTo>
                  <a:pt x="56007" y="139700"/>
                </a:lnTo>
                <a:close/>
              </a:path>
              <a:path w="1809750" h="2070100">
                <a:moveTo>
                  <a:pt x="59918" y="139700"/>
                </a:moveTo>
                <a:lnTo>
                  <a:pt x="59982" y="127000"/>
                </a:lnTo>
                <a:lnTo>
                  <a:pt x="64033" y="127000"/>
                </a:lnTo>
                <a:lnTo>
                  <a:pt x="59918" y="139700"/>
                </a:lnTo>
                <a:close/>
              </a:path>
              <a:path w="1809750" h="2070100">
                <a:moveTo>
                  <a:pt x="1749831" y="139700"/>
                </a:moveTo>
                <a:lnTo>
                  <a:pt x="1745716" y="127000"/>
                </a:lnTo>
                <a:lnTo>
                  <a:pt x="1749767" y="127000"/>
                </a:lnTo>
                <a:lnTo>
                  <a:pt x="1749831" y="139700"/>
                </a:lnTo>
                <a:close/>
              </a:path>
              <a:path w="1809750" h="2070100">
                <a:moveTo>
                  <a:pt x="1761731" y="139700"/>
                </a:moveTo>
                <a:lnTo>
                  <a:pt x="1753742" y="139700"/>
                </a:lnTo>
                <a:lnTo>
                  <a:pt x="1749767" y="127000"/>
                </a:lnTo>
                <a:lnTo>
                  <a:pt x="1757692" y="127000"/>
                </a:lnTo>
                <a:lnTo>
                  <a:pt x="1761731" y="139700"/>
                </a:lnTo>
                <a:close/>
              </a:path>
              <a:path w="1809750" h="2070100">
                <a:moveTo>
                  <a:pt x="48615" y="152400"/>
                </a:moveTo>
                <a:lnTo>
                  <a:pt x="40386" y="152400"/>
                </a:lnTo>
                <a:lnTo>
                  <a:pt x="44132" y="139700"/>
                </a:lnTo>
                <a:lnTo>
                  <a:pt x="52298" y="139700"/>
                </a:lnTo>
                <a:lnTo>
                  <a:pt x="48615" y="152400"/>
                </a:lnTo>
                <a:close/>
              </a:path>
              <a:path w="1809750" h="2070100">
                <a:moveTo>
                  <a:pt x="1769364" y="152400"/>
                </a:moveTo>
                <a:lnTo>
                  <a:pt x="1761134" y="152400"/>
                </a:lnTo>
                <a:lnTo>
                  <a:pt x="1757451" y="139700"/>
                </a:lnTo>
                <a:lnTo>
                  <a:pt x="1765617" y="139700"/>
                </a:lnTo>
                <a:lnTo>
                  <a:pt x="1769364" y="152400"/>
                </a:lnTo>
                <a:close/>
              </a:path>
              <a:path w="1809750" h="2070100">
                <a:moveTo>
                  <a:pt x="41795" y="165100"/>
                </a:moveTo>
                <a:lnTo>
                  <a:pt x="33350" y="165100"/>
                </a:lnTo>
                <a:lnTo>
                  <a:pt x="36791" y="152400"/>
                </a:lnTo>
                <a:lnTo>
                  <a:pt x="45186" y="152400"/>
                </a:lnTo>
                <a:lnTo>
                  <a:pt x="41795" y="165100"/>
                </a:lnTo>
                <a:close/>
              </a:path>
              <a:path w="1809750" h="2070100">
                <a:moveTo>
                  <a:pt x="1776399" y="165100"/>
                </a:moveTo>
                <a:lnTo>
                  <a:pt x="1767954" y="165100"/>
                </a:lnTo>
                <a:lnTo>
                  <a:pt x="1764563" y="152400"/>
                </a:lnTo>
                <a:lnTo>
                  <a:pt x="1772958" y="152400"/>
                </a:lnTo>
                <a:lnTo>
                  <a:pt x="1776399" y="165100"/>
                </a:lnTo>
                <a:close/>
              </a:path>
              <a:path w="1809750" h="2070100">
                <a:moveTo>
                  <a:pt x="35585" y="177800"/>
                </a:moveTo>
                <a:lnTo>
                  <a:pt x="26924" y="177800"/>
                </a:lnTo>
                <a:lnTo>
                  <a:pt x="30060" y="165100"/>
                </a:lnTo>
                <a:lnTo>
                  <a:pt x="38671" y="165100"/>
                </a:lnTo>
                <a:lnTo>
                  <a:pt x="35585" y="177800"/>
                </a:lnTo>
                <a:close/>
              </a:path>
              <a:path w="1809750" h="2070100">
                <a:moveTo>
                  <a:pt x="1782826" y="177800"/>
                </a:moveTo>
                <a:lnTo>
                  <a:pt x="1774164" y="177800"/>
                </a:lnTo>
                <a:lnTo>
                  <a:pt x="1771091" y="165100"/>
                </a:lnTo>
                <a:lnTo>
                  <a:pt x="1779689" y="165100"/>
                </a:lnTo>
                <a:lnTo>
                  <a:pt x="1782826" y="177800"/>
                </a:lnTo>
                <a:close/>
              </a:path>
              <a:path w="1809750" h="2070100">
                <a:moveTo>
                  <a:pt x="29984" y="190500"/>
                </a:moveTo>
                <a:lnTo>
                  <a:pt x="21145" y="190500"/>
                </a:lnTo>
                <a:lnTo>
                  <a:pt x="23952" y="177800"/>
                </a:lnTo>
                <a:lnTo>
                  <a:pt x="32753" y="177800"/>
                </a:lnTo>
                <a:lnTo>
                  <a:pt x="29984" y="190500"/>
                </a:lnTo>
                <a:close/>
              </a:path>
              <a:path w="1809750" h="2070100">
                <a:moveTo>
                  <a:pt x="1788604" y="190500"/>
                </a:moveTo>
                <a:lnTo>
                  <a:pt x="1779765" y="190500"/>
                </a:lnTo>
                <a:lnTo>
                  <a:pt x="1776996" y="177800"/>
                </a:lnTo>
                <a:lnTo>
                  <a:pt x="1785797" y="177800"/>
                </a:lnTo>
                <a:lnTo>
                  <a:pt x="1788604" y="190500"/>
                </a:lnTo>
                <a:close/>
              </a:path>
              <a:path w="1809750" h="2070100">
                <a:moveTo>
                  <a:pt x="27419" y="203200"/>
                </a:moveTo>
                <a:lnTo>
                  <a:pt x="16014" y="203200"/>
                </a:lnTo>
                <a:lnTo>
                  <a:pt x="18491" y="190500"/>
                </a:lnTo>
                <a:lnTo>
                  <a:pt x="30022" y="190500"/>
                </a:lnTo>
                <a:lnTo>
                  <a:pt x="27419" y="203200"/>
                </a:lnTo>
                <a:close/>
              </a:path>
              <a:path w="1809750" h="2070100">
                <a:moveTo>
                  <a:pt x="1793735" y="203200"/>
                </a:moveTo>
                <a:lnTo>
                  <a:pt x="1782330" y="203200"/>
                </a:lnTo>
                <a:lnTo>
                  <a:pt x="1779727" y="190500"/>
                </a:lnTo>
                <a:lnTo>
                  <a:pt x="1791258" y="190500"/>
                </a:lnTo>
                <a:lnTo>
                  <a:pt x="1793735" y="203200"/>
                </a:lnTo>
                <a:close/>
              </a:path>
              <a:path w="1809750" h="2070100">
                <a:moveTo>
                  <a:pt x="18808" y="228600"/>
                </a:moveTo>
                <a:lnTo>
                  <a:pt x="9601" y="228600"/>
                </a:lnTo>
                <a:lnTo>
                  <a:pt x="11569" y="215900"/>
                </a:lnTo>
                <a:lnTo>
                  <a:pt x="13703" y="203200"/>
                </a:lnTo>
                <a:lnTo>
                  <a:pt x="25057" y="203200"/>
                </a:lnTo>
                <a:lnTo>
                  <a:pt x="22783" y="215900"/>
                </a:lnTo>
                <a:lnTo>
                  <a:pt x="20739" y="215900"/>
                </a:lnTo>
                <a:lnTo>
                  <a:pt x="18808" y="228600"/>
                </a:lnTo>
                <a:close/>
              </a:path>
              <a:path w="1809750" h="2070100">
                <a:moveTo>
                  <a:pt x="1800148" y="228600"/>
                </a:moveTo>
                <a:lnTo>
                  <a:pt x="1790941" y="228600"/>
                </a:lnTo>
                <a:lnTo>
                  <a:pt x="1789010" y="215900"/>
                </a:lnTo>
                <a:lnTo>
                  <a:pt x="1786966" y="215900"/>
                </a:lnTo>
                <a:lnTo>
                  <a:pt x="1784692" y="203200"/>
                </a:lnTo>
                <a:lnTo>
                  <a:pt x="1796046" y="203200"/>
                </a:lnTo>
                <a:lnTo>
                  <a:pt x="1798192" y="215900"/>
                </a:lnTo>
                <a:lnTo>
                  <a:pt x="1800148" y="228600"/>
                </a:lnTo>
                <a:close/>
              </a:path>
              <a:path w="1809750" h="2070100">
                <a:moveTo>
                  <a:pt x="15506" y="241300"/>
                </a:moveTo>
                <a:lnTo>
                  <a:pt x="6197" y="241300"/>
                </a:lnTo>
                <a:lnTo>
                  <a:pt x="7810" y="228600"/>
                </a:lnTo>
                <a:lnTo>
                  <a:pt x="17094" y="228600"/>
                </a:lnTo>
                <a:lnTo>
                  <a:pt x="15506" y="241300"/>
                </a:lnTo>
                <a:close/>
              </a:path>
              <a:path w="1809750" h="2070100">
                <a:moveTo>
                  <a:pt x="1803552" y="241300"/>
                </a:moveTo>
                <a:lnTo>
                  <a:pt x="1794243" y="241300"/>
                </a:lnTo>
                <a:lnTo>
                  <a:pt x="1792655" y="228600"/>
                </a:lnTo>
                <a:lnTo>
                  <a:pt x="1801939" y="228600"/>
                </a:lnTo>
                <a:lnTo>
                  <a:pt x="1803552" y="241300"/>
                </a:lnTo>
                <a:close/>
              </a:path>
              <a:path w="1809750" h="2070100">
                <a:moveTo>
                  <a:pt x="12915" y="254000"/>
                </a:moveTo>
                <a:lnTo>
                  <a:pt x="3517" y="254000"/>
                </a:lnTo>
                <a:lnTo>
                  <a:pt x="4762" y="241300"/>
                </a:lnTo>
                <a:lnTo>
                  <a:pt x="14147" y="241300"/>
                </a:lnTo>
                <a:lnTo>
                  <a:pt x="12915" y="254000"/>
                </a:lnTo>
                <a:close/>
              </a:path>
              <a:path w="1809750" h="2070100">
                <a:moveTo>
                  <a:pt x="1806244" y="254000"/>
                </a:moveTo>
                <a:lnTo>
                  <a:pt x="1796834" y="254000"/>
                </a:lnTo>
                <a:lnTo>
                  <a:pt x="1795602" y="241300"/>
                </a:lnTo>
                <a:lnTo>
                  <a:pt x="1804987" y="241300"/>
                </a:lnTo>
                <a:lnTo>
                  <a:pt x="1806244" y="254000"/>
                </a:lnTo>
                <a:close/>
              </a:path>
              <a:path w="1809750" h="2070100">
                <a:moveTo>
                  <a:pt x="10375" y="279400"/>
                </a:moveTo>
                <a:lnTo>
                  <a:pt x="888" y="279400"/>
                </a:lnTo>
                <a:lnTo>
                  <a:pt x="1574" y="266700"/>
                </a:lnTo>
                <a:lnTo>
                  <a:pt x="2451" y="254000"/>
                </a:lnTo>
                <a:lnTo>
                  <a:pt x="12941" y="254000"/>
                </a:lnTo>
                <a:lnTo>
                  <a:pt x="11887" y="266700"/>
                </a:lnTo>
                <a:lnTo>
                  <a:pt x="11061" y="266700"/>
                </a:lnTo>
                <a:lnTo>
                  <a:pt x="10375" y="279400"/>
                </a:lnTo>
                <a:close/>
              </a:path>
              <a:path w="1809750" h="2070100">
                <a:moveTo>
                  <a:pt x="1808861" y="279400"/>
                </a:moveTo>
                <a:lnTo>
                  <a:pt x="1799374" y="279400"/>
                </a:lnTo>
                <a:lnTo>
                  <a:pt x="1798701" y="266700"/>
                </a:lnTo>
                <a:lnTo>
                  <a:pt x="1797862" y="266700"/>
                </a:lnTo>
                <a:lnTo>
                  <a:pt x="1796808" y="254000"/>
                </a:lnTo>
                <a:lnTo>
                  <a:pt x="1807298" y="254000"/>
                </a:lnTo>
                <a:lnTo>
                  <a:pt x="1808175" y="266700"/>
                </a:lnTo>
                <a:lnTo>
                  <a:pt x="1808861" y="279400"/>
                </a:lnTo>
                <a:close/>
              </a:path>
              <a:path w="1809750" h="2070100">
                <a:moveTo>
                  <a:pt x="9613" y="292100"/>
                </a:moveTo>
                <a:lnTo>
                  <a:pt x="101" y="292100"/>
                </a:lnTo>
                <a:lnTo>
                  <a:pt x="393" y="279400"/>
                </a:lnTo>
                <a:lnTo>
                  <a:pt x="9905" y="279400"/>
                </a:lnTo>
                <a:lnTo>
                  <a:pt x="9613" y="292100"/>
                </a:lnTo>
                <a:close/>
              </a:path>
              <a:path w="1809750" h="2070100">
                <a:moveTo>
                  <a:pt x="1809648" y="292100"/>
                </a:moveTo>
                <a:lnTo>
                  <a:pt x="1800136" y="292100"/>
                </a:lnTo>
                <a:lnTo>
                  <a:pt x="1799844" y="279400"/>
                </a:lnTo>
                <a:lnTo>
                  <a:pt x="1809356" y="279400"/>
                </a:lnTo>
                <a:lnTo>
                  <a:pt x="1809648" y="292100"/>
                </a:lnTo>
                <a:close/>
              </a:path>
              <a:path w="1809750" h="2070100">
                <a:moveTo>
                  <a:pt x="9905" y="1790700"/>
                </a:moveTo>
                <a:lnTo>
                  <a:pt x="393" y="1790700"/>
                </a:lnTo>
                <a:lnTo>
                  <a:pt x="101" y="1778000"/>
                </a:lnTo>
                <a:lnTo>
                  <a:pt x="0" y="292100"/>
                </a:lnTo>
                <a:lnTo>
                  <a:pt x="9626" y="292100"/>
                </a:lnTo>
                <a:lnTo>
                  <a:pt x="9613" y="1778000"/>
                </a:lnTo>
                <a:lnTo>
                  <a:pt x="9905" y="1790700"/>
                </a:lnTo>
                <a:close/>
              </a:path>
              <a:path w="1809750" h="2070100">
                <a:moveTo>
                  <a:pt x="1809356" y="1790700"/>
                </a:moveTo>
                <a:lnTo>
                  <a:pt x="1799844" y="1790700"/>
                </a:lnTo>
                <a:lnTo>
                  <a:pt x="1800136" y="1778000"/>
                </a:lnTo>
                <a:lnTo>
                  <a:pt x="1800123" y="292100"/>
                </a:lnTo>
                <a:lnTo>
                  <a:pt x="1809750" y="292100"/>
                </a:lnTo>
                <a:lnTo>
                  <a:pt x="1809648" y="1778000"/>
                </a:lnTo>
                <a:lnTo>
                  <a:pt x="1809356" y="1790700"/>
                </a:lnTo>
                <a:close/>
              </a:path>
              <a:path w="1809750" h="2070100">
                <a:moveTo>
                  <a:pt x="11061" y="1803400"/>
                </a:moveTo>
                <a:lnTo>
                  <a:pt x="1574" y="1803400"/>
                </a:lnTo>
                <a:lnTo>
                  <a:pt x="888" y="1790700"/>
                </a:lnTo>
                <a:lnTo>
                  <a:pt x="10375" y="1790700"/>
                </a:lnTo>
                <a:lnTo>
                  <a:pt x="11061" y="1803400"/>
                </a:lnTo>
                <a:close/>
              </a:path>
              <a:path w="1809750" h="2070100">
                <a:moveTo>
                  <a:pt x="1808175" y="1803400"/>
                </a:moveTo>
                <a:lnTo>
                  <a:pt x="1798701" y="1803400"/>
                </a:lnTo>
                <a:lnTo>
                  <a:pt x="1799374" y="1790700"/>
                </a:lnTo>
                <a:lnTo>
                  <a:pt x="1808861" y="1790700"/>
                </a:lnTo>
                <a:lnTo>
                  <a:pt x="1808175" y="1803400"/>
                </a:lnTo>
                <a:close/>
              </a:path>
              <a:path w="1809750" h="2070100">
                <a:moveTo>
                  <a:pt x="15532" y="1828800"/>
                </a:moveTo>
                <a:lnTo>
                  <a:pt x="4762" y="1828800"/>
                </a:lnTo>
                <a:lnTo>
                  <a:pt x="3517" y="1816100"/>
                </a:lnTo>
                <a:lnTo>
                  <a:pt x="2451" y="1803400"/>
                </a:lnTo>
                <a:lnTo>
                  <a:pt x="11887" y="1803400"/>
                </a:lnTo>
                <a:lnTo>
                  <a:pt x="12941" y="1816100"/>
                </a:lnTo>
                <a:lnTo>
                  <a:pt x="14122" y="1816100"/>
                </a:lnTo>
                <a:lnTo>
                  <a:pt x="15532" y="1828800"/>
                </a:lnTo>
                <a:close/>
              </a:path>
              <a:path w="1809750" h="2070100">
                <a:moveTo>
                  <a:pt x="1804987" y="1828800"/>
                </a:moveTo>
                <a:lnTo>
                  <a:pt x="1794217" y="1828800"/>
                </a:lnTo>
                <a:lnTo>
                  <a:pt x="1795627" y="1816100"/>
                </a:lnTo>
                <a:lnTo>
                  <a:pt x="1796808" y="1816100"/>
                </a:lnTo>
                <a:lnTo>
                  <a:pt x="1797862" y="1803400"/>
                </a:lnTo>
                <a:lnTo>
                  <a:pt x="1807298" y="1803400"/>
                </a:lnTo>
                <a:lnTo>
                  <a:pt x="1806244" y="1816100"/>
                </a:lnTo>
                <a:lnTo>
                  <a:pt x="1804987" y="1828800"/>
                </a:lnTo>
                <a:close/>
              </a:path>
              <a:path w="1809750" h="2070100">
                <a:moveTo>
                  <a:pt x="17094" y="1841500"/>
                </a:moveTo>
                <a:lnTo>
                  <a:pt x="7810" y="1841500"/>
                </a:lnTo>
                <a:lnTo>
                  <a:pt x="6197" y="1828800"/>
                </a:lnTo>
                <a:lnTo>
                  <a:pt x="15506" y="1828800"/>
                </a:lnTo>
                <a:lnTo>
                  <a:pt x="17094" y="1841500"/>
                </a:lnTo>
                <a:close/>
              </a:path>
              <a:path w="1809750" h="2070100">
                <a:moveTo>
                  <a:pt x="1801939" y="1841500"/>
                </a:moveTo>
                <a:lnTo>
                  <a:pt x="1792655" y="1841500"/>
                </a:lnTo>
                <a:lnTo>
                  <a:pt x="1794243" y="1828800"/>
                </a:lnTo>
                <a:lnTo>
                  <a:pt x="1803552" y="1828800"/>
                </a:lnTo>
                <a:lnTo>
                  <a:pt x="1801939" y="1841500"/>
                </a:lnTo>
                <a:close/>
              </a:path>
              <a:path w="1809750" h="2070100">
                <a:moveTo>
                  <a:pt x="25057" y="1866900"/>
                </a:moveTo>
                <a:lnTo>
                  <a:pt x="13703" y="1866900"/>
                </a:lnTo>
                <a:lnTo>
                  <a:pt x="11569" y="1854200"/>
                </a:lnTo>
                <a:lnTo>
                  <a:pt x="9601" y="1841500"/>
                </a:lnTo>
                <a:lnTo>
                  <a:pt x="18808" y="1841500"/>
                </a:lnTo>
                <a:lnTo>
                  <a:pt x="20739" y="1854200"/>
                </a:lnTo>
                <a:lnTo>
                  <a:pt x="22783" y="1854200"/>
                </a:lnTo>
                <a:lnTo>
                  <a:pt x="25057" y="1866900"/>
                </a:lnTo>
                <a:close/>
              </a:path>
              <a:path w="1809750" h="2070100">
                <a:moveTo>
                  <a:pt x="1796046" y="1866900"/>
                </a:moveTo>
                <a:lnTo>
                  <a:pt x="1784692" y="1866900"/>
                </a:lnTo>
                <a:lnTo>
                  <a:pt x="1786966" y="1854200"/>
                </a:lnTo>
                <a:lnTo>
                  <a:pt x="1789010" y="1854200"/>
                </a:lnTo>
                <a:lnTo>
                  <a:pt x="1790941" y="1841500"/>
                </a:lnTo>
                <a:lnTo>
                  <a:pt x="1800148" y="1841500"/>
                </a:lnTo>
                <a:lnTo>
                  <a:pt x="1798192" y="1854200"/>
                </a:lnTo>
                <a:lnTo>
                  <a:pt x="1796046" y="1866900"/>
                </a:lnTo>
                <a:close/>
              </a:path>
              <a:path w="1809750" h="2070100">
                <a:moveTo>
                  <a:pt x="30022" y="1879600"/>
                </a:moveTo>
                <a:lnTo>
                  <a:pt x="18491" y="1879600"/>
                </a:lnTo>
                <a:lnTo>
                  <a:pt x="16014" y="1866900"/>
                </a:lnTo>
                <a:lnTo>
                  <a:pt x="27419" y="1866900"/>
                </a:lnTo>
                <a:lnTo>
                  <a:pt x="30022" y="1879600"/>
                </a:lnTo>
                <a:close/>
              </a:path>
              <a:path w="1809750" h="2070100">
                <a:moveTo>
                  <a:pt x="1791258" y="1879600"/>
                </a:moveTo>
                <a:lnTo>
                  <a:pt x="1779727" y="1879600"/>
                </a:lnTo>
                <a:lnTo>
                  <a:pt x="1782330" y="1866900"/>
                </a:lnTo>
                <a:lnTo>
                  <a:pt x="1793735" y="1866900"/>
                </a:lnTo>
                <a:lnTo>
                  <a:pt x="1791258" y="1879600"/>
                </a:lnTo>
                <a:close/>
              </a:path>
              <a:path w="1809750" h="2070100">
                <a:moveTo>
                  <a:pt x="35636" y="1892300"/>
                </a:moveTo>
                <a:lnTo>
                  <a:pt x="23952" y="1892300"/>
                </a:lnTo>
                <a:lnTo>
                  <a:pt x="21145" y="1879600"/>
                </a:lnTo>
                <a:lnTo>
                  <a:pt x="32702" y="1879600"/>
                </a:lnTo>
                <a:lnTo>
                  <a:pt x="35636" y="1892300"/>
                </a:lnTo>
                <a:close/>
              </a:path>
              <a:path w="1809750" h="2070100">
                <a:moveTo>
                  <a:pt x="1785797" y="1892300"/>
                </a:moveTo>
                <a:lnTo>
                  <a:pt x="1774113" y="1892300"/>
                </a:lnTo>
                <a:lnTo>
                  <a:pt x="1777047" y="1879600"/>
                </a:lnTo>
                <a:lnTo>
                  <a:pt x="1788604" y="1879600"/>
                </a:lnTo>
                <a:lnTo>
                  <a:pt x="1785797" y="1892300"/>
                </a:lnTo>
                <a:close/>
              </a:path>
              <a:path w="1809750" h="2070100">
                <a:moveTo>
                  <a:pt x="41846" y="1905000"/>
                </a:moveTo>
                <a:lnTo>
                  <a:pt x="30060" y="1905000"/>
                </a:lnTo>
                <a:lnTo>
                  <a:pt x="26924" y="1892300"/>
                </a:lnTo>
                <a:lnTo>
                  <a:pt x="38620" y="1892300"/>
                </a:lnTo>
                <a:lnTo>
                  <a:pt x="41846" y="1905000"/>
                </a:lnTo>
                <a:close/>
              </a:path>
              <a:path w="1809750" h="2070100">
                <a:moveTo>
                  <a:pt x="1779689" y="1905000"/>
                </a:moveTo>
                <a:lnTo>
                  <a:pt x="1767903" y="1905000"/>
                </a:lnTo>
                <a:lnTo>
                  <a:pt x="1771129" y="1892300"/>
                </a:lnTo>
                <a:lnTo>
                  <a:pt x="1782826" y="1892300"/>
                </a:lnTo>
                <a:lnTo>
                  <a:pt x="1779689" y="1905000"/>
                </a:lnTo>
                <a:close/>
              </a:path>
              <a:path w="1809750" h="2070100">
                <a:moveTo>
                  <a:pt x="48666" y="1917700"/>
                </a:moveTo>
                <a:lnTo>
                  <a:pt x="36791" y="1917700"/>
                </a:lnTo>
                <a:lnTo>
                  <a:pt x="33350" y="1905000"/>
                </a:lnTo>
                <a:lnTo>
                  <a:pt x="45135" y="1905000"/>
                </a:lnTo>
                <a:lnTo>
                  <a:pt x="48666" y="1917700"/>
                </a:lnTo>
                <a:close/>
              </a:path>
              <a:path w="1809750" h="2070100">
                <a:moveTo>
                  <a:pt x="1772958" y="1917700"/>
                </a:moveTo>
                <a:lnTo>
                  <a:pt x="1761083" y="1917700"/>
                </a:lnTo>
                <a:lnTo>
                  <a:pt x="1764614" y="1905000"/>
                </a:lnTo>
                <a:lnTo>
                  <a:pt x="1776399" y="1905000"/>
                </a:lnTo>
                <a:lnTo>
                  <a:pt x="1772958" y="1917700"/>
                </a:lnTo>
                <a:close/>
              </a:path>
              <a:path w="1809750" h="2070100">
                <a:moveTo>
                  <a:pt x="56070" y="1930400"/>
                </a:moveTo>
                <a:lnTo>
                  <a:pt x="44132" y="1930400"/>
                </a:lnTo>
                <a:lnTo>
                  <a:pt x="40386" y="1917700"/>
                </a:lnTo>
                <a:lnTo>
                  <a:pt x="52235" y="1917700"/>
                </a:lnTo>
                <a:lnTo>
                  <a:pt x="56070" y="1930400"/>
                </a:lnTo>
                <a:close/>
              </a:path>
              <a:path w="1809750" h="2070100">
                <a:moveTo>
                  <a:pt x="1765617" y="1930400"/>
                </a:moveTo>
                <a:lnTo>
                  <a:pt x="1753679" y="1930400"/>
                </a:lnTo>
                <a:lnTo>
                  <a:pt x="1757514" y="1917700"/>
                </a:lnTo>
                <a:lnTo>
                  <a:pt x="1769364" y="1917700"/>
                </a:lnTo>
                <a:lnTo>
                  <a:pt x="1765617" y="1930400"/>
                </a:lnTo>
                <a:close/>
              </a:path>
              <a:path w="1809750" h="2070100">
                <a:moveTo>
                  <a:pt x="64033" y="1943100"/>
                </a:moveTo>
                <a:lnTo>
                  <a:pt x="52057" y="1943100"/>
                </a:lnTo>
                <a:lnTo>
                  <a:pt x="48018" y="1930400"/>
                </a:lnTo>
                <a:lnTo>
                  <a:pt x="59918" y="1930400"/>
                </a:lnTo>
                <a:lnTo>
                  <a:pt x="64033" y="1943100"/>
                </a:lnTo>
                <a:close/>
              </a:path>
              <a:path w="1809750" h="2070100">
                <a:moveTo>
                  <a:pt x="1757692" y="1943100"/>
                </a:moveTo>
                <a:lnTo>
                  <a:pt x="1745716" y="1943100"/>
                </a:lnTo>
                <a:lnTo>
                  <a:pt x="1749831" y="1930400"/>
                </a:lnTo>
                <a:lnTo>
                  <a:pt x="1761731" y="1930400"/>
                </a:lnTo>
                <a:lnTo>
                  <a:pt x="1757692" y="1943100"/>
                </a:lnTo>
                <a:close/>
              </a:path>
              <a:path w="1809750" h="2070100">
                <a:moveTo>
                  <a:pt x="72542" y="1955800"/>
                </a:moveTo>
                <a:lnTo>
                  <a:pt x="60553" y="1955800"/>
                </a:lnTo>
                <a:lnTo>
                  <a:pt x="56235" y="1943100"/>
                </a:lnTo>
                <a:lnTo>
                  <a:pt x="68148" y="1943100"/>
                </a:lnTo>
                <a:lnTo>
                  <a:pt x="72542" y="1955800"/>
                </a:lnTo>
                <a:close/>
              </a:path>
              <a:path w="1809750" h="2070100">
                <a:moveTo>
                  <a:pt x="1749196" y="1955800"/>
                </a:moveTo>
                <a:lnTo>
                  <a:pt x="1737207" y="1955800"/>
                </a:lnTo>
                <a:lnTo>
                  <a:pt x="1741601" y="1943100"/>
                </a:lnTo>
                <a:lnTo>
                  <a:pt x="1753514" y="1943100"/>
                </a:lnTo>
                <a:lnTo>
                  <a:pt x="1749196" y="1955800"/>
                </a:lnTo>
                <a:close/>
              </a:path>
              <a:path w="1809750" h="2070100">
                <a:moveTo>
                  <a:pt x="81572" y="1968500"/>
                </a:moveTo>
                <a:lnTo>
                  <a:pt x="69608" y="1968500"/>
                </a:lnTo>
                <a:lnTo>
                  <a:pt x="65011" y="1955800"/>
                </a:lnTo>
                <a:lnTo>
                  <a:pt x="76911" y="1955800"/>
                </a:lnTo>
                <a:lnTo>
                  <a:pt x="81572" y="1968500"/>
                </a:lnTo>
                <a:close/>
              </a:path>
              <a:path w="1809750" h="2070100">
                <a:moveTo>
                  <a:pt x="1740141" y="1968500"/>
                </a:moveTo>
                <a:lnTo>
                  <a:pt x="1728190" y="1968500"/>
                </a:lnTo>
                <a:lnTo>
                  <a:pt x="1732838" y="1955800"/>
                </a:lnTo>
                <a:lnTo>
                  <a:pt x="1744738" y="1955800"/>
                </a:lnTo>
                <a:lnTo>
                  <a:pt x="1740141" y="1968500"/>
                </a:lnTo>
                <a:close/>
              </a:path>
              <a:path w="1809750" h="2070100">
                <a:moveTo>
                  <a:pt x="96050" y="1981200"/>
                </a:moveTo>
                <a:lnTo>
                  <a:pt x="79184" y="1981200"/>
                </a:lnTo>
                <a:lnTo>
                  <a:pt x="74333" y="1968500"/>
                </a:lnTo>
                <a:lnTo>
                  <a:pt x="91020" y="1968500"/>
                </a:lnTo>
                <a:lnTo>
                  <a:pt x="96050" y="1981200"/>
                </a:lnTo>
                <a:close/>
              </a:path>
              <a:path w="1809750" h="2070100">
                <a:moveTo>
                  <a:pt x="1730565" y="1981200"/>
                </a:moveTo>
                <a:lnTo>
                  <a:pt x="1713699" y="1981200"/>
                </a:lnTo>
                <a:lnTo>
                  <a:pt x="1718729" y="1968500"/>
                </a:lnTo>
                <a:lnTo>
                  <a:pt x="1735416" y="1968500"/>
                </a:lnTo>
                <a:lnTo>
                  <a:pt x="1730565" y="1981200"/>
                </a:lnTo>
                <a:close/>
              </a:path>
              <a:path w="1809750" h="2070100">
                <a:moveTo>
                  <a:pt x="106311" y="1993900"/>
                </a:moveTo>
                <a:lnTo>
                  <a:pt x="94513" y="1993900"/>
                </a:lnTo>
                <a:lnTo>
                  <a:pt x="89280" y="1981200"/>
                </a:lnTo>
                <a:lnTo>
                  <a:pt x="101041" y="1981200"/>
                </a:lnTo>
                <a:lnTo>
                  <a:pt x="106311" y="1993900"/>
                </a:lnTo>
                <a:close/>
              </a:path>
              <a:path w="1809750" h="2070100">
                <a:moveTo>
                  <a:pt x="1715249" y="1993900"/>
                </a:moveTo>
                <a:lnTo>
                  <a:pt x="1703438" y="1993900"/>
                </a:lnTo>
                <a:lnTo>
                  <a:pt x="1708708" y="1981200"/>
                </a:lnTo>
                <a:lnTo>
                  <a:pt x="1720469" y="1981200"/>
                </a:lnTo>
                <a:lnTo>
                  <a:pt x="1715249" y="1993900"/>
                </a:lnTo>
                <a:close/>
              </a:path>
              <a:path w="1809750" h="2070100">
                <a:moveTo>
                  <a:pt x="122554" y="2006600"/>
                </a:moveTo>
                <a:lnTo>
                  <a:pt x="105333" y="2006600"/>
                </a:lnTo>
                <a:lnTo>
                  <a:pt x="99860" y="1993900"/>
                </a:lnTo>
                <a:lnTo>
                  <a:pt x="116941" y="1993900"/>
                </a:lnTo>
                <a:lnTo>
                  <a:pt x="122554" y="2006600"/>
                </a:lnTo>
                <a:close/>
              </a:path>
              <a:path w="1809750" h="2070100">
                <a:moveTo>
                  <a:pt x="1704416" y="2006600"/>
                </a:moveTo>
                <a:lnTo>
                  <a:pt x="1687195" y="2006600"/>
                </a:lnTo>
                <a:lnTo>
                  <a:pt x="1692808" y="1993900"/>
                </a:lnTo>
                <a:lnTo>
                  <a:pt x="1709889" y="1993900"/>
                </a:lnTo>
                <a:lnTo>
                  <a:pt x="1704416" y="2006600"/>
                </a:lnTo>
                <a:close/>
              </a:path>
              <a:path w="1809750" h="2070100">
                <a:moveTo>
                  <a:pt x="139763" y="2019300"/>
                </a:moveTo>
                <a:lnTo>
                  <a:pt x="122427" y="2019300"/>
                </a:lnTo>
                <a:lnTo>
                  <a:pt x="116624" y="2006600"/>
                </a:lnTo>
                <a:lnTo>
                  <a:pt x="133832" y="2006600"/>
                </a:lnTo>
                <a:lnTo>
                  <a:pt x="139763" y="2019300"/>
                </a:lnTo>
                <a:close/>
              </a:path>
              <a:path w="1809750" h="2070100">
                <a:moveTo>
                  <a:pt x="1687322" y="2019300"/>
                </a:moveTo>
                <a:lnTo>
                  <a:pt x="1669986" y="2019300"/>
                </a:lnTo>
                <a:lnTo>
                  <a:pt x="1675917" y="2006600"/>
                </a:lnTo>
                <a:lnTo>
                  <a:pt x="1693125" y="2006600"/>
                </a:lnTo>
                <a:lnTo>
                  <a:pt x="1687322" y="2019300"/>
                </a:lnTo>
                <a:close/>
              </a:path>
              <a:path w="1809750" h="2070100">
                <a:moveTo>
                  <a:pt x="157886" y="2032000"/>
                </a:moveTo>
                <a:lnTo>
                  <a:pt x="140512" y="2032000"/>
                </a:lnTo>
                <a:lnTo>
                  <a:pt x="134378" y="2019300"/>
                </a:lnTo>
                <a:lnTo>
                  <a:pt x="151650" y="2019300"/>
                </a:lnTo>
                <a:lnTo>
                  <a:pt x="157886" y="2032000"/>
                </a:lnTo>
                <a:close/>
              </a:path>
              <a:path w="1809750" h="2070100">
                <a:moveTo>
                  <a:pt x="1669237" y="2032000"/>
                </a:moveTo>
                <a:lnTo>
                  <a:pt x="1651863" y="2032000"/>
                </a:lnTo>
                <a:lnTo>
                  <a:pt x="1658099" y="2019300"/>
                </a:lnTo>
                <a:lnTo>
                  <a:pt x="1675371" y="2019300"/>
                </a:lnTo>
                <a:lnTo>
                  <a:pt x="1669237" y="2032000"/>
                </a:lnTo>
                <a:close/>
              </a:path>
              <a:path w="1809750" h="2070100">
                <a:moveTo>
                  <a:pt x="183337" y="2044700"/>
                </a:moveTo>
                <a:lnTo>
                  <a:pt x="166039" y="2044700"/>
                </a:lnTo>
                <a:lnTo>
                  <a:pt x="159512" y="2032000"/>
                </a:lnTo>
                <a:lnTo>
                  <a:pt x="176745" y="2032000"/>
                </a:lnTo>
                <a:lnTo>
                  <a:pt x="183337" y="2044700"/>
                </a:lnTo>
                <a:close/>
              </a:path>
              <a:path w="1809750" h="2070100">
                <a:moveTo>
                  <a:pt x="1643710" y="2044700"/>
                </a:moveTo>
                <a:lnTo>
                  <a:pt x="1626412" y="2044700"/>
                </a:lnTo>
                <a:lnTo>
                  <a:pt x="1633004" y="2032000"/>
                </a:lnTo>
                <a:lnTo>
                  <a:pt x="1650238" y="2032000"/>
                </a:lnTo>
                <a:lnTo>
                  <a:pt x="1643710" y="2044700"/>
                </a:lnTo>
                <a:close/>
              </a:path>
              <a:path w="1809750" h="2070100">
                <a:moveTo>
                  <a:pt x="217055" y="2057400"/>
                </a:moveTo>
                <a:lnTo>
                  <a:pt x="193039" y="2057400"/>
                </a:lnTo>
                <a:lnTo>
                  <a:pt x="186156" y="2044700"/>
                </a:lnTo>
                <a:lnTo>
                  <a:pt x="210045" y="2044700"/>
                </a:lnTo>
                <a:lnTo>
                  <a:pt x="217055" y="2057400"/>
                </a:lnTo>
                <a:close/>
              </a:path>
              <a:path w="1809750" h="2070100">
                <a:moveTo>
                  <a:pt x="1616710" y="2057400"/>
                </a:moveTo>
                <a:lnTo>
                  <a:pt x="1592694" y="2057400"/>
                </a:lnTo>
                <a:lnTo>
                  <a:pt x="1599704" y="2044700"/>
                </a:lnTo>
                <a:lnTo>
                  <a:pt x="1623593" y="2044700"/>
                </a:lnTo>
                <a:lnTo>
                  <a:pt x="1616710" y="2057400"/>
                </a:lnTo>
                <a:close/>
              </a:path>
              <a:path w="1809750" h="2070100">
                <a:moveTo>
                  <a:pt x="274675" y="2070100"/>
                </a:moveTo>
                <a:lnTo>
                  <a:pt x="228638" y="2070100"/>
                </a:lnTo>
                <a:lnTo>
                  <a:pt x="221361" y="2057400"/>
                </a:lnTo>
                <a:lnTo>
                  <a:pt x="267131" y="2057400"/>
                </a:lnTo>
                <a:lnTo>
                  <a:pt x="274675" y="2070100"/>
                </a:lnTo>
                <a:close/>
              </a:path>
              <a:path w="1809750" h="2070100">
                <a:moveTo>
                  <a:pt x="1581111" y="2070100"/>
                </a:moveTo>
                <a:lnTo>
                  <a:pt x="1535087" y="2070100"/>
                </a:lnTo>
                <a:lnTo>
                  <a:pt x="1542618" y="2057400"/>
                </a:lnTo>
                <a:lnTo>
                  <a:pt x="1588389" y="2057400"/>
                </a:lnTo>
                <a:lnTo>
                  <a:pt x="1581111" y="207010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/>
          <p:nvPr/>
        </p:nvSpPr>
        <p:spPr>
          <a:xfrm>
            <a:off x="3810000" y="2950464"/>
            <a:ext cx="1789430" cy="710565"/>
          </a:xfrm>
          <a:custGeom>
            <a:rect l="l" t="t" r="r" b="b"/>
            <a:pathLst>
              <a:path w="1789429" h="710564">
                <a:moveTo>
                  <a:pt x="1670303" y="710184"/>
                </a:moveTo>
                <a:lnTo>
                  <a:pt x="118872" y="710184"/>
                </a:lnTo>
                <a:lnTo>
                  <a:pt x="72485" y="700952"/>
                </a:lnTo>
                <a:lnTo>
                  <a:pt x="34713" y="675565"/>
                </a:lnTo>
                <a:lnTo>
                  <a:pt x="9302" y="637769"/>
                </a:lnTo>
                <a:lnTo>
                  <a:pt x="0" y="591312"/>
                </a:lnTo>
                <a:lnTo>
                  <a:pt x="0" y="118872"/>
                </a:lnTo>
                <a:lnTo>
                  <a:pt x="9302" y="72878"/>
                </a:lnTo>
                <a:lnTo>
                  <a:pt x="34713" y="35237"/>
                </a:lnTo>
                <a:lnTo>
                  <a:pt x="72485" y="9695"/>
                </a:lnTo>
                <a:lnTo>
                  <a:pt x="118872" y="0"/>
                </a:lnTo>
                <a:lnTo>
                  <a:pt x="1670303" y="0"/>
                </a:lnTo>
                <a:lnTo>
                  <a:pt x="1716654" y="9695"/>
                </a:lnTo>
                <a:lnTo>
                  <a:pt x="1754414" y="35237"/>
                </a:lnTo>
                <a:lnTo>
                  <a:pt x="1779837" y="72878"/>
                </a:lnTo>
                <a:lnTo>
                  <a:pt x="1789176" y="118872"/>
                </a:lnTo>
                <a:lnTo>
                  <a:pt x="1789176" y="591312"/>
                </a:lnTo>
                <a:lnTo>
                  <a:pt x="1779837" y="637769"/>
                </a:lnTo>
                <a:lnTo>
                  <a:pt x="1754414" y="675565"/>
                </a:lnTo>
                <a:lnTo>
                  <a:pt x="1716654" y="700952"/>
                </a:lnTo>
                <a:lnTo>
                  <a:pt x="1670303" y="710184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5" name="object 25"/>
          <p:cNvSpPr txBox="1"/>
          <p:nvPr/>
        </p:nvSpPr>
        <p:spPr>
          <a:xfrm>
            <a:off x="4078325" y="3155988"/>
            <a:ext cx="125031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10">
                <a:solidFill>
                  <a:srgbClr val="FFFFFF"/>
                </a:solidFill>
                <a:latin typeface="Microsoft JhengHei"/>
                <a:cs typeface="Microsoft JhengHei"/>
              </a:rPr>
              <a:t>认证机制支</a:t>
            </a:r>
            <a:r>
              <a:rPr sz="1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持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888104" y="3625342"/>
            <a:ext cx="164655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7329" marR="5080" indent="-214629">
              <a:lnSpc>
                <a:spcPct val="150000"/>
              </a:lnSpc>
              <a:spcBef>
                <a:spcPts val="95"/>
              </a:spcBef>
              <a:buFont typeface="Arial"/>
              <a:buChar char="•"/>
              <a:tabLst>
                <a:tab pos="227329"/>
              </a:tabLst>
            </a:pPr>
            <a:r>
              <a:rPr sz="1400" spc="70">
                <a:latin typeface="宋体"/>
                <a:cs typeface="宋体"/>
              </a:rPr>
              <a:t>5</a:t>
            </a:r>
            <a:r>
              <a:rPr sz="1400" spc="385">
                <a:latin typeface="宋体"/>
                <a:cs typeface="宋体"/>
              </a:rPr>
              <a:t>G</a:t>
            </a:r>
            <a:r>
              <a:rPr sz="1400" spc="110">
                <a:latin typeface="宋体"/>
                <a:cs typeface="宋体"/>
              </a:rPr>
              <a:t>-</a:t>
            </a:r>
            <a:r>
              <a:rPr sz="1400" spc="225">
                <a:latin typeface="宋体"/>
                <a:cs typeface="宋体"/>
              </a:rPr>
              <a:t>AKA</a:t>
            </a:r>
            <a:r>
              <a:rPr sz="1400">
                <a:latin typeface="宋体"/>
                <a:cs typeface="宋体"/>
              </a:rPr>
              <a:t>：抗内外 部攻</a:t>
            </a:r>
            <a:r>
              <a:rPr sz="1400" spc="5">
                <a:latin typeface="宋体"/>
                <a:cs typeface="宋体"/>
              </a:rPr>
              <a:t>击</a:t>
            </a:r>
            <a:endParaRPr sz="1400">
              <a:latin typeface="宋体"/>
              <a:cs typeface="宋体"/>
            </a:endParaRPr>
          </a:p>
          <a:p>
            <a:pPr marL="227329" marR="65405" indent="-214629">
              <a:lnSpc>
                <a:spcPct val="150000"/>
              </a:lnSpc>
              <a:buFont typeface="Arial"/>
              <a:buChar char="•"/>
              <a:tabLst>
                <a:tab pos="227329"/>
              </a:tabLst>
            </a:pPr>
            <a:r>
              <a:rPr sz="1400" spc="225">
                <a:latin typeface="宋体"/>
                <a:cs typeface="宋体"/>
              </a:rPr>
              <a:t>EAP</a:t>
            </a:r>
            <a:r>
              <a:rPr sz="1400" spc="110">
                <a:latin typeface="宋体"/>
                <a:cs typeface="宋体"/>
              </a:rPr>
              <a:t>-</a:t>
            </a:r>
            <a:r>
              <a:rPr sz="1400" spc="225">
                <a:latin typeface="宋体"/>
                <a:cs typeface="宋体"/>
              </a:rPr>
              <a:t>AKA</a:t>
            </a:r>
            <a:r>
              <a:rPr sz="1400">
                <a:latin typeface="宋体"/>
                <a:cs typeface="宋体"/>
              </a:rPr>
              <a:t>’：兼 容垂直行</a:t>
            </a:r>
            <a:r>
              <a:rPr sz="1400" spc="5">
                <a:latin typeface="宋体"/>
                <a:cs typeface="宋体"/>
              </a:rPr>
              <a:t>业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233159" y="3235451"/>
            <a:ext cx="1800225" cy="2071370"/>
          </a:xfrm>
          <a:custGeom>
            <a:rect l="l" t="t" r="r" b="b"/>
            <a:pathLst>
              <a:path w="1800225" h="2071370">
                <a:moveTo>
                  <a:pt x="1499615" y="2071115"/>
                </a:moveTo>
                <a:lnTo>
                  <a:pt x="298704" y="2071115"/>
                </a:lnTo>
                <a:lnTo>
                  <a:pt x="250225" y="2067308"/>
                </a:lnTo>
                <a:lnTo>
                  <a:pt x="204213" y="2056032"/>
                </a:lnTo>
                <a:lnTo>
                  <a:pt x="161294" y="2037901"/>
                </a:lnTo>
                <a:lnTo>
                  <a:pt x="122092" y="2013535"/>
                </a:lnTo>
                <a:lnTo>
                  <a:pt x="87234" y="1983547"/>
                </a:lnTo>
                <a:lnTo>
                  <a:pt x="57346" y="1948557"/>
                </a:lnTo>
                <a:lnTo>
                  <a:pt x="33052" y="1909179"/>
                </a:lnTo>
                <a:lnTo>
                  <a:pt x="14980" y="1866030"/>
                </a:lnTo>
                <a:lnTo>
                  <a:pt x="3754" y="1819728"/>
                </a:lnTo>
                <a:lnTo>
                  <a:pt x="0" y="1770888"/>
                </a:lnTo>
                <a:lnTo>
                  <a:pt x="0" y="300227"/>
                </a:lnTo>
                <a:lnTo>
                  <a:pt x="3754" y="251473"/>
                </a:lnTo>
                <a:lnTo>
                  <a:pt x="14980" y="205237"/>
                </a:lnTo>
                <a:lnTo>
                  <a:pt x="33052" y="162136"/>
                </a:lnTo>
                <a:lnTo>
                  <a:pt x="57346" y="122787"/>
                </a:lnTo>
                <a:lnTo>
                  <a:pt x="87234" y="87806"/>
                </a:lnTo>
                <a:lnTo>
                  <a:pt x="122092" y="57809"/>
                </a:lnTo>
                <a:lnTo>
                  <a:pt x="161294" y="33414"/>
                </a:lnTo>
                <a:lnTo>
                  <a:pt x="204213" y="15236"/>
                </a:lnTo>
                <a:lnTo>
                  <a:pt x="250225" y="3892"/>
                </a:lnTo>
                <a:lnTo>
                  <a:pt x="298704" y="0"/>
                </a:lnTo>
                <a:lnTo>
                  <a:pt x="1499615" y="0"/>
                </a:lnTo>
                <a:lnTo>
                  <a:pt x="1548264" y="3892"/>
                </a:lnTo>
                <a:lnTo>
                  <a:pt x="1594418" y="15236"/>
                </a:lnTo>
                <a:lnTo>
                  <a:pt x="1637461" y="33414"/>
                </a:lnTo>
                <a:lnTo>
                  <a:pt x="1676776" y="57809"/>
                </a:lnTo>
                <a:lnTo>
                  <a:pt x="1711747" y="87806"/>
                </a:lnTo>
                <a:lnTo>
                  <a:pt x="1741756" y="122787"/>
                </a:lnTo>
                <a:lnTo>
                  <a:pt x="1766187" y="162136"/>
                </a:lnTo>
                <a:lnTo>
                  <a:pt x="1784423" y="205237"/>
                </a:lnTo>
                <a:lnTo>
                  <a:pt x="1795847" y="251473"/>
                </a:lnTo>
                <a:lnTo>
                  <a:pt x="1799843" y="300227"/>
                </a:lnTo>
                <a:lnTo>
                  <a:pt x="1799843" y="1770888"/>
                </a:lnTo>
                <a:lnTo>
                  <a:pt x="1795847" y="1819728"/>
                </a:lnTo>
                <a:lnTo>
                  <a:pt x="1784423" y="1866030"/>
                </a:lnTo>
                <a:lnTo>
                  <a:pt x="1766187" y="1909179"/>
                </a:lnTo>
                <a:lnTo>
                  <a:pt x="1741756" y="1948557"/>
                </a:lnTo>
                <a:lnTo>
                  <a:pt x="1711747" y="1983547"/>
                </a:lnTo>
                <a:lnTo>
                  <a:pt x="1676776" y="2013535"/>
                </a:lnTo>
                <a:lnTo>
                  <a:pt x="1637461" y="2037901"/>
                </a:lnTo>
                <a:lnTo>
                  <a:pt x="1594418" y="2056032"/>
                </a:lnTo>
                <a:lnTo>
                  <a:pt x="1548264" y="2067308"/>
                </a:lnTo>
                <a:lnTo>
                  <a:pt x="1499615" y="2071115"/>
                </a:lnTo>
                <a:close/>
              </a:path>
            </a:pathLst>
          </a:custGeom>
          <a:solidFill>
            <a:srgbClr val="DAE2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6227762" y="3230562"/>
            <a:ext cx="1809750" cy="2070100"/>
          </a:xfrm>
          <a:custGeom>
            <a:rect l="l" t="t" r="r" b="b"/>
            <a:pathLst>
              <a:path w="1809750" h="2070100">
                <a:moveTo>
                  <a:pt x="259765" y="12700"/>
                </a:moveTo>
                <a:lnTo>
                  <a:pt x="214172" y="12700"/>
                </a:lnTo>
                <a:lnTo>
                  <a:pt x="221361" y="0"/>
                </a:lnTo>
                <a:lnTo>
                  <a:pt x="267246" y="0"/>
                </a:lnTo>
                <a:lnTo>
                  <a:pt x="259765" y="12700"/>
                </a:lnTo>
                <a:close/>
              </a:path>
              <a:path w="1809750" h="2070100">
                <a:moveTo>
                  <a:pt x="1595577" y="12700"/>
                </a:moveTo>
                <a:lnTo>
                  <a:pt x="1549971" y="12700"/>
                </a:lnTo>
                <a:lnTo>
                  <a:pt x="1542503" y="0"/>
                </a:lnTo>
                <a:lnTo>
                  <a:pt x="1588389" y="0"/>
                </a:lnTo>
                <a:lnTo>
                  <a:pt x="1595577" y="12700"/>
                </a:lnTo>
                <a:close/>
              </a:path>
              <a:path w="1809750" h="2070100">
                <a:moveTo>
                  <a:pt x="203225" y="25400"/>
                </a:moveTo>
                <a:lnTo>
                  <a:pt x="179362" y="25400"/>
                </a:lnTo>
                <a:lnTo>
                  <a:pt x="186156" y="12700"/>
                </a:lnTo>
                <a:lnTo>
                  <a:pt x="210159" y="12700"/>
                </a:lnTo>
                <a:lnTo>
                  <a:pt x="203225" y="25400"/>
                </a:lnTo>
                <a:close/>
              </a:path>
              <a:path w="1809750" h="2070100">
                <a:moveTo>
                  <a:pt x="1630387" y="25400"/>
                </a:moveTo>
                <a:lnTo>
                  <a:pt x="1606524" y="25400"/>
                </a:lnTo>
                <a:lnTo>
                  <a:pt x="1599590" y="12700"/>
                </a:lnTo>
                <a:lnTo>
                  <a:pt x="1623593" y="12700"/>
                </a:lnTo>
                <a:lnTo>
                  <a:pt x="1630387" y="25400"/>
                </a:lnTo>
                <a:close/>
              </a:path>
              <a:path w="1809750" h="2070100">
                <a:moveTo>
                  <a:pt x="176733" y="38100"/>
                </a:moveTo>
                <a:lnTo>
                  <a:pt x="153085" y="38100"/>
                </a:lnTo>
                <a:lnTo>
                  <a:pt x="159512" y="25400"/>
                </a:lnTo>
                <a:lnTo>
                  <a:pt x="183337" y="25400"/>
                </a:lnTo>
                <a:lnTo>
                  <a:pt x="176733" y="38100"/>
                </a:lnTo>
                <a:close/>
              </a:path>
              <a:path w="1809750" h="2070100">
                <a:moveTo>
                  <a:pt x="1656664" y="38100"/>
                </a:moveTo>
                <a:lnTo>
                  <a:pt x="1633004" y="38100"/>
                </a:lnTo>
                <a:lnTo>
                  <a:pt x="1626412" y="25400"/>
                </a:lnTo>
                <a:lnTo>
                  <a:pt x="1650238" y="25400"/>
                </a:lnTo>
                <a:lnTo>
                  <a:pt x="1656664" y="38100"/>
                </a:lnTo>
                <a:close/>
              </a:path>
              <a:path w="1809750" h="2070100">
                <a:moveTo>
                  <a:pt x="151650" y="50800"/>
                </a:moveTo>
                <a:lnTo>
                  <a:pt x="134378" y="50800"/>
                </a:lnTo>
                <a:lnTo>
                  <a:pt x="140512" y="38100"/>
                </a:lnTo>
                <a:lnTo>
                  <a:pt x="157886" y="38100"/>
                </a:lnTo>
                <a:lnTo>
                  <a:pt x="151650" y="50800"/>
                </a:lnTo>
                <a:close/>
              </a:path>
              <a:path w="1809750" h="2070100">
                <a:moveTo>
                  <a:pt x="1675371" y="50800"/>
                </a:moveTo>
                <a:lnTo>
                  <a:pt x="1658099" y="50800"/>
                </a:lnTo>
                <a:lnTo>
                  <a:pt x="1651863" y="38100"/>
                </a:lnTo>
                <a:lnTo>
                  <a:pt x="1669237" y="38100"/>
                </a:lnTo>
                <a:lnTo>
                  <a:pt x="1675371" y="50800"/>
                </a:lnTo>
                <a:close/>
              </a:path>
              <a:path w="1809750" h="2070100">
                <a:moveTo>
                  <a:pt x="133832" y="63500"/>
                </a:moveTo>
                <a:lnTo>
                  <a:pt x="116624" y="63500"/>
                </a:lnTo>
                <a:lnTo>
                  <a:pt x="122427" y="50800"/>
                </a:lnTo>
                <a:lnTo>
                  <a:pt x="139763" y="50800"/>
                </a:lnTo>
                <a:lnTo>
                  <a:pt x="133832" y="63500"/>
                </a:lnTo>
                <a:close/>
              </a:path>
              <a:path w="1809750" h="2070100">
                <a:moveTo>
                  <a:pt x="1693125" y="63500"/>
                </a:moveTo>
                <a:lnTo>
                  <a:pt x="1675917" y="63500"/>
                </a:lnTo>
                <a:lnTo>
                  <a:pt x="1669986" y="50800"/>
                </a:lnTo>
                <a:lnTo>
                  <a:pt x="1687322" y="50800"/>
                </a:lnTo>
                <a:lnTo>
                  <a:pt x="1693125" y="63500"/>
                </a:lnTo>
                <a:close/>
              </a:path>
              <a:path w="1809750" h="2070100">
                <a:moveTo>
                  <a:pt x="116941" y="76200"/>
                </a:moveTo>
                <a:lnTo>
                  <a:pt x="99860" y="76200"/>
                </a:lnTo>
                <a:lnTo>
                  <a:pt x="105333" y="63500"/>
                </a:lnTo>
                <a:lnTo>
                  <a:pt x="122554" y="63500"/>
                </a:lnTo>
                <a:lnTo>
                  <a:pt x="116941" y="76200"/>
                </a:lnTo>
                <a:close/>
              </a:path>
              <a:path w="1809750" h="2070100">
                <a:moveTo>
                  <a:pt x="1709889" y="76200"/>
                </a:moveTo>
                <a:lnTo>
                  <a:pt x="1692808" y="76200"/>
                </a:lnTo>
                <a:lnTo>
                  <a:pt x="1687195" y="63500"/>
                </a:lnTo>
                <a:lnTo>
                  <a:pt x="1704416" y="63500"/>
                </a:lnTo>
                <a:lnTo>
                  <a:pt x="1709889" y="76200"/>
                </a:lnTo>
                <a:close/>
              </a:path>
              <a:path w="1809750" h="2070100">
                <a:moveTo>
                  <a:pt x="101041" y="88900"/>
                </a:moveTo>
                <a:lnTo>
                  <a:pt x="89280" y="88900"/>
                </a:lnTo>
                <a:lnTo>
                  <a:pt x="94500" y="76200"/>
                </a:lnTo>
                <a:lnTo>
                  <a:pt x="106311" y="76200"/>
                </a:lnTo>
                <a:lnTo>
                  <a:pt x="101041" y="88900"/>
                </a:lnTo>
                <a:close/>
              </a:path>
              <a:path w="1809750" h="2070100">
                <a:moveTo>
                  <a:pt x="1720469" y="88900"/>
                </a:moveTo>
                <a:lnTo>
                  <a:pt x="1708708" y="88900"/>
                </a:lnTo>
                <a:lnTo>
                  <a:pt x="1703438" y="76200"/>
                </a:lnTo>
                <a:lnTo>
                  <a:pt x="1715236" y="76200"/>
                </a:lnTo>
                <a:lnTo>
                  <a:pt x="1720469" y="88900"/>
                </a:lnTo>
                <a:close/>
              </a:path>
              <a:path w="1809750" h="2070100">
                <a:moveTo>
                  <a:pt x="86194" y="101600"/>
                </a:moveTo>
                <a:lnTo>
                  <a:pt x="74333" y="101600"/>
                </a:lnTo>
                <a:lnTo>
                  <a:pt x="79184" y="88900"/>
                </a:lnTo>
                <a:lnTo>
                  <a:pt x="91097" y="88900"/>
                </a:lnTo>
                <a:lnTo>
                  <a:pt x="86194" y="101600"/>
                </a:lnTo>
                <a:close/>
              </a:path>
              <a:path w="1809750" h="2070100">
                <a:moveTo>
                  <a:pt x="1735416" y="101600"/>
                </a:moveTo>
                <a:lnTo>
                  <a:pt x="1723555" y="101600"/>
                </a:lnTo>
                <a:lnTo>
                  <a:pt x="1718652" y="88900"/>
                </a:lnTo>
                <a:lnTo>
                  <a:pt x="1730565" y="88900"/>
                </a:lnTo>
                <a:lnTo>
                  <a:pt x="1735416" y="101600"/>
                </a:lnTo>
                <a:close/>
              </a:path>
              <a:path w="1809750" h="2070100">
                <a:moveTo>
                  <a:pt x="76911" y="114300"/>
                </a:moveTo>
                <a:lnTo>
                  <a:pt x="65011" y="114300"/>
                </a:lnTo>
                <a:lnTo>
                  <a:pt x="69608" y="101600"/>
                </a:lnTo>
                <a:lnTo>
                  <a:pt x="81559" y="101600"/>
                </a:lnTo>
                <a:lnTo>
                  <a:pt x="76911" y="114300"/>
                </a:lnTo>
                <a:close/>
              </a:path>
              <a:path w="1809750" h="2070100">
                <a:moveTo>
                  <a:pt x="1744738" y="114300"/>
                </a:moveTo>
                <a:lnTo>
                  <a:pt x="1732838" y="114300"/>
                </a:lnTo>
                <a:lnTo>
                  <a:pt x="1728177" y="101600"/>
                </a:lnTo>
                <a:lnTo>
                  <a:pt x="1740141" y="101600"/>
                </a:lnTo>
                <a:lnTo>
                  <a:pt x="1744738" y="114300"/>
                </a:lnTo>
                <a:close/>
              </a:path>
              <a:path w="1809750" h="2070100">
                <a:moveTo>
                  <a:pt x="68148" y="127000"/>
                </a:moveTo>
                <a:lnTo>
                  <a:pt x="56235" y="127000"/>
                </a:lnTo>
                <a:lnTo>
                  <a:pt x="60553" y="114300"/>
                </a:lnTo>
                <a:lnTo>
                  <a:pt x="72542" y="114300"/>
                </a:lnTo>
                <a:lnTo>
                  <a:pt x="68148" y="127000"/>
                </a:lnTo>
                <a:close/>
              </a:path>
              <a:path w="1809750" h="2070100">
                <a:moveTo>
                  <a:pt x="1753514" y="127000"/>
                </a:moveTo>
                <a:lnTo>
                  <a:pt x="1741601" y="127000"/>
                </a:lnTo>
                <a:lnTo>
                  <a:pt x="1737207" y="114300"/>
                </a:lnTo>
                <a:lnTo>
                  <a:pt x="1749196" y="114300"/>
                </a:lnTo>
                <a:lnTo>
                  <a:pt x="1753514" y="127000"/>
                </a:lnTo>
                <a:close/>
              </a:path>
              <a:path w="1809750" h="2070100">
                <a:moveTo>
                  <a:pt x="56007" y="139700"/>
                </a:moveTo>
                <a:lnTo>
                  <a:pt x="48018" y="139700"/>
                </a:lnTo>
                <a:lnTo>
                  <a:pt x="52057" y="127000"/>
                </a:lnTo>
                <a:lnTo>
                  <a:pt x="59982" y="127000"/>
                </a:lnTo>
                <a:lnTo>
                  <a:pt x="56007" y="139700"/>
                </a:lnTo>
                <a:close/>
              </a:path>
              <a:path w="1809750" h="2070100">
                <a:moveTo>
                  <a:pt x="59918" y="139700"/>
                </a:moveTo>
                <a:lnTo>
                  <a:pt x="59982" y="127000"/>
                </a:lnTo>
                <a:lnTo>
                  <a:pt x="64033" y="127000"/>
                </a:lnTo>
                <a:lnTo>
                  <a:pt x="59918" y="139700"/>
                </a:lnTo>
                <a:close/>
              </a:path>
              <a:path w="1809750" h="2070100">
                <a:moveTo>
                  <a:pt x="1749831" y="139700"/>
                </a:moveTo>
                <a:lnTo>
                  <a:pt x="1745716" y="127000"/>
                </a:lnTo>
                <a:lnTo>
                  <a:pt x="1749767" y="127000"/>
                </a:lnTo>
                <a:lnTo>
                  <a:pt x="1749831" y="139700"/>
                </a:lnTo>
                <a:close/>
              </a:path>
              <a:path w="1809750" h="2070100">
                <a:moveTo>
                  <a:pt x="1761731" y="139700"/>
                </a:moveTo>
                <a:lnTo>
                  <a:pt x="1753743" y="139700"/>
                </a:lnTo>
                <a:lnTo>
                  <a:pt x="1749767" y="127000"/>
                </a:lnTo>
                <a:lnTo>
                  <a:pt x="1757692" y="127000"/>
                </a:lnTo>
                <a:lnTo>
                  <a:pt x="1761731" y="139700"/>
                </a:lnTo>
                <a:close/>
              </a:path>
              <a:path w="1809750" h="2070100">
                <a:moveTo>
                  <a:pt x="48615" y="152400"/>
                </a:moveTo>
                <a:lnTo>
                  <a:pt x="40386" y="152400"/>
                </a:lnTo>
                <a:lnTo>
                  <a:pt x="44132" y="139700"/>
                </a:lnTo>
                <a:lnTo>
                  <a:pt x="52298" y="139700"/>
                </a:lnTo>
                <a:lnTo>
                  <a:pt x="48615" y="152400"/>
                </a:lnTo>
                <a:close/>
              </a:path>
              <a:path w="1809750" h="2070100">
                <a:moveTo>
                  <a:pt x="1769364" y="152400"/>
                </a:moveTo>
                <a:lnTo>
                  <a:pt x="1761134" y="152400"/>
                </a:lnTo>
                <a:lnTo>
                  <a:pt x="1757451" y="139700"/>
                </a:lnTo>
                <a:lnTo>
                  <a:pt x="1765617" y="139700"/>
                </a:lnTo>
                <a:lnTo>
                  <a:pt x="1769364" y="152400"/>
                </a:lnTo>
                <a:close/>
              </a:path>
              <a:path w="1809750" h="2070100">
                <a:moveTo>
                  <a:pt x="41795" y="165100"/>
                </a:moveTo>
                <a:lnTo>
                  <a:pt x="33350" y="165100"/>
                </a:lnTo>
                <a:lnTo>
                  <a:pt x="36791" y="152400"/>
                </a:lnTo>
                <a:lnTo>
                  <a:pt x="45186" y="152400"/>
                </a:lnTo>
                <a:lnTo>
                  <a:pt x="41795" y="165100"/>
                </a:lnTo>
                <a:close/>
              </a:path>
              <a:path w="1809750" h="2070100">
                <a:moveTo>
                  <a:pt x="1776399" y="165100"/>
                </a:moveTo>
                <a:lnTo>
                  <a:pt x="1767954" y="165100"/>
                </a:lnTo>
                <a:lnTo>
                  <a:pt x="1764563" y="152400"/>
                </a:lnTo>
                <a:lnTo>
                  <a:pt x="1772958" y="152400"/>
                </a:lnTo>
                <a:lnTo>
                  <a:pt x="1776399" y="165100"/>
                </a:lnTo>
                <a:close/>
              </a:path>
              <a:path w="1809750" h="2070100">
                <a:moveTo>
                  <a:pt x="35585" y="177800"/>
                </a:moveTo>
                <a:lnTo>
                  <a:pt x="26924" y="177800"/>
                </a:lnTo>
                <a:lnTo>
                  <a:pt x="30060" y="165100"/>
                </a:lnTo>
                <a:lnTo>
                  <a:pt x="38658" y="165100"/>
                </a:lnTo>
                <a:lnTo>
                  <a:pt x="35585" y="177800"/>
                </a:lnTo>
                <a:close/>
              </a:path>
              <a:path w="1809750" h="2070100">
                <a:moveTo>
                  <a:pt x="1782826" y="177800"/>
                </a:moveTo>
                <a:lnTo>
                  <a:pt x="1774164" y="177800"/>
                </a:lnTo>
                <a:lnTo>
                  <a:pt x="1771078" y="165100"/>
                </a:lnTo>
                <a:lnTo>
                  <a:pt x="1779689" y="165100"/>
                </a:lnTo>
                <a:lnTo>
                  <a:pt x="1782826" y="177800"/>
                </a:lnTo>
                <a:close/>
              </a:path>
              <a:path w="1809750" h="2070100">
                <a:moveTo>
                  <a:pt x="29984" y="190500"/>
                </a:moveTo>
                <a:lnTo>
                  <a:pt x="21145" y="190500"/>
                </a:lnTo>
                <a:lnTo>
                  <a:pt x="23952" y="177800"/>
                </a:lnTo>
                <a:lnTo>
                  <a:pt x="32753" y="177800"/>
                </a:lnTo>
                <a:lnTo>
                  <a:pt x="29984" y="190500"/>
                </a:lnTo>
                <a:close/>
              </a:path>
              <a:path w="1809750" h="2070100">
                <a:moveTo>
                  <a:pt x="1788604" y="190500"/>
                </a:moveTo>
                <a:lnTo>
                  <a:pt x="1779765" y="190500"/>
                </a:lnTo>
                <a:lnTo>
                  <a:pt x="1776996" y="177800"/>
                </a:lnTo>
                <a:lnTo>
                  <a:pt x="1785797" y="177800"/>
                </a:lnTo>
                <a:lnTo>
                  <a:pt x="1788604" y="190500"/>
                </a:lnTo>
                <a:close/>
              </a:path>
              <a:path w="1809750" h="2070100">
                <a:moveTo>
                  <a:pt x="27419" y="203200"/>
                </a:moveTo>
                <a:lnTo>
                  <a:pt x="16014" y="203200"/>
                </a:lnTo>
                <a:lnTo>
                  <a:pt x="18491" y="190500"/>
                </a:lnTo>
                <a:lnTo>
                  <a:pt x="30022" y="190500"/>
                </a:lnTo>
                <a:lnTo>
                  <a:pt x="27419" y="203200"/>
                </a:lnTo>
                <a:close/>
              </a:path>
              <a:path w="1809750" h="2070100">
                <a:moveTo>
                  <a:pt x="1793735" y="203200"/>
                </a:moveTo>
                <a:lnTo>
                  <a:pt x="1782330" y="203200"/>
                </a:lnTo>
                <a:lnTo>
                  <a:pt x="1779727" y="190500"/>
                </a:lnTo>
                <a:lnTo>
                  <a:pt x="1791258" y="190500"/>
                </a:lnTo>
                <a:lnTo>
                  <a:pt x="1793735" y="203200"/>
                </a:lnTo>
                <a:close/>
              </a:path>
              <a:path w="1809750" h="2070100">
                <a:moveTo>
                  <a:pt x="18808" y="228600"/>
                </a:moveTo>
                <a:lnTo>
                  <a:pt x="9601" y="228600"/>
                </a:lnTo>
                <a:lnTo>
                  <a:pt x="11557" y="215900"/>
                </a:lnTo>
                <a:lnTo>
                  <a:pt x="13703" y="203200"/>
                </a:lnTo>
                <a:lnTo>
                  <a:pt x="25057" y="203200"/>
                </a:lnTo>
                <a:lnTo>
                  <a:pt x="22783" y="215900"/>
                </a:lnTo>
                <a:lnTo>
                  <a:pt x="20739" y="215900"/>
                </a:lnTo>
                <a:lnTo>
                  <a:pt x="18808" y="228600"/>
                </a:lnTo>
                <a:close/>
              </a:path>
              <a:path w="1809750" h="2070100">
                <a:moveTo>
                  <a:pt x="1800148" y="228600"/>
                </a:moveTo>
                <a:lnTo>
                  <a:pt x="1790941" y="228600"/>
                </a:lnTo>
                <a:lnTo>
                  <a:pt x="1789010" y="215900"/>
                </a:lnTo>
                <a:lnTo>
                  <a:pt x="1786966" y="215900"/>
                </a:lnTo>
                <a:lnTo>
                  <a:pt x="1784692" y="203200"/>
                </a:lnTo>
                <a:lnTo>
                  <a:pt x="1796046" y="203200"/>
                </a:lnTo>
                <a:lnTo>
                  <a:pt x="1798180" y="215900"/>
                </a:lnTo>
                <a:lnTo>
                  <a:pt x="1800148" y="228600"/>
                </a:lnTo>
                <a:close/>
              </a:path>
              <a:path w="1809750" h="2070100">
                <a:moveTo>
                  <a:pt x="15506" y="241300"/>
                </a:moveTo>
                <a:lnTo>
                  <a:pt x="6197" y="241300"/>
                </a:lnTo>
                <a:lnTo>
                  <a:pt x="7810" y="228600"/>
                </a:lnTo>
                <a:lnTo>
                  <a:pt x="17094" y="228600"/>
                </a:lnTo>
                <a:lnTo>
                  <a:pt x="15506" y="241300"/>
                </a:lnTo>
                <a:close/>
              </a:path>
              <a:path w="1809750" h="2070100">
                <a:moveTo>
                  <a:pt x="1803552" y="241300"/>
                </a:moveTo>
                <a:lnTo>
                  <a:pt x="1794243" y="241300"/>
                </a:lnTo>
                <a:lnTo>
                  <a:pt x="1792655" y="228600"/>
                </a:lnTo>
                <a:lnTo>
                  <a:pt x="1801939" y="228600"/>
                </a:lnTo>
                <a:lnTo>
                  <a:pt x="1803552" y="241300"/>
                </a:lnTo>
                <a:close/>
              </a:path>
              <a:path w="1809750" h="2070100">
                <a:moveTo>
                  <a:pt x="12915" y="254000"/>
                </a:moveTo>
                <a:lnTo>
                  <a:pt x="3505" y="254000"/>
                </a:lnTo>
                <a:lnTo>
                  <a:pt x="4762" y="241300"/>
                </a:lnTo>
                <a:lnTo>
                  <a:pt x="14147" y="241300"/>
                </a:lnTo>
                <a:lnTo>
                  <a:pt x="12915" y="254000"/>
                </a:lnTo>
                <a:close/>
              </a:path>
              <a:path w="1809750" h="2070100">
                <a:moveTo>
                  <a:pt x="1806232" y="254000"/>
                </a:moveTo>
                <a:lnTo>
                  <a:pt x="1796834" y="254000"/>
                </a:lnTo>
                <a:lnTo>
                  <a:pt x="1795602" y="241300"/>
                </a:lnTo>
                <a:lnTo>
                  <a:pt x="1804987" y="241300"/>
                </a:lnTo>
                <a:lnTo>
                  <a:pt x="1806232" y="254000"/>
                </a:lnTo>
                <a:close/>
              </a:path>
              <a:path w="1809750" h="2070100">
                <a:moveTo>
                  <a:pt x="10375" y="279400"/>
                </a:moveTo>
                <a:lnTo>
                  <a:pt x="888" y="279400"/>
                </a:lnTo>
                <a:lnTo>
                  <a:pt x="1574" y="266700"/>
                </a:lnTo>
                <a:lnTo>
                  <a:pt x="2451" y="254000"/>
                </a:lnTo>
                <a:lnTo>
                  <a:pt x="12941" y="254000"/>
                </a:lnTo>
                <a:lnTo>
                  <a:pt x="11887" y="266700"/>
                </a:lnTo>
                <a:lnTo>
                  <a:pt x="11049" y="266700"/>
                </a:lnTo>
                <a:lnTo>
                  <a:pt x="10375" y="279400"/>
                </a:lnTo>
                <a:close/>
              </a:path>
              <a:path w="1809750" h="2070100">
                <a:moveTo>
                  <a:pt x="1808860" y="279400"/>
                </a:moveTo>
                <a:lnTo>
                  <a:pt x="1799374" y="279400"/>
                </a:lnTo>
                <a:lnTo>
                  <a:pt x="1798688" y="266700"/>
                </a:lnTo>
                <a:lnTo>
                  <a:pt x="1797862" y="266700"/>
                </a:lnTo>
                <a:lnTo>
                  <a:pt x="1796808" y="254000"/>
                </a:lnTo>
                <a:lnTo>
                  <a:pt x="1807298" y="254000"/>
                </a:lnTo>
                <a:lnTo>
                  <a:pt x="1808175" y="266700"/>
                </a:lnTo>
                <a:lnTo>
                  <a:pt x="1808860" y="279400"/>
                </a:lnTo>
                <a:close/>
              </a:path>
              <a:path w="1809750" h="2070100">
                <a:moveTo>
                  <a:pt x="9613" y="292100"/>
                </a:moveTo>
                <a:lnTo>
                  <a:pt x="101" y="292100"/>
                </a:lnTo>
                <a:lnTo>
                  <a:pt x="393" y="279400"/>
                </a:lnTo>
                <a:lnTo>
                  <a:pt x="9905" y="279400"/>
                </a:lnTo>
                <a:lnTo>
                  <a:pt x="9613" y="292100"/>
                </a:lnTo>
                <a:close/>
              </a:path>
              <a:path w="1809750" h="2070100">
                <a:moveTo>
                  <a:pt x="1809356" y="1790700"/>
                </a:moveTo>
                <a:lnTo>
                  <a:pt x="1799831" y="1790700"/>
                </a:lnTo>
                <a:lnTo>
                  <a:pt x="1800123" y="1778000"/>
                </a:lnTo>
                <a:lnTo>
                  <a:pt x="1800123" y="292100"/>
                </a:lnTo>
                <a:lnTo>
                  <a:pt x="1799831" y="279400"/>
                </a:lnTo>
                <a:lnTo>
                  <a:pt x="1809356" y="279400"/>
                </a:lnTo>
                <a:lnTo>
                  <a:pt x="1809648" y="292100"/>
                </a:lnTo>
                <a:lnTo>
                  <a:pt x="1809648" y="1778000"/>
                </a:lnTo>
                <a:lnTo>
                  <a:pt x="1809356" y="1790700"/>
                </a:lnTo>
                <a:close/>
              </a:path>
              <a:path w="1809750" h="2070100">
                <a:moveTo>
                  <a:pt x="9905" y="1790700"/>
                </a:moveTo>
                <a:lnTo>
                  <a:pt x="393" y="1790700"/>
                </a:lnTo>
                <a:lnTo>
                  <a:pt x="101" y="1778000"/>
                </a:lnTo>
                <a:lnTo>
                  <a:pt x="0" y="292100"/>
                </a:lnTo>
                <a:lnTo>
                  <a:pt x="9626" y="292100"/>
                </a:lnTo>
                <a:lnTo>
                  <a:pt x="9613" y="1778000"/>
                </a:lnTo>
                <a:lnTo>
                  <a:pt x="9905" y="1790700"/>
                </a:lnTo>
                <a:close/>
              </a:path>
              <a:path w="1809750" h="2070100">
                <a:moveTo>
                  <a:pt x="11049" y="1803400"/>
                </a:moveTo>
                <a:lnTo>
                  <a:pt x="1574" y="1803400"/>
                </a:lnTo>
                <a:lnTo>
                  <a:pt x="888" y="1790700"/>
                </a:lnTo>
                <a:lnTo>
                  <a:pt x="10375" y="1790700"/>
                </a:lnTo>
                <a:lnTo>
                  <a:pt x="11049" y="1803400"/>
                </a:lnTo>
                <a:close/>
              </a:path>
              <a:path w="1809750" h="2070100">
                <a:moveTo>
                  <a:pt x="1808175" y="1803400"/>
                </a:moveTo>
                <a:lnTo>
                  <a:pt x="1798688" y="1803400"/>
                </a:lnTo>
                <a:lnTo>
                  <a:pt x="1799374" y="1790700"/>
                </a:lnTo>
                <a:lnTo>
                  <a:pt x="1808860" y="1790700"/>
                </a:lnTo>
                <a:lnTo>
                  <a:pt x="1808175" y="1803400"/>
                </a:lnTo>
                <a:close/>
              </a:path>
              <a:path w="1809750" h="2070100">
                <a:moveTo>
                  <a:pt x="15532" y="1828800"/>
                </a:moveTo>
                <a:lnTo>
                  <a:pt x="4762" y="1828800"/>
                </a:lnTo>
                <a:lnTo>
                  <a:pt x="3505" y="1816100"/>
                </a:lnTo>
                <a:lnTo>
                  <a:pt x="2451" y="1803400"/>
                </a:lnTo>
                <a:lnTo>
                  <a:pt x="11887" y="1803400"/>
                </a:lnTo>
                <a:lnTo>
                  <a:pt x="12941" y="1816100"/>
                </a:lnTo>
                <a:lnTo>
                  <a:pt x="14122" y="1816100"/>
                </a:lnTo>
                <a:lnTo>
                  <a:pt x="15532" y="1828800"/>
                </a:lnTo>
                <a:close/>
              </a:path>
              <a:path w="1809750" h="2070100">
                <a:moveTo>
                  <a:pt x="1804987" y="1828800"/>
                </a:moveTo>
                <a:lnTo>
                  <a:pt x="1794217" y="1828800"/>
                </a:lnTo>
                <a:lnTo>
                  <a:pt x="1795627" y="1816100"/>
                </a:lnTo>
                <a:lnTo>
                  <a:pt x="1796808" y="1816100"/>
                </a:lnTo>
                <a:lnTo>
                  <a:pt x="1797862" y="1803400"/>
                </a:lnTo>
                <a:lnTo>
                  <a:pt x="1807298" y="1803400"/>
                </a:lnTo>
                <a:lnTo>
                  <a:pt x="1806232" y="1816100"/>
                </a:lnTo>
                <a:lnTo>
                  <a:pt x="1804987" y="1828800"/>
                </a:lnTo>
                <a:close/>
              </a:path>
              <a:path w="1809750" h="2070100">
                <a:moveTo>
                  <a:pt x="17094" y="1841500"/>
                </a:moveTo>
                <a:lnTo>
                  <a:pt x="7810" y="1841500"/>
                </a:lnTo>
                <a:lnTo>
                  <a:pt x="6197" y="1828800"/>
                </a:lnTo>
                <a:lnTo>
                  <a:pt x="15506" y="1828800"/>
                </a:lnTo>
                <a:lnTo>
                  <a:pt x="17094" y="1841500"/>
                </a:lnTo>
                <a:close/>
              </a:path>
              <a:path w="1809750" h="2070100">
                <a:moveTo>
                  <a:pt x="1801939" y="1841500"/>
                </a:moveTo>
                <a:lnTo>
                  <a:pt x="1792655" y="1841500"/>
                </a:lnTo>
                <a:lnTo>
                  <a:pt x="1794243" y="1828800"/>
                </a:lnTo>
                <a:lnTo>
                  <a:pt x="1803552" y="1828800"/>
                </a:lnTo>
                <a:lnTo>
                  <a:pt x="1801939" y="1841500"/>
                </a:lnTo>
                <a:close/>
              </a:path>
              <a:path w="1809750" h="2070100">
                <a:moveTo>
                  <a:pt x="25057" y="1866900"/>
                </a:moveTo>
                <a:lnTo>
                  <a:pt x="13703" y="1866900"/>
                </a:lnTo>
                <a:lnTo>
                  <a:pt x="11557" y="1854200"/>
                </a:lnTo>
                <a:lnTo>
                  <a:pt x="9601" y="1841500"/>
                </a:lnTo>
                <a:lnTo>
                  <a:pt x="18808" y="1841500"/>
                </a:lnTo>
                <a:lnTo>
                  <a:pt x="20739" y="1854200"/>
                </a:lnTo>
                <a:lnTo>
                  <a:pt x="22783" y="1854200"/>
                </a:lnTo>
                <a:lnTo>
                  <a:pt x="25057" y="1866900"/>
                </a:lnTo>
                <a:close/>
              </a:path>
              <a:path w="1809750" h="2070100">
                <a:moveTo>
                  <a:pt x="1796046" y="1866900"/>
                </a:moveTo>
                <a:lnTo>
                  <a:pt x="1784692" y="1866900"/>
                </a:lnTo>
                <a:lnTo>
                  <a:pt x="1786966" y="1854200"/>
                </a:lnTo>
                <a:lnTo>
                  <a:pt x="1789010" y="1854200"/>
                </a:lnTo>
                <a:lnTo>
                  <a:pt x="1790941" y="1841500"/>
                </a:lnTo>
                <a:lnTo>
                  <a:pt x="1800148" y="1841500"/>
                </a:lnTo>
                <a:lnTo>
                  <a:pt x="1798180" y="1854200"/>
                </a:lnTo>
                <a:lnTo>
                  <a:pt x="1796046" y="1866900"/>
                </a:lnTo>
                <a:close/>
              </a:path>
              <a:path w="1809750" h="2070100">
                <a:moveTo>
                  <a:pt x="30022" y="1879600"/>
                </a:moveTo>
                <a:lnTo>
                  <a:pt x="18491" y="1879600"/>
                </a:lnTo>
                <a:lnTo>
                  <a:pt x="16014" y="1866900"/>
                </a:lnTo>
                <a:lnTo>
                  <a:pt x="27419" y="1866900"/>
                </a:lnTo>
                <a:lnTo>
                  <a:pt x="30022" y="1879600"/>
                </a:lnTo>
                <a:close/>
              </a:path>
              <a:path w="1809750" h="2070100">
                <a:moveTo>
                  <a:pt x="1791258" y="1879600"/>
                </a:moveTo>
                <a:lnTo>
                  <a:pt x="1779727" y="1879600"/>
                </a:lnTo>
                <a:lnTo>
                  <a:pt x="1782330" y="1866900"/>
                </a:lnTo>
                <a:lnTo>
                  <a:pt x="1793735" y="1866900"/>
                </a:lnTo>
                <a:lnTo>
                  <a:pt x="1791258" y="1879600"/>
                </a:lnTo>
                <a:close/>
              </a:path>
              <a:path w="1809750" h="2070100">
                <a:moveTo>
                  <a:pt x="35636" y="1892300"/>
                </a:moveTo>
                <a:lnTo>
                  <a:pt x="23952" y="1892300"/>
                </a:lnTo>
                <a:lnTo>
                  <a:pt x="21145" y="1879600"/>
                </a:lnTo>
                <a:lnTo>
                  <a:pt x="32702" y="1879600"/>
                </a:lnTo>
                <a:lnTo>
                  <a:pt x="35636" y="1892300"/>
                </a:lnTo>
                <a:close/>
              </a:path>
              <a:path w="1809750" h="2070100">
                <a:moveTo>
                  <a:pt x="1785797" y="1892300"/>
                </a:moveTo>
                <a:lnTo>
                  <a:pt x="1774113" y="1892300"/>
                </a:lnTo>
                <a:lnTo>
                  <a:pt x="1777047" y="1879600"/>
                </a:lnTo>
                <a:lnTo>
                  <a:pt x="1788604" y="1879600"/>
                </a:lnTo>
                <a:lnTo>
                  <a:pt x="1785797" y="1892300"/>
                </a:lnTo>
                <a:close/>
              </a:path>
              <a:path w="1809750" h="2070100">
                <a:moveTo>
                  <a:pt x="41846" y="1905000"/>
                </a:moveTo>
                <a:lnTo>
                  <a:pt x="30060" y="1905000"/>
                </a:lnTo>
                <a:lnTo>
                  <a:pt x="26924" y="1892300"/>
                </a:lnTo>
                <a:lnTo>
                  <a:pt x="38620" y="1892300"/>
                </a:lnTo>
                <a:lnTo>
                  <a:pt x="41846" y="1905000"/>
                </a:lnTo>
                <a:close/>
              </a:path>
              <a:path w="1809750" h="2070100">
                <a:moveTo>
                  <a:pt x="1779689" y="1905000"/>
                </a:moveTo>
                <a:lnTo>
                  <a:pt x="1767903" y="1905000"/>
                </a:lnTo>
                <a:lnTo>
                  <a:pt x="1771129" y="1892300"/>
                </a:lnTo>
                <a:lnTo>
                  <a:pt x="1782826" y="1892300"/>
                </a:lnTo>
                <a:lnTo>
                  <a:pt x="1779689" y="1905000"/>
                </a:lnTo>
                <a:close/>
              </a:path>
              <a:path w="1809750" h="2070100">
                <a:moveTo>
                  <a:pt x="48666" y="1917700"/>
                </a:moveTo>
                <a:lnTo>
                  <a:pt x="36791" y="1917700"/>
                </a:lnTo>
                <a:lnTo>
                  <a:pt x="33350" y="1905000"/>
                </a:lnTo>
                <a:lnTo>
                  <a:pt x="45135" y="1905000"/>
                </a:lnTo>
                <a:lnTo>
                  <a:pt x="48666" y="1917700"/>
                </a:lnTo>
                <a:close/>
              </a:path>
              <a:path w="1809750" h="2070100">
                <a:moveTo>
                  <a:pt x="1772958" y="1917700"/>
                </a:moveTo>
                <a:lnTo>
                  <a:pt x="1761083" y="1917700"/>
                </a:lnTo>
                <a:lnTo>
                  <a:pt x="1764614" y="1905000"/>
                </a:lnTo>
                <a:lnTo>
                  <a:pt x="1776399" y="1905000"/>
                </a:lnTo>
                <a:lnTo>
                  <a:pt x="1772958" y="1917700"/>
                </a:lnTo>
                <a:close/>
              </a:path>
              <a:path w="1809750" h="2070100">
                <a:moveTo>
                  <a:pt x="56070" y="1930400"/>
                </a:moveTo>
                <a:lnTo>
                  <a:pt x="44132" y="1930400"/>
                </a:lnTo>
                <a:lnTo>
                  <a:pt x="40386" y="1917700"/>
                </a:lnTo>
                <a:lnTo>
                  <a:pt x="52235" y="1917700"/>
                </a:lnTo>
                <a:lnTo>
                  <a:pt x="56070" y="1930400"/>
                </a:lnTo>
                <a:close/>
              </a:path>
              <a:path w="1809750" h="2070100">
                <a:moveTo>
                  <a:pt x="1765617" y="1930400"/>
                </a:moveTo>
                <a:lnTo>
                  <a:pt x="1753679" y="1930400"/>
                </a:lnTo>
                <a:lnTo>
                  <a:pt x="1757502" y="1917700"/>
                </a:lnTo>
                <a:lnTo>
                  <a:pt x="1769364" y="1917700"/>
                </a:lnTo>
                <a:lnTo>
                  <a:pt x="1765617" y="1930400"/>
                </a:lnTo>
                <a:close/>
              </a:path>
              <a:path w="1809750" h="2070100">
                <a:moveTo>
                  <a:pt x="64033" y="1943100"/>
                </a:moveTo>
                <a:lnTo>
                  <a:pt x="52057" y="1943100"/>
                </a:lnTo>
                <a:lnTo>
                  <a:pt x="48018" y="1930400"/>
                </a:lnTo>
                <a:lnTo>
                  <a:pt x="59918" y="1930400"/>
                </a:lnTo>
                <a:lnTo>
                  <a:pt x="64033" y="1943100"/>
                </a:lnTo>
                <a:close/>
              </a:path>
              <a:path w="1809750" h="2070100">
                <a:moveTo>
                  <a:pt x="1757692" y="1943100"/>
                </a:moveTo>
                <a:lnTo>
                  <a:pt x="1745716" y="1943100"/>
                </a:lnTo>
                <a:lnTo>
                  <a:pt x="1749831" y="1930400"/>
                </a:lnTo>
                <a:lnTo>
                  <a:pt x="1761731" y="1930400"/>
                </a:lnTo>
                <a:lnTo>
                  <a:pt x="1757692" y="1943100"/>
                </a:lnTo>
                <a:close/>
              </a:path>
              <a:path w="1809750" h="2070100">
                <a:moveTo>
                  <a:pt x="72542" y="1955800"/>
                </a:moveTo>
                <a:lnTo>
                  <a:pt x="60553" y="1955800"/>
                </a:lnTo>
                <a:lnTo>
                  <a:pt x="56235" y="1943100"/>
                </a:lnTo>
                <a:lnTo>
                  <a:pt x="68148" y="1943100"/>
                </a:lnTo>
                <a:lnTo>
                  <a:pt x="72542" y="1955800"/>
                </a:lnTo>
                <a:close/>
              </a:path>
              <a:path w="1809750" h="2070100">
                <a:moveTo>
                  <a:pt x="1749196" y="1955800"/>
                </a:moveTo>
                <a:lnTo>
                  <a:pt x="1737207" y="1955800"/>
                </a:lnTo>
                <a:lnTo>
                  <a:pt x="1741601" y="1943100"/>
                </a:lnTo>
                <a:lnTo>
                  <a:pt x="1753514" y="1943100"/>
                </a:lnTo>
                <a:lnTo>
                  <a:pt x="1749196" y="1955800"/>
                </a:lnTo>
                <a:close/>
              </a:path>
              <a:path w="1809750" h="2070100">
                <a:moveTo>
                  <a:pt x="81559" y="1968500"/>
                </a:moveTo>
                <a:lnTo>
                  <a:pt x="69608" y="1968500"/>
                </a:lnTo>
                <a:lnTo>
                  <a:pt x="65011" y="1955800"/>
                </a:lnTo>
                <a:lnTo>
                  <a:pt x="76911" y="1955800"/>
                </a:lnTo>
                <a:lnTo>
                  <a:pt x="81559" y="1968500"/>
                </a:lnTo>
                <a:close/>
              </a:path>
              <a:path w="1809750" h="2070100">
                <a:moveTo>
                  <a:pt x="1740141" y="1968500"/>
                </a:moveTo>
                <a:lnTo>
                  <a:pt x="1728177" y="1968500"/>
                </a:lnTo>
                <a:lnTo>
                  <a:pt x="1732838" y="1955800"/>
                </a:lnTo>
                <a:lnTo>
                  <a:pt x="1744738" y="1955800"/>
                </a:lnTo>
                <a:lnTo>
                  <a:pt x="1740141" y="1968500"/>
                </a:lnTo>
                <a:close/>
              </a:path>
              <a:path w="1809750" h="2070100">
                <a:moveTo>
                  <a:pt x="96050" y="1981200"/>
                </a:moveTo>
                <a:lnTo>
                  <a:pt x="79184" y="1981200"/>
                </a:lnTo>
                <a:lnTo>
                  <a:pt x="74333" y="1968500"/>
                </a:lnTo>
                <a:lnTo>
                  <a:pt x="91020" y="1968500"/>
                </a:lnTo>
                <a:lnTo>
                  <a:pt x="96050" y="1981200"/>
                </a:lnTo>
                <a:close/>
              </a:path>
              <a:path w="1809750" h="2070100">
                <a:moveTo>
                  <a:pt x="1730565" y="1981200"/>
                </a:moveTo>
                <a:lnTo>
                  <a:pt x="1713699" y="1981200"/>
                </a:lnTo>
                <a:lnTo>
                  <a:pt x="1718729" y="1968500"/>
                </a:lnTo>
                <a:lnTo>
                  <a:pt x="1735416" y="1968500"/>
                </a:lnTo>
                <a:lnTo>
                  <a:pt x="1730565" y="1981200"/>
                </a:lnTo>
                <a:close/>
              </a:path>
              <a:path w="1809750" h="2070100">
                <a:moveTo>
                  <a:pt x="106311" y="1993900"/>
                </a:moveTo>
                <a:lnTo>
                  <a:pt x="94500" y="1993900"/>
                </a:lnTo>
                <a:lnTo>
                  <a:pt x="89280" y="1981200"/>
                </a:lnTo>
                <a:lnTo>
                  <a:pt x="101041" y="1981200"/>
                </a:lnTo>
                <a:lnTo>
                  <a:pt x="106311" y="1993900"/>
                </a:lnTo>
                <a:close/>
              </a:path>
              <a:path w="1809750" h="2070100">
                <a:moveTo>
                  <a:pt x="1715236" y="1993900"/>
                </a:moveTo>
                <a:lnTo>
                  <a:pt x="1703438" y="1993900"/>
                </a:lnTo>
                <a:lnTo>
                  <a:pt x="1708708" y="1981200"/>
                </a:lnTo>
                <a:lnTo>
                  <a:pt x="1720469" y="1981200"/>
                </a:lnTo>
                <a:lnTo>
                  <a:pt x="1715236" y="1993900"/>
                </a:lnTo>
                <a:close/>
              </a:path>
              <a:path w="1809750" h="2070100">
                <a:moveTo>
                  <a:pt x="122554" y="2006600"/>
                </a:moveTo>
                <a:lnTo>
                  <a:pt x="105333" y="2006600"/>
                </a:lnTo>
                <a:lnTo>
                  <a:pt x="99860" y="1993900"/>
                </a:lnTo>
                <a:lnTo>
                  <a:pt x="116941" y="1993900"/>
                </a:lnTo>
                <a:lnTo>
                  <a:pt x="122554" y="2006600"/>
                </a:lnTo>
                <a:close/>
              </a:path>
              <a:path w="1809750" h="2070100">
                <a:moveTo>
                  <a:pt x="1704416" y="2006600"/>
                </a:moveTo>
                <a:lnTo>
                  <a:pt x="1687195" y="2006600"/>
                </a:lnTo>
                <a:lnTo>
                  <a:pt x="1692808" y="1993900"/>
                </a:lnTo>
                <a:lnTo>
                  <a:pt x="1709889" y="1993900"/>
                </a:lnTo>
                <a:lnTo>
                  <a:pt x="1704416" y="2006600"/>
                </a:lnTo>
                <a:close/>
              </a:path>
              <a:path w="1809750" h="2070100">
                <a:moveTo>
                  <a:pt x="139763" y="2019300"/>
                </a:moveTo>
                <a:lnTo>
                  <a:pt x="122427" y="2019300"/>
                </a:lnTo>
                <a:lnTo>
                  <a:pt x="116624" y="2006600"/>
                </a:lnTo>
                <a:lnTo>
                  <a:pt x="133832" y="2006600"/>
                </a:lnTo>
                <a:lnTo>
                  <a:pt x="139763" y="2019300"/>
                </a:lnTo>
                <a:close/>
              </a:path>
              <a:path w="1809750" h="2070100">
                <a:moveTo>
                  <a:pt x="1687322" y="2019300"/>
                </a:moveTo>
                <a:lnTo>
                  <a:pt x="1669986" y="2019300"/>
                </a:lnTo>
                <a:lnTo>
                  <a:pt x="1675917" y="2006600"/>
                </a:lnTo>
                <a:lnTo>
                  <a:pt x="1693125" y="2006600"/>
                </a:lnTo>
                <a:lnTo>
                  <a:pt x="1687322" y="2019300"/>
                </a:lnTo>
                <a:close/>
              </a:path>
              <a:path w="1809750" h="2070100">
                <a:moveTo>
                  <a:pt x="157886" y="2032000"/>
                </a:moveTo>
                <a:lnTo>
                  <a:pt x="140512" y="2032000"/>
                </a:lnTo>
                <a:lnTo>
                  <a:pt x="134378" y="2019300"/>
                </a:lnTo>
                <a:lnTo>
                  <a:pt x="151650" y="2019300"/>
                </a:lnTo>
                <a:lnTo>
                  <a:pt x="157886" y="2032000"/>
                </a:lnTo>
                <a:close/>
              </a:path>
              <a:path w="1809750" h="2070100">
                <a:moveTo>
                  <a:pt x="1669237" y="2032000"/>
                </a:moveTo>
                <a:lnTo>
                  <a:pt x="1651863" y="2032000"/>
                </a:lnTo>
                <a:lnTo>
                  <a:pt x="1658099" y="2019300"/>
                </a:lnTo>
                <a:lnTo>
                  <a:pt x="1675371" y="2019300"/>
                </a:lnTo>
                <a:lnTo>
                  <a:pt x="1669237" y="2032000"/>
                </a:lnTo>
                <a:close/>
              </a:path>
              <a:path w="1809750" h="2070100">
                <a:moveTo>
                  <a:pt x="183337" y="2044700"/>
                </a:moveTo>
                <a:lnTo>
                  <a:pt x="166039" y="2044700"/>
                </a:lnTo>
                <a:lnTo>
                  <a:pt x="159512" y="2032000"/>
                </a:lnTo>
                <a:lnTo>
                  <a:pt x="176733" y="2032000"/>
                </a:lnTo>
                <a:lnTo>
                  <a:pt x="183337" y="2044700"/>
                </a:lnTo>
                <a:close/>
              </a:path>
              <a:path w="1809750" h="2070100">
                <a:moveTo>
                  <a:pt x="1643710" y="2044700"/>
                </a:moveTo>
                <a:lnTo>
                  <a:pt x="1626412" y="2044700"/>
                </a:lnTo>
                <a:lnTo>
                  <a:pt x="1633004" y="2032000"/>
                </a:lnTo>
                <a:lnTo>
                  <a:pt x="1650238" y="2032000"/>
                </a:lnTo>
                <a:lnTo>
                  <a:pt x="1643710" y="2044700"/>
                </a:lnTo>
                <a:close/>
              </a:path>
              <a:path w="1809750" h="2070100">
                <a:moveTo>
                  <a:pt x="217055" y="2057400"/>
                </a:moveTo>
                <a:lnTo>
                  <a:pt x="193039" y="2057400"/>
                </a:lnTo>
                <a:lnTo>
                  <a:pt x="186156" y="2044700"/>
                </a:lnTo>
                <a:lnTo>
                  <a:pt x="210045" y="2044700"/>
                </a:lnTo>
                <a:lnTo>
                  <a:pt x="217055" y="2057400"/>
                </a:lnTo>
                <a:close/>
              </a:path>
              <a:path w="1809750" h="2070100">
                <a:moveTo>
                  <a:pt x="1616709" y="2057400"/>
                </a:moveTo>
                <a:lnTo>
                  <a:pt x="1592694" y="2057400"/>
                </a:lnTo>
                <a:lnTo>
                  <a:pt x="1599704" y="2044700"/>
                </a:lnTo>
                <a:lnTo>
                  <a:pt x="1623593" y="2044700"/>
                </a:lnTo>
                <a:lnTo>
                  <a:pt x="1616709" y="2057400"/>
                </a:lnTo>
                <a:close/>
              </a:path>
              <a:path w="1809750" h="2070100">
                <a:moveTo>
                  <a:pt x="274662" y="2070100"/>
                </a:moveTo>
                <a:lnTo>
                  <a:pt x="228638" y="2070100"/>
                </a:lnTo>
                <a:lnTo>
                  <a:pt x="221361" y="2057400"/>
                </a:lnTo>
                <a:lnTo>
                  <a:pt x="267131" y="2057400"/>
                </a:lnTo>
                <a:lnTo>
                  <a:pt x="274662" y="2070100"/>
                </a:lnTo>
                <a:close/>
              </a:path>
              <a:path w="1809750" h="2070100">
                <a:moveTo>
                  <a:pt x="1581111" y="2070100"/>
                </a:moveTo>
                <a:lnTo>
                  <a:pt x="1535074" y="2070100"/>
                </a:lnTo>
                <a:lnTo>
                  <a:pt x="1542618" y="2057400"/>
                </a:lnTo>
                <a:lnTo>
                  <a:pt x="1588389" y="2057400"/>
                </a:lnTo>
                <a:lnTo>
                  <a:pt x="1581111" y="2070100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6245352" y="2950464"/>
            <a:ext cx="1788160" cy="710565"/>
          </a:xfrm>
          <a:custGeom>
            <a:rect l="l" t="t" r="r" b="b"/>
            <a:pathLst>
              <a:path w="1788157" h="710564">
                <a:moveTo>
                  <a:pt x="1668779" y="710184"/>
                </a:moveTo>
                <a:lnTo>
                  <a:pt x="118872" y="710184"/>
                </a:lnTo>
                <a:lnTo>
                  <a:pt x="72414" y="700952"/>
                </a:lnTo>
                <a:lnTo>
                  <a:pt x="34618" y="675565"/>
                </a:lnTo>
                <a:lnTo>
                  <a:pt x="9231" y="637769"/>
                </a:lnTo>
                <a:lnTo>
                  <a:pt x="0" y="591312"/>
                </a:lnTo>
                <a:lnTo>
                  <a:pt x="0" y="118872"/>
                </a:lnTo>
                <a:lnTo>
                  <a:pt x="9231" y="72878"/>
                </a:lnTo>
                <a:lnTo>
                  <a:pt x="34618" y="35237"/>
                </a:lnTo>
                <a:lnTo>
                  <a:pt x="72414" y="9695"/>
                </a:lnTo>
                <a:lnTo>
                  <a:pt x="118872" y="0"/>
                </a:lnTo>
                <a:lnTo>
                  <a:pt x="1668779" y="0"/>
                </a:lnTo>
                <a:lnTo>
                  <a:pt x="1715023" y="9695"/>
                </a:lnTo>
                <a:lnTo>
                  <a:pt x="1752747" y="35237"/>
                </a:lnTo>
                <a:lnTo>
                  <a:pt x="1778206" y="72878"/>
                </a:lnTo>
                <a:lnTo>
                  <a:pt x="1787652" y="118872"/>
                </a:lnTo>
                <a:lnTo>
                  <a:pt x="1787652" y="591312"/>
                </a:lnTo>
                <a:lnTo>
                  <a:pt x="1778206" y="637769"/>
                </a:lnTo>
                <a:lnTo>
                  <a:pt x="1752747" y="675565"/>
                </a:lnTo>
                <a:lnTo>
                  <a:pt x="1715023" y="700952"/>
                </a:lnTo>
                <a:lnTo>
                  <a:pt x="1668779" y="710184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6512280" y="3155988"/>
            <a:ext cx="125031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10">
                <a:solidFill>
                  <a:srgbClr val="FFFFFF"/>
                </a:solidFill>
                <a:latin typeface="Microsoft JhengHei"/>
                <a:cs typeface="Microsoft JhengHei"/>
              </a:rPr>
              <a:t>用户隐私保</a:t>
            </a:r>
            <a:r>
              <a:rPr sz="1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护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1" name="object 31"/>
          <p:cNvSpPr/>
          <p:nvPr/>
        </p:nvSpPr>
        <p:spPr>
          <a:xfrm>
            <a:off x="8698992" y="2950464"/>
            <a:ext cx="1788160" cy="710565"/>
          </a:xfrm>
          <a:custGeom>
            <a:rect l="l" t="t" r="r" b="b"/>
            <a:pathLst>
              <a:path w="1788157" h="710564">
                <a:moveTo>
                  <a:pt x="1670303" y="710184"/>
                </a:moveTo>
                <a:lnTo>
                  <a:pt x="118872" y="710184"/>
                </a:lnTo>
                <a:lnTo>
                  <a:pt x="72771" y="700952"/>
                </a:lnTo>
                <a:lnTo>
                  <a:pt x="35094" y="675565"/>
                </a:lnTo>
                <a:lnTo>
                  <a:pt x="9588" y="637769"/>
                </a:lnTo>
                <a:lnTo>
                  <a:pt x="0" y="591312"/>
                </a:lnTo>
                <a:lnTo>
                  <a:pt x="0" y="118872"/>
                </a:lnTo>
                <a:lnTo>
                  <a:pt x="9588" y="72878"/>
                </a:lnTo>
                <a:lnTo>
                  <a:pt x="35094" y="35237"/>
                </a:lnTo>
                <a:lnTo>
                  <a:pt x="72771" y="9695"/>
                </a:lnTo>
                <a:lnTo>
                  <a:pt x="118872" y="0"/>
                </a:lnTo>
                <a:lnTo>
                  <a:pt x="1670303" y="0"/>
                </a:lnTo>
                <a:lnTo>
                  <a:pt x="1716023" y="9695"/>
                </a:lnTo>
                <a:lnTo>
                  <a:pt x="1753414" y="35237"/>
                </a:lnTo>
                <a:lnTo>
                  <a:pt x="1778587" y="72878"/>
                </a:lnTo>
                <a:lnTo>
                  <a:pt x="1787652" y="118872"/>
                </a:lnTo>
                <a:lnTo>
                  <a:pt x="1787652" y="591312"/>
                </a:lnTo>
                <a:lnTo>
                  <a:pt x="1778587" y="637769"/>
                </a:lnTo>
                <a:lnTo>
                  <a:pt x="1753414" y="675565"/>
                </a:lnTo>
                <a:lnTo>
                  <a:pt x="1716023" y="700952"/>
                </a:lnTo>
                <a:lnTo>
                  <a:pt x="1670303" y="710184"/>
                </a:lnTo>
                <a:close/>
              </a:path>
            </a:pathLst>
          </a:custGeom>
          <a:solidFill>
            <a:srgbClr val="2D75B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 txBox="1"/>
          <p:nvPr/>
        </p:nvSpPr>
        <p:spPr>
          <a:xfrm>
            <a:off x="8966555" y="3155988"/>
            <a:ext cx="1250315" cy="2686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10">
                <a:solidFill>
                  <a:srgbClr val="FFFFFF"/>
                </a:solidFill>
                <a:latin typeface="Microsoft JhengHei"/>
                <a:cs typeface="Microsoft JhengHei"/>
              </a:rPr>
              <a:t>网间信息保</a:t>
            </a:r>
            <a:r>
              <a:rPr sz="1600" b="1" spc="-5">
                <a:solidFill>
                  <a:srgbClr val="FFFFFF"/>
                </a:solidFill>
                <a:latin typeface="Microsoft JhengHei"/>
                <a:cs typeface="Microsoft JhengHei"/>
              </a:rPr>
              <a:t>护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312217" y="3625342"/>
            <a:ext cx="1610360" cy="985519"/>
          </a:xfrm>
          <a:prstGeom prst="rect">
            <a:avLst/>
          </a:prstGeom>
        </p:spPr>
        <p:txBody>
          <a:bodyPr vert="horz" wrap="square" lIns="0" tIns="118745" rIns="0" bIns="0" rtlCol="0">
            <a:spAutoFit/>
          </a:bodyPr>
          <a:lstStyle/>
          <a:p>
            <a:pPr marL="227329" indent="-214629">
              <a:lnSpc>
                <a:spcPct val="100000"/>
              </a:lnSpc>
              <a:spcBef>
                <a:spcPts val="935"/>
              </a:spcBef>
              <a:buFont typeface="Arial"/>
              <a:buChar char="•"/>
              <a:tabLst>
                <a:tab pos="227329"/>
              </a:tabLst>
            </a:pPr>
            <a:r>
              <a:rPr sz="1400" spc="90">
                <a:latin typeface="宋体"/>
                <a:cs typeface="宋体"/>
              </a:rPr>
              <a:t>SUPI：</a:t>
            </a:r>
            <a:r>
              <a:rPr sz="1400">
                <a:latin typeface="宋体"/>
                <a:cs typeface="宋体"/>
              </a:rPr>
              <a:t>不传</a:t>
            </a:r>
            <a:r>
              <a:rPr sz="1400" spc="5">
                <a:latin typeface="宋体"/>
                <a:cs typeface="宋体"/>
              </a:rPr>
              <a:t>递</a:t>
            </a:r>
            <a:endParaRPr sz="1400">
              <a:latin typeface="宋体"/>
              <a:cs typeface="宋体"/>
            </a:endParaRPr>
          </a:p>
          <a:p>
            <a:pPr marL="226695" marR="5080" indent="-214629">
              <a:lnSpc>
                <a:spcPct val="150000"/>
              </a:lnSpc>
              <a:buFont typeface="Arial"/>
              <a:buChar char="•"/>
              <a:tabLst>
                <a:tab pos="227329"/>
              </a:tabLst>
            </a:pPr>
            <a:r>
              <a:rPr sz="1400" spc="225">
                <a:latin typeface="宋体"/>
                <a:cs typeface="宋体"/>
              </a:rPr>
              <a:t>S</a:t>
            </a:r>
            <a:r>
              <a:rPr sz="1400" spc="300">
                <a:latin typeface="宋体"/>
                <a:cs typeface="宋体"/>
              </a:rPr>
              <a:t>UC</a:t>
            </a:r>
            <a:r>
              <a:rPr sz="1400" spc="-315">
                <a:latin typeface="宋体"/>
                <a:cs typeface="宋体"/>
              </a:rPr>
              <a:t>I</a:t>
            </a:r>
            <a:r>
              <a:rPr sz="1400">
                <a:latin typeface="宋体"/>
                <a:cs typeface="宋体"/>
              </a:rPr>
              <a:t>：由</a:t>
            </a:r>
            <a:r>
              <a:rPr sz="1400" spc="225">
                <a:latin typeface="宋体"/>
                <a:cs typeface="宋体"/>
              </a:rPr>
              <a:t>S</a:t>
            </a:r>
            <a:r>
              <a:rPr sz="1400" spc="300">
                <a:latin typeface="宋体"/>
                <a:cs typeface="宋体"/>
              </a:rPr>
              <a:t>U</a:t>
            </a:r>
            <a:r>
              <a:rPr sz="1400" spc="225">
                <a:latin typeface="宋体"/>
                <a:cs typeface="宋体"/>
              </a:rPr>
              <a:t>P</a:t>
            </a:r>
            <a:r>
              <a:rPr sz="1400" spc="-315">
                <a:latin typeface="宋体"/>
                <a:cs typeface="宋体"/>
              </a:rPr>
              <a:t>I</a:t>
            </a:r>
            <a:r>
              <a:rPr sz="1400">
                <a:latin typeface="宋体"/>
                <a:cs typeface="宋体"/>
              </a:rPr>
              <a:t>加 密生</a:t>
            </a:r>
            <a:r>
              <a:rPr sz="1400" spc="5">
                <a:latin typeface="宋体"/>
                <a:cs typeface="宋体"/>
              </a:rPr>
              <a:t>成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011936" y="2751137"/>
            <a:ext cx="499745" cy="500380"/>
          </a:xfrm>
          <a:custGeom>
            <a:rect l="l" t="t" r="r" b="b"/>
            <a:pathLst>
              <a:path w="499744" h="500379">
                <a:moveTo>
                  <a:pt x="249339" y="500062"/>
                </a:moveTo>
                <a:lnTo>
                  <a:pt x="204393" y="496033"/>
                </a:lnTo>
                <a:lnTo>
                  <a:pt x="162097" y="484415"/>
                </a:lnTo>
                <a:lnTo>
                  <a:pt x="123162" y="465911"/>
                </a:lnTo>
                <a:lnTo>
                  <a:pt x="88301" y="441223"/>
                </a:lnTo>
                <a:lnTo>
                  <a:pt x="58224" y="411054"/>
                </a:lnTo>
                <a:lnTo>
                  <a:pt x="33644" y="376106"/>
                </a:lnTo>
                <a:lnTo>
                  <a:pt x="15272" y="337083"/>
                </a:lnTo>
                <a:lnTo>
                  <a:pt x="3820" y="294686"/>
                </a:lnTo>
                <a:lnTo>
                  <a:pt x="0" y="249618"/>
                </a:lnTo>
                <a:lnTo>
                  <a:pt x="3820" y="204796"/>
                </a:lnTo>
                <a:lnTo>
                  <a:pt x="15272" y="162591"/>
                </a:lnTo>
                <a:lnTo>
                  <a:pt x="33644" y="123711"/>
                </a:lnTo>
                <a:lnTo>
                  <a:pt x="58224" y="88866"/>
                </a:lnTo>
                <a:lnTo>
                  <a:pt x="88301" y="58766"/>
                </a:lnTo>
                <a:lnTo>
                  <a:pt x="123162" y="34120"/>
                </a:lnTo>
                <a:lnTo>
                  <a:pt x="162097" y="15637"/>
                </a:lnTo>
                <a:lnTo>
                  <a:pt x="204393" y="4027"/>
                </a:lnTo>
                <a:lnTo>
                  <a:pt x="249339" y="0"/>
                </a:lnTo>
                <a:lnTo>
                  <a:pt x="294281" y="4028"/>
                </a:lnTo>
                <a:lnTo>
                  <a:pt x="336581" y="15642"/>
                </a:lnTo>
                <a:lnTo>
                  <a:pt x="375532" y="34135"/>
                </a:lnTo>
                <a:lnTo>
                  <a:pt x="410427" y="58803"/>
                </a:lnTo>
                <a:lnTo>
                  <a:pt x="440561" y="88938"/>
                </a:lnTo>
                <a:lnTo>
                  <a:pt x="465228" y="123835"/>
                </a:lnTo>
                <a:lnTo>
                  <a:pt x="483722" y="162788"/>
                </a:lnTo>
                <a:lnTo>
                  <a:pt x="495335" y="205090"/>
                </a:lnTo>
                <a:lnTo>
                  <a:pt x="499363" y="250037"/>
                </a:lnTo>
                <a:lnTo>
                  <a:pt x="495335" y="294980"/>
                </a:lnTo>
                <a:lnTo>
                  <a:pt x="483722" y="337280"/>
                </a:lnTo>
                <a:lnTo>
                  <a:pt x="465228" y="376230"/>
                </a:lnTo>
                <a:lnTo>
                  <a:pt x="440561" y="411126"/>
                </a:lnTo>
                <a:lnTo>
                  <a:pt x="410427" y="441260"/>
                </a:lnTo>
                <a:lnTo>
                  <a:pt x="375532" y="465927"/>
                </a:lnTo>
                <a:lnTo>
                  <a:pt x="336581" y="484420"/>
                </a:lnTo>
                <a:lnTo>
                  <a:pt x="294281" y="496034"/>
                </a:lnTo>
                <a:lnTo>
                  <a:pt x="249339" y="500062"/>
                </a:lnTo>
                <a:close/>
              </a:path>
            </a:pathLst>
          </a:custGeom>
          <a:solidFill>
            <a:srgbClr val="116EB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5" name="object 35"/>
          <p:cNvSpPr/>
          <p:nvPr/>
        </p:nvSpPr>
        <p:spPr>
          <a:xfrm>
            <a:off x="1114018" y="2827388"/>
            <a:ext cx="294640" cy="347980"/>
          </a:xfrm>
          <a:custGeom>
            <a:rect l="l" t="t" r="r" b="b"/>
            <a:pathLst>
              <a:path w="294640" h="347980">
                <a:moveTo>
                  <a:pt x="147802" y="347560"/>
                </a:moveTo>
                <a:lnTo>
                  <a:pt x="91962" y="304812"/>
                </a:lnTo>
                <a:lnTo>
                  <a:pt x="59979" y="271897"/>
                </a:lnTo>
                <a:lnTo>
                  <a:pt x="29537" y="212193"/>
                </a:lnTo>
                <a:lnTo>
                  <a:pt x="15975" y="146348"/>
                </a:lnTo>
                <a:lnTo>
                  <a:pt x="4705" y="83637"/>
                </a:lnTo>
                <a:lnTo>
                  <a:pt x="0" y="55702"/>
                </a:lnTo>
                <a:lnTo>
                  <a:pt x="55444" y="42294"/>
                </a:lnTo>
                <a:lnTo>
                  <a:pt x="102657" y="23669"/>
                </a:lnTo>
                <a:lnTo>
                  <a:pt x="135491" y="7135"/>
                </a:lnTo>
                <a:lnTo>
                  <a:pt x="147802" y="0"/>
                </a:lnTo>
                <a:lnTo>
                  <a:pt x="159940" y="7135"/>
                </a:lnTo>
                <a:lnTo>
                  <a:pt x="192395" y="23669"/>
                </a:lnTo>
                <a:lnTo>
                  <a:pt x="239228" y="42294"/>
                </a:lnTo>
                <a:lnTo>
                  <a:pt x="294500" y="55702"/>
                </a:lnTo>
                <a:lnTo>
                  <a:pt x="289812" y="83637"/>
                </a:lnTo>
                <a:lnTo>
                  <a:pt x="278664" y="146348"/>
                </a:lnTo>
                <a:lnTo>
                  <a:pt x="265434" y="212193"/>
                </a:lnTo>
                <a:lnTo>
                  <a:pt x="254495" y="249529"/>
                </a:lnTo>
                <a:lnTo>
                  <a:pt x="202815" y="304812"/>
                </a:lnTo>
                <a:lnTo>
                  <a:pt x="169788" y="334593"/>
                </a:lnTo>
                <a:lnTo>
                  <a:pt x="147802" y="347560"/>
                </a:lnTo>
                <a:close/>
              </a:path>
            </a:pathLst>
          </a:custGeom>
          <a:solidFill>
            <a:srgbClr val="79C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3578352" y="2752725"/>
            <a:ext cx="500380" cy="500380"/>
          </a:xfrm>
          <a:custGeom>
            <a:rect l="l" t="t" r="r" b="b"/>
            <a:pathLst>
              <a:path w="500379" h="500379">
                <a:moveTo>
                  <a:pt x="249910" y="500062"/>
                </a:moveTo>
                <a:lnTo>
                  <a:pt x="204964" y="496033"/>
                </a:lnTo>
                <a:lnTo>
                  <a:pt x="162662" y="484415"/>
                </a:lnTo>
                <a:lnTo>
                  <a:pt x="123713" y="465909"/>
                </a:lnTo>
                <a:lnTo>
                  <a:pt x="88822" y="441218"/>
                </a:lnTo>
                <a:lnTo>
                  <a:pt x="58697" y="411043"/>
                </a:lnTo>
                <a:lnTo>
                  <a:pt x="34046" y="376087"/>
                </a:lnTo>
                <a:lnTo>
                  <a:pt x="15574" y="337053"/>
                </a:lnTo>
                <a:lnTo>
                  <a:pt x="3990" y="294641"/>
                </a:lnTo>
                <a:lnTo>
                  <a:pt x="0" y="249555"/>
                </a:lnTo>
                <a:lnTo>
                  <a:pt x="3990" y="204752"/>
                </a:lnTo>
                <a:lnTo>
                  <a:pt x="15574" y="162561"/>
                </a:lnTo>
                <a:lnTo>
                  <a:pt x="34046" y="123692"/>
                </a:lnTo>
                <a:lnTo>
                  <a:pt x="58697" y="88855"/>
                </a:lnTo>
                <a:lnTo>
                  <a:pt x="88822" y="58760"/>
                </a:lnTo>
                <a:lnTo>
                  <a:pt x="123713" y="34117"/>
                </a:lnTo>
                <a:lnTo>
                  <a:pt x="162662" y="15636"/>
                </a:lnTo>
                <a:lnTo>
                  <a:pt x="204964" y="4027"/>
                </a:lnTo>
                <a:lnTo>
                  <a:pt x="249910" y="0"/>
                </a:lnTo>
                <a:lnTo>
                  <a:pt x="294853" y="4028"/>
                </a:lnTo>
                <a:lnTo>
                  <a:pt x="337153" y="15642"/>
                </a:lnTo>
                <a:lnTo>
                  <a:pt x="376103" y="34135"/>
                </a:lnTo>
                <a:lnTo>
                  <a:pt x="410999" y="58803"/>
                </a:lnTo>
                <a:lnTo>
                  <a:pt x="441133" y="88938"/>
                </a:lnTo>
                <a:lnTo>
                  <a:pt x="465800" y="123835"/>
                </a:lnTo>
                <a:lnTo>
                  <a:pt x="484293" y="162788"/>
                </a:lnTo>
                <a:lnTo>
                  <a:pt x="495907" y="205090"/>
                </a:lnTo>
                <a:lnTo>
                  <a:pt x="499935" y="250037"/>
                </a:lnTo>
                <a:lnTo>
                  <a:pt x="495907" y="294980"/>
                </a:lnTo>
                <a:lnTo>
                  <a:pt x="484293" y="337280"/>
                </a:lnTo>
                <a:lnTo>
                  <a:pt x="465800" y="376230"/>
                </a:lnTo>
                <a:lnTo>
                  <a:pt x="441133" y="411126"/>
                </a:lnTo>
                <a:lnTo>
                  <a:pt x="410999" y="441260"/>
                </a:lnTo>
                <a:lnTo>
                  <a:pt x="376103" y="465927"/>
                </a:lnTo>
                <a:lnTo>
                  <a:pt x="337153" y="484420"/>
                </a:lnTo>
                <a:lnTo>
                  <a:pt x="294853" y="496034"/>
                </a:lnTo>
                <a:lnTo>
                  <a:pt x="249910" y="500062"/>
                </a:lnTo>
                <a:close/>
              </a:path>
            </a:pathLst>
          </a:custGeom>
          <a:solidFill>
            <a:srgbClr val="116EB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3703967" y="2991027"/>
            <a:ext cx="245948" cy="206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8" name="object 38"/>
          <p:cNvSpPr/>
          <p:nvPr/>
        </p:nvSpPr>
        <p:spPr>
          <a:xfrm>
            <a:off x="3685971" y="2818383"/>
            <a:ext cx="281940" cy="278130"/>
          </a:xfrm>
          <a:custGeom>
            <a:rect l="l" t="t" r="r" b="b"/>
            <a:pathLst>
              <a:path w="281939" h="278130">
                <a:moveTo>
                  <a:pt x="163969" y="13893"/>
                </a:moveTo>
                <a:lnTo>
                  <a:pt x="119976" y="13893"/>
                </a:lnTo>
                <a:lnTo>
                  <a:pt x="127977" y="0"/>
                </a:lnTo>
                <a:lnTo>
                  <a:pt x="141973" y="11912"/>
                </a:lnTo>
                <a:lnTo>
                  <a:pt x="162544" y="11912"/>
                </a:lnTo>
                <a:lnTo>
                  <a:pt x="163969" y="13893"/>
                </a:lnTo>
                <a:close/>
              </a:path>
              <a:path w="281939" h="278130">
                <a:moveTo>
                  <a:pt x="162544" y="11912"/>
                </a:moveTo>
                <a:lnTo>
                  <a:pt x="141973" y="11912"/>
                </a:lnTo>
                <a:lnTo>
                  <a:pt x="153974" y="0"/>
                </a:lnTo>
                <a:lnTo>
                  <a:pt x="162544" y="11912"/>
                </a:lnTo>
                <a:close/>
              </a:path>
              <a:path w="281939" h="278130">
                <a:moveTo>
                  <a:pt x="183959" y="19850"/>
                </a:moveTo>
                <a:lnTo>
                  <a:pt x="97980" y="19850"/>
                </a:lnTo>
                <a:lnTo>
                  <a:pt x="103974" y="3975"/>
                </a:lnTo>
                <a:lnTo>
                  <a:pt x="119976" y="13893"/>
                </a:lnTo>
                <a:lnTo>
                  <a:pt x="181710" y="13893"/>
                </a:lnTo>
                <a:lnTo>
                  <a:pt x="183959" y="19850"/>
                </a:lnTo>
                <a:close/>
              </a:path>
              <a:path w="281939" h="278130">
                <a:moveTo>
                  <a:pt x="181710" y="13893"/>
                </a:moveTo>
                <a:lnTo>
                  <a:pt x="163969" y="13893"/>
                </a:lnTo>
                <a:lnTo>
                  <a:pt x="177965" y="3975"/>
                </a:lnTo>
                <a:lnTo>
                  <a:pt x="181710" y="13893"/>
                </a:lnTo>
                <a:close/>
              </a:path>
              <a:path w="281939" h="278130">
                <a:moveTo>
                  <a:pt x="203962" y="29768"/>
                </a:moveTo>
                <a:lnTo>
                  <a:pt x="77990" y="29768"/>
                </a:lnTo>
                <a:lnTo>
                  <a:pt x="81991" y="11912"/>
                </a:lnTo>
                <a:lnTo>
                  <a:pt x="97980" y="19850"/>
                </a:lnTo>
                <a:lnTo>
                  <a:pt x="201739" y="19850"/>
                </a:lnTo>
                <a:lnTo>
                  <a:pt x="203962" y="29768"/>
                </a:lnTo>
                <a:close/>
              </a:path>
              <a:path w="281939" h="278130">
                <a:moveTo>
                  <a:pt x="201739" y="19850"/>
                </a:moveTo>
                <a:lnTo>
                  <a:pt x="183959" y="19850"/>
                </a:lnTo>
                <a:lnTo>
                  <a:pt x="199961" y="11912"/>
                </a:lnTo>
                <a:lnTo>
                  <a:pt x="201739" y="19850"/>
                </a:lnTo>
                <a:close/>
              </a:path>
              <a:path w="281939" h="278130">
                <a:moveTo>
                  <a:pt x="221957" y="41668"/>
                </a:moveTo>
                <a:lnTo>
                  <a:pt x="59994" y="41668"/>
                </a:lnTo>
                <a:lnTo>
                  <a:pt x="59994" y="23812"/>
                </a:lnTo>
                <a:lnTo>
                  <a:pt x="77990" y="29768"/>
                </a:lnTo>
                <a:lnTo>
                  <a:pt x="221957" y="29768"/>
                </a:lnTo>
                <a:lnTo>
                  <a:pt x="221957" y="41668"/>
                </a:lnTo>
                <a:close/>
              </a:path>
              <a:path w="281939" h="278130">
                <a:moveTo>
                  <a:pt x="221957" y="29768"/>
                </a:moveTo>
                <a:lnTo>
                  <a:pt x="203962" y="29768"/>
                </a:lnTo>
                <a:lnTo>
                  <a:pt x="221957" y="23812"/>
                </a:lnTo>
                <a:lnTo>
                  <a:pt x="221957" y="29768"/>
                </a:lnTo>
                <a:close/>
              </a:path>
              <a:path w="281939" h="278130">
                <a:moveTo>
                  <a:pt x="237947" y="57543"/>
                </a:moveTo>
                <a:lnTo>
                  <a:pt x="43992" y="57543"/>
                </a:lnTo>
                <a:lnTo>
                  <a:pt x="41998" y="39687"/>
                </a:lnTo>
                <a:lnTo>
                  <a:pt x="59994" y="41668"/>
                </a:lnTo>
                <a:lnTo>
                  <a:pt x="241503" y="41668"/>
                </a:lnTo>
                <a:lnTo>
                  <a:pt x="237947" y="57543"/>
                </a:lnTo>
                <a:close/>
              </a:path>
              <a:path w="281939" h="278130">
                <a:moveTo>
                  <a:pt x="241503" y="41668"/>
                </a:moveTo>
                <a:lnTo>
                  <a:pt x="221957" y="41668"/>
                </a:lnTo>
                <a:lnTo>
                  <a:pt x="241947" y="39687"/>
                </a:lnTo>
                <a:lnTo>
                  <a:pt x="241503" y="41668"/>
                </a:lnTo>
                <a:close/>
              </a:path>
              <a:path w="281939" h="278130">
                <a:moveTo>
                  <a:pt x="257949" y="220268"/>
                </a:moveTo>
                <a:lnTo>
                  <a:pt x="25996" y="220268"/>
                </a:lnTo>
                <a:lnTo>
                  <a:pt x="29997" y="202412"/>
                </a:lnTo>
                <a:lnTo>
                  <a:pt x="12001" y="198437"/>
                </a:lnTo>
                <a:lnTo>
                  <a:pt x="21996" y="182562"/>
                </a:lnTo>
                <a:lnTo>
                  <a:pt x="4000" y="174625"/>
                </a:lnTo>
                <a:lnTo>
                  <a:pt x="16002" y="160731"/>
                </a:lnTo>
                <a:lnTo>
                  <a:pt x="0" y="150812"/>
                </a:lnTo>
                <a:lnTo>
                  <a:pt x="13995" y="138912"/>
                </a:lnTo>
                <a:lnTo>
                  <a:pt x="0" y="127000"/>
                </a:lnTo>
                <a:lnTo>
                  <a:pt x="16002" y="117081"/>
                </a:lnTo>
                <a:lnTo>
                  <a:pt x="4000" y="103187"/>
                </a:lnTo>
                <a:lnTo>
                  <a:pt x="21996" y="95250"/>
                </a:lnTo>
                <a:lnTo>
                  <a:pt x="12001" y="79375"/>
                </a:lnTo>
                <a:lnTo>
                  <a:pt x="29997" y="75412"/>
                </a:lnTo>
                <a:lnTo>
                  <a:pt x="25996" y="57543"/>
                </a:lnTo>
                <a:lnTo>
                  <a:pt x="257949" y="57543"/>
                </a:lnTo>
                <a:lnTo>
                  <a:pt x="251955" y="75412"/>
                </a:lnTo>
                <a:lnTo>
                  <a:pt x="269951" y="79375"/>
                </a:lnTo>
                <a:lnTo>
                  <a:pt x="259943" y="95250"/>
                </a:lnTo>
                <a:lnTo>
                  <a:pt x="277939" y="103187"/>
                </a:lnTo>
                <a:lnTo>
                  <a:pt x="265950" y="117081"/>
                </a:lnTo>
                <a:lnTo>
                  <a:pt x="281940" y="127000"/>
                </a:lnTo>
                <a:lnTo>
                  <a:pt x="267944" y="138912"/>
                </a:lnTo>
                <a:lnTo>
                  <a:pt x="281940" y="150812"/>
                </a:lnTo>
                <a:lnTo>
                  <a:pt x="265950" y="160731"/>
                </a:lnTo>
                <a:lnTo>
                  <a:pt x="277939" y="174625"/>
                </a:lnTo>
                <a:lnTo>
                  <a:pt x="259943" y="182562"/>
                </a:lnTo>
                <a:lnTo>
                  <a:pt x="269951" y="198437"/>
                </a:lnTo>
                <a:lnTo>
                  <a:pt x="251955" y="202412"/>
                </a:lnTo>
                <a:lnTo>
                  <a:pt x="257949" y="220268"/>
                </a:lnTo>
                <a:close/>
              </a:path>
              <a:path w="281939" h="278130">
                <a:moveTo>
                  <a:pt x="41998" y="238125"/>
                </a:moveTo>
                <a:lnTo>
                  <a:pt x="43992" y="220268"/>
                </a:lnTo>
                <a:lnTo>
                  <a:pt x="237947" y="220268"/>
                </a:lnTo>
                <a:lnTo>
                  <a:pt x="241503" y="236143"/>
                </a:lnTo>
                <a:lnTo>
                  <a:pt x="59994" y="236143"/>
                </a:lnTo>
                <a:lnTo>
                  <a:pt x="41998" y="238125"/>
                </a:lnTo>
                <a:close/>
              </a:path>
              <a:path w="281939" h="278130">
                <a:moveTo>
                  <a:pt x="59994" y="254000"/>
                </a:moveTo>
                <a:lnTo>
                  <a:pt x="59994" y="236143"/>
                </a:lnTo>
                <a:lnTo>
                  <a:pt x="221957" y="236143"/>
                </a:lnTo>
                <a:lnTo>
                  <a:pt x="221957" y="248043"/>
                </a:lnTo>
                <a:lnTo>
                  <a:pt x="77990" y="248043"/>
                </a:lnTo>
                <a:lnTo>
                  <a:pt x="59994" y="254000"/>
                </a:lnTo>
                <a:close/>
              </a:path>
              <a:path w="281939" h="278130">
                <a:moveTo>
                  <a:pt x="241947" y="238125"/>
                </a:moveTo>
                <a:lnTo>
                  <a:pt x="221957" y="236143"/>
                </a:lnTo>
                <a:lnTo>
                  <a:pt x="241503" y="236143"/>
                </a:lnTo>
                <a:lnTo>
                  <a:pt x="241947" y="238125"/>
                </a:lnTo>
                <a:close/>
              </a:path>
              <a:path w="281939" h="278130">
                <a:moveTo>
                  <a:pt x="81991" y="265912"/>
                </a:moveTo>
                <a:lnTo>
                  <a:pt x="77990" y="248043"/>
                </a:lnTo>
                <a:lnTo>
                  <a:pt x="203962" y="248043"/>
                </a:lnTo>
                <a:lnTo>
                  <a:pt x="201738" y="257975"/>
                </a:lnTo>
                <a:lnTo>
                  <a:pt x="97980" y="257975"/>
                </a:lnTo>
                <a:lnTo>
                  <a:pt x="81991" y="265912"/>
                </a:lnTo>
                <a:close/>
              </a:path>
              <a:path w="281939" h="278130">
                <a:moveTo>
                  <a:pt x="221957" y="254000"/>
                </a:moveTo>
                <a:lnTo>
                  <a:pt x="203962" y="248043"/>
                </a:lnTo>
                <a:lnTo>
                  <a:pt x="221957" y="248043"/>
                </a:lnTo>
                <a:lnTo>
                  <a:pt x="221957" y="254000"/>
                </a:lnTo>
                <a:close/>
              </a:path>
              <a:path w="281939" h="278130">
                <a:moveTo>
                  <a:pt x="103974" y="273850"/>
                </a:moveTo>
                <a:lnTo>
                  <a:pt x="97980" y="257975"/>
                </a:lnTo>
                <a:lnTo>
                  <a:pt x="183959" y="257975"/>
                </a:lnTo>
                <a:lnTo>
                  <a:pt x="181715" y="263918"/>
                </a:lnTo>
                <a:lnTo>
                  <a:pt x="119976" y="263918"/>
                </a:lnTo>
                <a:lnTo>
                  <a:pt x="103974" y="273850"/>
                </a:lnTo>
                <a:close/>
              </a:path>
              <a:path w="281939" h="278130">
                <a:moveTo>
                  <a:pt x="199961" y="265912"/>
                </a:moveTo>
                <a:lnTo>
                  <a:pt x="183959" y="257975"/>
                </a:lnTo>
                <a:lnTo>
                  <a:pt x="201738" y="257975"/>
                </a:lnTo>
                <a:lnTo>
                  <a:pt x="199961" y="265912"/>
                </a:lnTo>
                <a:close/>
              </a:path>
              <a:path w="281939" h="278130">
                <a:moveTo>
                  <a:pt x="127977" y="277812"/>
                </a:moveTo>
                <a:lnTo>
                  <a:pt x="119976" y="263918"/>
                </a:lnTo>
                <a:lnTo>
                  <a:pt x="163969" y="263918"/>
                </a:lnTo>
                <a:lnTo>
                  <a:pt x="162535" y="265912"/>
                </a:lnTo>
                <a:lnTo>
                  <a:pt x="141973" y="265912"/>
                </a:lnTo>
                <a:lnTo>
                  <a:pt x="127977" y="277812"/>
                </a:lnTo>
                <a:close/>
              </a:path>
              <a:path w="281939" h="278130">
                <a:moveTo>
                  <a:pt x="177965" y="273850"/>
                </a:moveTo>
                <a:lnTo>
                  <a:pt x="163969" y="263918"/>
                </a:lnTo>
                <a:lnTo>
                  <a:pt x="181715" y="263918"/>
                </a:lnTo>
                <a:lnTo>
                  <a:pt x="177965" y="273850"/>
                </a:lnTo>
                <a:close/>
              </a:path>
              <a:path w="281939" h="278130">
                <a:moveTo>
                  <a:pt x="153974" y="277812"/>
                </a:moveTo>
                <a:lnTo>
                  <a:pt x="141973" y="265912"/>
                </a:lnTo>
                <a:lnTo>
                  <a:pt x="162535" y="265912"/>
                </a:lnTo>
                <a:lnTo>
                  <a:pt x="153974" y="277812"/>
                </a:lnTo>
                <a:close/>
              </a:path>
            </a:pathLst>
          </a:custGeom>
          <a:solidFill>
            <a:srgbClr val="79C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9" name="object 39"/>
          <p:cNvSpPr/>
          <p:nvPr/>
        </p:nvSpPr>
        <p:spPr>
          <a:xfrm>
            <a:off x="3709974" y="2840215"/>
            <a:ext cx="235940" cy="23414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0" name="object 40"/>
          <p:cNvSpPr/>
          <p:nvPr/>
        </p:nvSpPr>
        <p:spPr>
          <a:xfrm>
            <a:off x="6010655" y="2732087"/>
            <a:ext cx="499745" cy="500380"/>
          </a:xfrm>
          <a:custGeom>
            <a:rect l="l" t="t" r="r" b="b"/>
            <a:pathLst>
              <a:path w="499745" h="500380">
                <a:moveTo>
                  <a:pt x="249656" y="500062"/>
                </a:moveTo>
                <a:lnTo>
                  <a:pt x="204708" y="496034"/>
                </a:lnTo>
                <a:lnTo>
                  <a:pt x="162403" y="484420"/>
                </a:lnTo>
                <a:lnTo>
                  <a:pt x="123450" y="465927"/>
                </a:lnTo>
                <a:lnTo>
                  <a:pt x="88560" y="441260"/>
                </a:lnTo>
                <a:lnTo>
                  <a:pt x="58445" y="411126"/>
                </a:lnTo>
                <a:lnTo>
                  <a:pt x="33867" y="376332"/>
                </a:lnTo>
                <a:lnTo>
                  <a:pt x="15440" y="337441"/>
                </a:lnTo>
                <a:lnTo>
                  <a:pt x="3914" y="295221"/>
                </a:lnTo>
                <a:lnTo>
                  <a:pt x="0" y="250380"/>
                </a:lnTo>
                <a:lnTo>
                  <a:pt x="3914" y="205331"/>
                </a:lnTo>
                <a:lnTo>
                  <a:pt x="15440" y="162949"/>
                </a:lnTo>
                <a:lnTo>
                  <a:pt x="33867" y="123936"/>
                </a:lnTo>
                <a:lnTo>
                  <a:pt x="58487" y="88997"/>
                </a:lnTo>
                <a:lnTo>
                  <a:pt x="88633" y="58803"/>
                </a:lnTo>
                <a:lnTo>
                  <a:pt x="123495" y="34135"/>
                </a:lnTo>
                <a:lnTo>
                  <a:pt x="162425" y="15642"/>
                </a:lnTo>
                <a:lnTo>
                  <a:pt x="204715" y="4028"/>
                </a:lnTo>
                <a:lnTo>
                  <a:pt x="249656" y="0"/>
                </a:lnTo>
                <a:lnTo>
                  <a:pt x="294601" y="4028"/>
                </a:lnTo>
                <a:lnTo>
                  <a:pt x="336907" y="15645"/>
                </a:lnTo>
                <a:lnTo>
                  <a:pt x="375867" y="34148"/>
                </a:lnTo>
                <a:lnTo>
                  <a:pt x="410775" y="58833"/>
                </a:lnTo>
                <a:lnTo>
                  <a:pt x="440921" y="88997"/>
                </a:lnTo>
                <a:lnTo>
                  <a:pt x="465546" y="123835"/>
                </a:lnTo>
                <a:lnTo>
                  <a:pt x="484039" y="162788"/>
                </a:lnTo>
                <a:lnTo>
                  <a:pt x="495653" y="205090"/>
                </a:lnTo>
                <a:lnTo>
                  <a:pt x="499681" y="250037"/>
                </a:lnTo>
                <a:lnTo>
                  <a:pt x="495653" y="294980"/>
                </a:lnTo>
                <a:lnTo>
                  <a:pt x="484039" y="337280"/>
                </a:lnTo>
                <a:lnTo>
                  <a:pt x="465546" y="376230"/>
                </a:lnTo>
                <a:lnTo>
                  <a:pt x="440879" y="411126"/>
                </a:lnTo>
                <a:lnTo>
                  <a:pt x="410702" y="441290"/>
                </a:lnTo>
                <a:lnTo>
                  <a:pt x="375823" y="465939"/>
                </a:lnTo>
                <a:lnTo>
                  <a:pt x="336885" y="484424"/>
                </a:lnTo>
                <a:lnTo>
                  <a:pt x="294594" y="496034"/>
                </a:lnTo>
                <a:lnTo>
                  <a:pt x="249656" y="500062"/>
                </a:lnTo>
                <a:close/>
              </a:path>
            </a:pathLst>
          </a:custGeom>
          <a:solidFill>
            <a:srgbClr val="116EB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1" name="object 41"/>
          <p:cNvSpPr/>
          <p:nvPr/>
        </p:nvSpPr>
        <p:spPr>
          <a:xfrm>
            <a:off x="6091999" y="2826994"/>
            <a:ext cx="275590" cy="250190"/>
          </a:xfrm>
          <a:custGeom>
            <a:rect l="l" t="t" r="r" b="b"/>
            <a:pathLst>
              <a:path w="275589" h="250189">
                <a:moveTo>
                  <a:pt x="200583" y="250139"/>
                </a:moveTo>
                <a:lnTo>
                  <a:pt x="20574" y="250139"/>
                </a:lnTo>
                <a:lnTo>
                  <a:pt x="13019" y="248366"/>
                </a:lnTo>
                <a:lnTo>
                  <a:pt x="6429" y="243693"/>
                </a:lnTo>
                <a:lnTo>
                  <a:pt x="1768" y="237087"/>
                </a:lnTo>
                <a:lnTo>
                  <a:pt x="0" y="229514"/>
                </a:lnTo>
                <a:lnTo>
                  <a:pt x="0" y="224345"/>
                </a:lnTo>
                <a:lnTo>
                  <a:pt x="2578" y="221767"/>
                </a:lnTo>
                <a:lnTo>
                  <a:pt x="2578" y="216611"/>
                </a:lnTo>
                <a:lnTo>
                  <a:pt x="5143" y="214033"/>
                </a:lnTo>
                <a:lnTo>
                  <a:pt x="7721" y="214033"/>
                </a:lnTo>
                <a:lnTo>
                  <a:pt x="30861" y="177926"/>
                </a:lnTo>
                <a:lnTo>
                  <a:pt x="30861" y="30937"/>
                </a:lnTo>
                <a:lnTo>
                  <a:pt x="33513" y="18489"/>
                </a:lnTo>
                <a:lnTo>
                  <a:pt x="40505" y="8701"/>
                </a:lnTo>
                <a:lnTo>
                  <a:pt x="50390" y="2296"/>
                </a:lnTo>
                <a:lnTo>
                  <a:pt x="61722" y="0"/>
                </a:lnTo>
                <a:lnTo>
                  <a:pt x="246875" y="0"/>
                </a:lnTo>
                <a:lnTo>
                  <a:pt x="258886" y="2296"/>
                </a:lnTo>
                <a:lnTo>
                  <a:pt x="267765" y="8701"/>
                </a:lnTo>
                <a:lnTo>
                  <a:pt x="273269" y="18489"/>
                </a:lnTo>
                <a:lnTo>
                  <a:pt x="274767" y="28359"/>
                </a:lnTo>
                <a:lnTo>
                  <a:pt x="48869" y="28359"/>
                </a:lnTo>
                <a:lnTo>
                  <a:pt x="48869" y="162458"/>
                </a:lnTo>
                <a:lnTo>
                  <a:pt x="231444" y="162458"/>
                </a:lnTo>
                <a:lnTo>
                  <a:pt x="218990" y="175028"/>
                </a:lnTo>
                <a:lnTo>
                  <a:pt x="208945" y="189534"/>
                </a:lnTo>
                <a:lnTo>
                  <a:pt x="201792" y="205974"/>
                </a:lnTo>
                <a:lnTo>
                  <a:pt x="198018" y="224345"/>
                </a:lnTo>
                <a:lnTo>
                  <a:pt x="110578" y="224345"/>
                </a:lnTo>
                <a:lnTo>
                  <a:pt x="110578" y="229514"/>
                </a:lnTo>
                <a:lnTo>
                  <a:pt x="115722" y="234670"/>
                </a:lnTo>
                <a:lnTo>
                  <a:pt x="198018" y="234670"/>
                </a:lnTo>
                <a:lnTo>
                  <a:pt x="198018" y="244982"/>
                </a:lnTo>
                <a:lnTo>
                  <a:pt x="200583" y="250139"/>
                </a:lnTo>
                <a:close/>
              </a:path>
              <a:path w="275589" h="250189">
                <a:moveTo>
                  <a:pt x="259727" y="146989"/>
                </a:moveTo>
                <a:lnTo>
                  <a:pt x="259727" y="28359"/>
                </a:lnTo>
                <a:lnTo>
                  <a:pt x="274767" y="28359"/>
                </a:lnTo>
                <a:lnTo>
                  <a:pt x="275158" y="30937"/>
                </a:lnTo>
                <a:lnTo>
                  <a:pt x="275158" y="141833"/>
                </a:lnTo>
                <a:lnTo>
                  <a:pt x="270014" y="144411"/>
                </a:lnTo>
                <a:lnTo>
                  <a:pt x="264871" y="144411"/>
                </a:lnTo>
                <a:lnTo>
                  <a:pt x="259727" y="146989"/>
                </a:lnTo>
                <a:close/>
              </a:path>
            </a:pathLst>
          </a:custGeom>
          <a:solidFill>
            <a:srgbClr val="79C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2" name="object 42"/>
          <p:cNvSpPr/>
          <p:nvPr/>
        </p:nvSpPr>
        <p:spPr>
          <a:xfrm>
            <a:off x="6313284" y="2991510"/>
            <a:ext cx="133731" cy="13373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3" name="object 43"/>
          <p:cNvSpPr/>
          <p:nvPr/>
        </p:nvSpPr>
        <p:spPr>
          <a:xfrm>
            <a:off x="6148768" y="2873171"/>
            <a:ext cx="181838" cy="102946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4" name="object 44"/>
          <p:cNvSpPr/>
          <p:nvPr/>
        </p:nvSpPr>
        <p:spPr>
          <a:xfrm>
            <a:off x="8452104" y="2732087"/>
            <a:ext cx="500380" cy="500380"/>
          </a:xfrm>
          <a:custGeom>
            <a:rect l="l" t="t" r="r" b="b"/>
            <a:pathLst>
              <a:path w="500379" h="500380">
                <a:moveTo>
                  <a:pt x="249783" y="500062"/>
                </a:moveTo>
                <a:lnTo>
                  <a:pt x="204835" y="496034"/>
                </a:lnTo>
                <a:lnTo>
                  <a:pt x="162529" y="484420"/>
                </a:lnTo>
                <a:lnTo>
                  <a:pt x="123572" y="465927"/>
                </a:lnTo>
                <a:lnTo>
                  <a:pt x="88676" y="441260"/>
                </a:lnTo>
                <a:lnTo>
                  <a:pt x="58551" y="411126"/>
                </a:lnTo>
                <a:lnTo>
                  <a:pt x="33956" y="376332"/>
                </a:lnTo>
                <a:lnTo>
                  <a:pt x="15507" y="337441"/>
                </a:lnTo>
                <a:lnTo>
                  <a:pt x="3952" y="295221"/>
                </a:lnTo>
                <a:lnTo>
                  <a:pt x="0" y="250380"/>
                </a:lnTo>
                <a:lnTo>
                  <a:pt x="3952" y="205331"/>
                </a:lnTo>
                <a:lnTo>
                  <a:pt x="15507" y="162949"/>
                </a:lnTo>
                <a:lnTo>
                  <a:pt x="33956" y="123936"/>
                </a:lnTo>
                <a:lnTo>
                  <a:pt x="58592" y="88997"/>
                </a:lnTo>
                <a:lnTo>
                  <a:pt x="88749" y="58803"/>
                </a:lnTo>
                <a:lnTo>
                  <a:pt x="123617" y="34135"/>
                </a:lnTo>
                <a:lnTo>
                  <a:pt x="162550" y="15642"/>
                </a:lnTo>
                <a:lnTo>
                  <a:pt x="204842" y="4028"/>
                </a:lnTo>
                <a:lnTo>
                  <a:pt x="249783" y="0"/>
                </a:lnTo>
                <a:lnTo>
                  <a:pt x="294728" y="4028"/>
                </a:lnTo>
                <a:lnTo>
                  <a:pt x="337034" y="15645"/>
                </a:lnTo>
                <a:lnTo>
                  <a:pt x="375994" y="34148"/>
                </a:lnTo>
                <a:lnTo>
                  <a:pt x="410902" y="58833"/>
                </a:lnTo>
                <a:lnTo>
                  <a:pt x="441048" y="88997"/>
                </a:lnTo>
                <a:lnTo>
                  <a:pt x="465673" y="123835"/>
                </a:lnTo>
                <a:lnTo>
                  <a:pt x="484166" y="162788"/>
                </a:lnTo>
                <a:lnTo>
                  <a:pt x="495780" y="205090"/>
                </a:lnTo>
                <a:lnTo>
                  <a:pt x="499808" y="250037"/>
                </a:lnTo>
                <a:lnTo>
                  <a:pt x="495780" y="294980"/>
                </a:lnTo>
                <a:lnTo>
                  <a:pt x="484166" y="337280"/>
                </a:lnTo>
                <a:lnTo>
                  <a:pt x="465673" y="376230"/>
                </a:lnTo>
                <a:lnTo>
                  <a:pt x="441006" y="411126"/>
                </a:lnTo>
                <a:lnTo>
                  <a:pt x="410829" y="441290"/>
                </a:lnTo>
                <a:lnTo>
                  <a:pt x="375950" y="465939"/>
                </a:lnTo>
                <a:lnTo>
                  <a:pt x="337012" y="484424"/>
                </a:lnTo>
                <a:lnTo>
                  <a:pt x="294721" y="496034"/>
                </a:lnTo>
                <a:lnTo>
                  <a:pt x="249783" y="500062"/>
                </a:lnTo>
                <a:close/>
              </a:path>
            </a:pathLst>
          </a:custGeom>
          <a:solidFill>
            <a:srgbClr val="116EB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5" name="object 45"/>
          <p:cNvSpPr/>
          <p:nvPr/>
        </p:nvSpPr>
        <p:spPr>
          <a:xfrm>
            <a:off x="8540686" y="2834525"/>
            <a:ext cx="319405" cy="292735"/>
          </a:xfrm>
          <a:custGeom>
            <a:rect l="l" t="t" r="r" b="b"/>
            <a:pathLst>
              <a:path w="319404" h="292735">
                <a:moveTo>
                  <a:pt x="44576" y="292417"/>
                </a:moveTo>
                <a:lnTo>
                  <a:pt x="48240" y="284697"/>
                </a:lnTo>
                <a:lnTo>
                  <a:pt x="54541" y="266033"/>
                </a:lnTo>
                <a:lnTo>
                  <a:pt x="56444" y="243168"/>
                </a:lnTo>
                <a:lnTo>
                  <a:pt x="46913" y="222846"/>
                </a:lnTo>
                <a:lnTo>
                  <a:pt x="27710" y="202123"/>
                </a:lnTo>
                <a:lnTo>
                  <a:pt x="12903" y="179076"/>
                </a:lnTo>
                <a:lnTo>
                  <a:pt x="3372" y="154038"/>
                </a:lnTo>
                <a:lnTo>
                  <a:pt x="0" y="127342"/>
                </a:lnTo>
                <a:lnTo>
                  <a:pt x="8145" y="86930"/>
                </a:lnTo>
                <a:lnTo>
                  <a:pt x="30815" y="51953"/>
                </a:lnTo>
                <a:lnTo>
                  <a:pt x="65364" y="24448"/>
                </a:lnTo>
                <a:lnTo>
                  <a:pt x="109146" y="6451"/>
                </a:lnTo>
                <a:lnTo>
                  <a:pt x="159511" y="0"/>
                </a:lnTo>
                <a:lnTo>
                  <a:pt x="209877" y="6451"/>
                </a:lnTo>
                <a:lnTo>
                  <a:pt x="253659" y="24448"/>
                </a:lnTo>
                <a:lnTo>
                  <a:pt x="288208" y="51953"/>
                </a:lnTo>
                <a:lnTo>
                  <a:pt x="310878" y="86930"/>
                </a:lnTo>
                <a:lnTo>
                  <a:pt x="319024" y="127342"/>
                </a:lnTo>
                <a:lnTo>
                  <a:pt x="310878" y="167301"/>
                </a:lnTo>
                <a:lnTo>
                  <a:pt x="288208" y="202222"/>
                </a:lnTo>
                <a:lnTo>
                  <a:pt x="253659" y="229897"/>
                </a:lnTo>
                <a:lnTo>
                  <a:pt x="209877" y="248120"/>
                </a:lnTo>
                <a:lnTo>
                  <a:pt x="169681" y="253360"/>
                </a:lnTo>
                <a:lnTo>
                  <a:pt x="136347" y="253360"/>
                </a:lnTo>
                <a:lnTo>
                  <a:pt x="122896" y="255184"/>
                </a:lnTo>
                <a:lnTo>
                  <a:pt x="111429" y="261759"/>
                </a:lnTo>
                <a:lnTo>
                  <a:pt x="88612" y="278985"/>
                </a:lnTo>
                <a:lnTo>
                  <a:pt x="67006" y="288142"/>
                </a:lnTo>
                <a:lnTo>
                  <a:pt x="50899" y="291772"/>
                </a:lnTo>
                <a:lnTo>
                  <a:pt x="44576" y="292417"/>
                </a:lnTo>
                <a:close/>
              </a:path>
              <a:path w="319404" h="292735">
                <a:moveTo>
                  <a:pt x="159511" y="254685"/>
                </a:moveTo>
                <a:lnTo>
                  <a:pt x="149359" y="253967"/>
                </a:lnTo>
                <a:lnTo>
                  <a:pt x="136347" y="253360"/>
                </a:lnTo>
                <a:lnTo>
                  <a:pt x="169681" y="253360"/>
                </a:lnTo>
                <a:lnTo>
                  <a:pt x="159511" y="254685"/>
                </a:lnTo>
                <a:close/>
              </a:path>
            </a:pathLst>
          </a:custGeom>
          <a:solidFill>
            <a:srgbClr val="79C1F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1882139" y="6023609"/>
            <a:ext cx="82543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95">
                <a:latin typeface="Microsoft JhengHei"/>
                <a:cs typeface="Microsoft JhengHei"/>
              </a:rPr>
              <a:t>4</a:t>
            </a:r>
            <a:r>
              <a:rPr sz="2400" b="1" spc="10">
                <a:latin typeface="Microsoft JhengHei"/>
                <a:cs typeface="Microsoft JhengHei"/>
              </a:rPr>
              <a:t>个“更”使</a:t>
            </a:r>
            <a:r>
              <a:rPr sz="2400" b="1" spc="-95">
                <a:latin typeface="Microsoft JhengHei"/>
                <a:cs typeface="Microsoft JhengHei"/>
              </a:rPr>
              <a:t>5</a:t>
            </a:r>
            <a:r>
              <a:rPr sz="2400" b="1" spc="65">
                <a:latin typeface="Microsoft JhengHei"/>
                <a:cs typeface="Microsoft JhengHei"/>
              </a:rPr>
              <a:t>G</a:t>
            </a:r>
            <a:r>
              <a:rPr sz="2400" b="1" spc="10">
                <a:latin typeface="Microsoft JhengHei"/>
                <a:cs typeface="Microsoft JhengHei"/>
              </a:rPr>
              <a:t>具备一定的抵御非信任环境下安全风险的能</a:t>
            </a:r>
            <a:r>
              <a:rPr sz="2400" b="1">
                <a:latin typeface="Microsoft JhengHei"/>
                <a:cs typeface="Microsoft JhengHei"/>
              </a:rPr>
              <a:t>力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51257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相比</a:t>
            </a:r>
            <a:r>
              <a:rPr spc="-95"/>
              <a:t>4</a:t>
            </a:r>
            <a:r>
              <a:rPr spc="65"/>
              <a:t>G</a:t>
            </a:r>
            <a:r>
              <a:rPr spc="10"/>
              <a:t>，</a:t>
            </a:r>
            <a:r>
              <a:rPr spc="-95"/>
              <a:t>5</a:t>
            </a:r>
            <a:r>
              <a:rPr spc="65"/>
              <a:t>G</a:t>
            </a:r>
            <a:r>
              <a:rPr spc="10"/>
              <a:t>网络进行了更安全的设</a:t>
            </a:r>
            <a:r>
              <a:rPr/>
              <a:t>计</a:t>
            </a:r>
          </a:p>
        </p:txBody>
      </p:sp>
      <p:sp>
        <p:nvSpPr>
          <p:cNvPr id="4" name="object 4"/>
          <p:cNvSpPr/>
          <p:nvPr/>
        </p:nvSpPr>
        <p:spPr>
          <a:xfrm>
            <a:off x="732163" y="2079375"/>
            <a:ext cx="6564105" cy="439811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103552" y="2144585"/>
            <a:ext cx="3161030" cy="39420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1125" indent="457200">
              <a:lnSpc>
                <a:spcPct val="150000"/>
              </a:lnSpc>
              <a:spcBef>
                <a:spcPts val="100"/>
              </a:spcBef>
            </a:pPr>
            <a:r>
              <a:rPr sz="1600" spc="85">
                <a:latin typeface="宋体"/>
                <a:cs typeface="宋体"/>
              </a:rPr>
              <a:t>3</a:t>
            </a:r>
            <a:r>
              <a:rPr sz="1600" spc="440">
                <a:latin typeface="宋体"/>
                <a:cs typeface="宋体"/>
              </a:rPr>
              <a:t>G</a:t>
            </a:r>
            <a:r>
              <a:rPr sz="1600" spc="260">
                <a:latin typeface="宋体"/>
                <a:cs typeface="宋体"/>
              </a:rPr>
              <a:t>PP</a:t>
            </a:r>
            <a:r>
              <a:rPr sz="1600">
                <a:latin typeface="宋体"/>
                <a:cs typeface="宋体"/>
              </a:rPr>
              <a:t>定义了网络设备安全</a:t>
            </a:r>
            <a:r>
              <a:rPr sz="1600" spc="-5">
                <a:latin typeface="宋体"/>
                <a:cs typeface="宋体"/>
              </a:rPr>
              <a:t>保 </a:t>
            </a:r>
            <a:r>
              <a:rPr sz="1600">
                <a:latin typeface="宋体"/>
                <a:cs typeface="宋体"/>
              </a:rPr>
              <a:t>障的</a:t>
            </a:r>
            <a:r>
              <a:rPr sz="1600" b="1" spc="10">
                <a:solidFill>
                  <a:srgbClr val="006FC0"/>
                </a:solidFill>
                <a:latin typeface="Microsoft JhengHei"/>
                <a:cs typeface="Microsoft JhengHei"/>
              </a:rPr>
              <a:t>方法论（SECAM）</a:t>
            </a:r>
            <a:r>
              <a:rPr sz="1600" spc="10">
                <a:solidFill>
                  <a:srgbClr val="006FC0"/>
                </a:solidFill>
                <a:latin typeface="宋体"/>
                <a:cs typeface="宋体"/>
              </a:rPr>
              <a:t>，</a:t>
            </a:r>
            <a:r>
              <a:rPr sz="1600">
                <a:latin typeface="宋体"/>
                <a:cs typeface="宋体"/>
              </a:rPr>
              <a:t>方法</a:t>
            </a:r>
            <a:r>
              <a:rPr sz="1600" spc="-5">
                <a:latin typeface="宋体"/>
                <a:cs typeface="宋体"/>
              </a:rPr>
              <a:t>论 </a:t>
            </a:r>
            <a:r>
              <a:rPr sz="1600">
                <a:latin typeface="宋体"/>
                <a:cs typeface="宋体"/>
              </a:rPr>
              <a:t>中明确</a:t>
            </a:r>
            <a:r>
              <a:rPr sz="1600" spc="-5">
                <a:latin typeface="宋体"/>
                <a:cs typeface="宋体"/>
              </a:rPr>
              <a:t>：</a:t>
            </a:r>
            <a:endParaRPr sz="1600">
              <a:latin typeface="宋体"/>
              <a:cs typeface="宋体"/>
            </a:endParaRPr>
          </a:p>
          <a:p>
            <a:pPr marL="355600" marR="113030" indent="-342900" algn="just">
              <a:lnSpc>
                <a:spcPct val="150000"/>
              </a:lnSpc>
              <a:spcBef>
                <a:spcPts val="1035"/>
              </a:spcBef>
              <a:buAutoNum type="arabicPeriod"/>
              <a:tabLst>
                <a:tab pos="355600"/>
              </a:tabLst>
            </a:pPr>
            <a:r>
              <a:rPr sz="1400">
                <a:latin typeface="宋体"/>
                <a:cs typeface="宋体"/>
              </a:rPr>
              <a:t>由</a:t>
            </a:r>
            <a:r>
              <a:rPr sz="1400" b="1" spc="-30">
                <a:solidFill>
                  <a:srgbClr val="006FC0"/>
                </a:solidFill>
                <a:latin typeface="Microsoft JhengHei"/>
                <a:cs typeface="Microsoft JhengHei"/>
              </a:rPr>
              <a:t>GSMA</a:t>
            </a:r>
            <a:r>
              <a:rPr sz="1400">
                <a:latin typeface="宋体"/>
                <a:cs typeface="宋体"/>
              </a:rPr>
              <a:t>制定网络设备安全保障</a:t>
            </a:r>
            <a:r>
              <a:rPr sz="1400" spc="5">
                <a:latin typeface="宋体"/>
                <a:cs typeface="宋体"/>
              </a:rPr>
              <a:t>的 </a:t>
            </a:r>
            <a:r>
              <a:rPr sz="1400" b="1" spc="10">
                <a:solidFill>
                  <a:srgbClr val="006FC0"/>
                </a:solidFill>
                <a:latin typeface="Microsoft JhengHei"/>
                <a:cs typeface="Microsoft JhengHei"/>
              </a:rPr>
              <a:t>体系框架、安全审计以及测试实</a:t>
            </a:r>
            <a:r>
              <a:rPr sz="1400" b="1">
                <a:solidFill>
                  <a:srgbClr val="006FC0"/>
                </a:solidFill>
                <a:latin typeface="Microsoft JhengHei"/>
                <a:cs typeface="Microsoft JhengHei"/>
              </a:rPr>
              <a:t>验 </a:t>
            </a:r>
            <a:r>
              <a:rPr sz="1400" b="1" spc="10">
                <a:solidFill>
                  <a:srgbClr val="006FC0"/>
                </a:solidFill>
                <a:latin typeface="Microsoft JhengHei"/>
                <a:cs typeface="Microsoft JhengHei"/>
              </a:rPr>
              <a:t>室资质相关的标准</a:t>
            </a:r>
            <a:r>
              <a:rPr sz="1400">
                <a:latin typeface="宋体"/>
                <a:cs typeface="宋体"/>
              </a:rPr>
              <a:t>，即</a:t>
            </a:r>
            <a:r>
              <a:rPr sz="1400" b="1" spc="35">
                <a:solidFill>
                  <a:srgbClr val="006FC0"/>
                </a:solidFill>
                <a:latin typeface="Microsoft JhengHei"/>
                <a:cs typeface="Microsoft JhengHei"/>
              </a:rPr>
              <a:t>NESAS</a:t>
            </a:r>
            <a:endParaRPr sz="1400">
              <a:latin typeface="Microsoft JhengHei"/>
              <a:cs typeface="Microsoft JhengHei"/>
            </a:endParaRPr>
          </a:p>
          <a:p>
            <a:pPr marL="355600" marR="384175">
              <a:lnSpc>
                <a:spcPct val="150000"/>
              </a:lnSpc>
            </a:pPr>
            <a:r>
              <a:rPr sz="1400" spc="25">
                <a:latin typeface="宋体"/>
                <a:cs typeface="宋体"/>
              </a:rPr>
              <a:t>（Network</a:t>
            </a:r>
            <a:r>
              <a:rPr sz="1400" spc="-325">
                <a:latin typeface="宋体"/>
                <a:cs typeface="宋体"/>
              </a:rPr>
              <a:t> </a:t>
            </a:r>
            <a:r>
              <a:rPr sz="1400" spc="35">
                <a:latin typeface="宋体"/>
                <a:cs typeface="宋体"/>
              </a:rPr>
              <a:t>Equipment</a:t>
            </a:r>
            <a:r>
              <a:rPr sz="1400" spc="-320">
                <a:latin typeface="宋体"/>
                <a:cs typeface="宋体"/>
              </a:rPr>
              <a:t> </a:t>
            </a:r>
            <a:r>
              <a:rPr sz="1400" spc="-75">
                <a:latin typeface="宋体"/>
                <a:cs typeface="宋体"/>
              </a:rPr>
              <a:t>Security  </a:t>
            </a:r>
            <a:r>
              <a:rPr sz="1400" spc="30">
                <a:latin typeface="宋体"/>
                <a:cs typeface="宋体"/>
              </a:rPr>
              <a:t>Assurance</a:t>
            </a:r>
            <a:r>
              <a:rPr sz="1400" spc="-325">
                <a:latin typeface="宋体"/>
                <a:cs typeface="宋体"/>
              </a:rPr>
              <a:t> </a:t>
            </a:r>
            <a:r>
              <a:rPr sz="1400" spc="130">
                <a:latin typeface="宋体"/>
                <a:cs typeface="宋体"/>
              </a:rPr>
              <a:t>Scheme）</a:t>
            </a:r>
            <a:r>
              <a:rPr sz="1400" spc="5">
                <a:latin typeface="宋体"/>
                <a:cs typeface="宋体"/>
              </a:rPr>
              <a:t>。</a:t>
            </a:r>
            <a:endParaRPr sz="1400">
              <a:latin typeface="宋体"/>
              <a:cs typeface="宋体"/>
            </a:endParaRPr>
          </a:p>
          <a:p>
            <a:pPr marL="355600" marR="5080" indent="-342900">
              <a:lnSpc>
                <a:spcPct val="150000"/>
              </a:lnSpc>
              <a:spcBef>
                <a:spcPts val="1000"/>
              </a:spcBef>
              <a:buAutoNum type="arabicPeriod" startAt="2"/>
              <a:tabLst>
                <a:tab pos="354965"/>
                <a:tab pos="355600"/>
              </a:tabLst>
            </a:pPr>
            <a:r>
              <a:rPr sz="1400">
                <a:latin typeface="宋体"/>
                <a:cs typeface="宋体"/>
              </a:rPr>
              <a:t>由</a:t>
            </a:r>
            <a:r>
              <a:rPr sz="1400" b="1" spc="-50">
                <a:solidFill>
                  <a:srgbClr val="006FC0"/>
                </a:solidFill>
                <a:latin typeface="Microsoft JhengHei"/>
                <a:cs typeface="Microsoft JhengHei"/>
              </a:rPr>
              <a:t>3</a:t>
            </a:r>
            <a:r>
              <a:rPr sz="1400" b="1" spc="45">
                <a:solidFill>
                  <a:srgbClr val="006FC0"/>
                </a:solidFill>
                <a:latin typeface="Microsoft JhengHei"/>
                <a:cs typeface="Microsoft JhengHei"/>
              </a:rPr>
              <a:t>G</a:t>
            </a:r>
            <a:r>
              <a:rPr sz="1400" b="1" spc="60">
                <a:solidFill>
                  <a:srgbClr val="006FC0"/>
                </a:solidFill>
                <a:latin typeface="Microsoft JhengHei"/>
                <a:cs typeface="Microsoft JhengHei"/>
              </a:rPr>
              <a:t>PP</a:t>
            </a:r>
            <a:r>
              <a:rPr sz="1400">
                <a:latin typeface="宋体"/>
                <a:cs typeface="宋体"/>
              </a:rPr>
              <a:t>制定网络设备保障中</a:t>
            </a:r>
            <a:r>
              <a:rPr sz="1400" b="1" spc="10">
                <a:solidFill>
                  <a:srgbClr val="006FC0"/>
                </a:solidFill>
                <a:latin typeface="Microsoft JhengHei"/>
                <a:cs typeface="Microsoft JhengHei"/>
              </a:rPr>
              <a:t>安全</a:t>
            </a:r>
            <a:r>
              <a:rPr sz="1400" b="1">
                <a:solidFill>
                  <a:srgbClr val="006FC0"/>
                </a:solidFill>
                <a:latin typeface="Microsoft JhengHei"/>
                <a:cs typeface="Microsoft JhengHei"/>
              </a:rPr>
              <a:t>测 </a:t>
            </a:r>
            <a:r>
              <a:rPr sz="1400" b="1" spc="10">
                <a:solidFill>
                  <a:srgbClr val="006FC0"/>
                </a:solidFill>
                <a:latin typeface="Microsoft JhengHei"/>
                <a:cs typeface="Microsoft JhengHei"/>
              </a:rPr>
              <a:t>试的相关标准</a:t>
            </a:r>
            <a:r>
              <a:rPr sz="1400">
                <a:latin typeface="宋体"/>
                <a:cs typeface="宋体"/>
              </a:rPr>
              <a:t>，即</a:t>
            </a:r>
            <a:r>
              <a:rPr sz="1400" b="1" spc="-20">
                <a:solidFill>
                  <a:srgbClr val="006FC0"/>
                </a:solidFill>
                <a:latin typeface="Microsoft JhengHei"/>
                <a:cs typeface="Microsoft JhengHei"/>
              </a:rPr>
              <a:t>SCAS</a:t>
            </a:r>
            <a:r>
              <a:rPr sz="1400" spc="-20">
                <a:latin typeface="宋体"/>
                <a:cs typeface="宋体"/>
              </a:rPr>
              <a:t>(SeCurity  </a:t>
            </a:r>
            <a:r>
              <a:rPr sz="1400" spc="30">
                <a:latin typeface="宋体"/>
                <a:cs typeface="宋体"/>
              </a:rPr>
              <a:t>Assurance</a:t>
            </a:r>
            <a:r>
              <a:rPr sz="1400" spc="-320">
                <a:latin typeface="宋体"/>
                <a:cs typeface="宋体"/>
              </a:rPr>
              <a:t> </a:t>
            </a:r>
            <a:r>
              <a:rPr sz="1400" spc="-105">
                <a:latin typeface="宋体"/>
                <a:cs typeface="宋体"/>
              </a:rPr>
              <a:t>Specification)</a:t>
            </a:r>
            <a:r>
              <a:rPr sz="1400" spc="5">
                <a:latin typeface="宋体"/>
                <a:cs typeface="宋体"/>
              </a:rPr>
              <a:t>。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24840" y="1054608"/>
            <a:ext cx="10730865" cy="515620"/>
          </a:xfrm>
          <a:custGeom>
            <a:rect l="l" t="t" r="r" b="b"/>
            <a:pathLst>
              <a:path w="10730865" h="515619">
                <a:moveTo>
                  <a:pt x="10645140" y="515111"/>
                </a:moveTo>
                <a:lnTo>
                  <a:pt x="86867" y="515111"/>
                </a:lnTo>
                <a:lnTo>
                  <a:pt x="53238" y="508367"/>
                </a:lnTo>
                <a:lnTo>
                  <a:pt x="25765" y="490013"/>
                </a:lnTo>
                <a:lnTo>
                  <a:pt x="7125" y="462873"/>
                </a:lnTo>
                <a:lnTo>
                  <a:pt x="0" y="429767"/>
                </a:lnTo>
                <a:lnTo>
                  <a:pt x="0" y="85343"/>
                </a:lnTo>
                <a:lnTo>
                  <a:pt x="7125" y="51952"/>
                </a:lnTo>
                <a:lnTo>
                  <a:pt x="25765" y="24717"/>
                </a:lnTo>
                <a:lnTo>
                  <a:pt x="53238" y="6459"/>
                </a:lnTo>
                <a:lnTo>
                  <a:pt x="86867" y="0"/>
                </a:lnTo>
                <a:lnTo>
                  <a:pt x="10645140" y="0"/>
                </a:lnTo>
                <a:lnTo>
                  <a:pt x="10678459" y="6459"/>
                </a:lnTo>
                <a:lnTo>
                  <a:pt x="10705671" y="24717"/>
                </a:lnTo>
                <a:lnTo>
                  <a:pt x="10723953" y="51952"/>
                </a:lnTo>
                <a:lnTo>
                  <a:pt x="10730484" y="85343"/>
                </a:lnTo>
                <a:lnTo>
                  <a:pt x="10730484" y="429767"/>
                </a:lnTo>
                <a:lnTo>
                  <a:pt x="10723953" y="462873"/>
                </a:lnTo>
                <a:lnTo>
                  <a:pt x="10705671" y="490013"/>
                </a:lnTo>
                <a:lnTo>
                  <a:pt x="10678459" y="508367"/>
                </a:lnTo>
                <a:lnTo>
                  <a:pt x="10645140" y="515111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302791" y="1140231"/>
            <a:ext cx="93738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10">
                <a:latin typeface="Microsoft JhengHei"/>
                <a:cs typeface="Microsoft JhengHei"/>
              </a:rPr>
              <a:t>从</a:t>
            </a:r>
            <a:r>
              <a:rPr sz="1800" b="1" spc="10">
                <a:solidFill>
                  <a:srgbClr val="C00000"/>
                </a:solidFill>
                <a:latin typeface="Microsoft JhengHei"/>
                <a:cs typeface="Microsoft JhengHei"/>
              </a:rPr>
              <a:t>端到端安全要求、安全评测、应用安全</a:t>
            </a:r>
            <a:r>
              <a:rPr sz="1800" b="1" spc="10">
                <a:latin typeface="Microsoft JhengHei"/>
                <a:cs typeface="Microsoft JhengHei"/>
              </a:rPr>
              <a:t>三方面构建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安全标准体系，指导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网络安全建</a:t>
            </a:r>
            <a:r>
              <a:rPr sz="1800" b="1">
                <a:latin typeface="Microsoft JhengHei"/>
                <a:cs typeface="Microsoft JhengHei"/>
              </a:rPr>
              <a:t>设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253629" y="1368552"/>
            <a:ext cx="2234550" cy="5212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4498847" y="4568952"/>
            <a:ext cx="4241292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4498847" y="3349752"/>
            <a:ext cx="4776215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4485132" y="2188464"/>
            <a:ext cx="4477512" cy="53340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852737" y="1364932"/>
            <a:ext cx="1031240" cy="45148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662940"/>
              </a:tabLst>
            </a:pPr>
            <a:r>
              <a:rPr sz="2800" spc="-5">
                <a:solidFill>
                  <a:srgbClr val="FFFFFF"/>
                </a:solidFill>
                <a:latin typeface="宋体"/>
                <a:cs typeface="宋体"/>
              </a:rPr>
              <a:t>目	录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507501" y="4567237"/>
            <a:ext cx="544334" cy="54356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8686063" y="462301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3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955176" y="3344862"/>
            <a:ext cx="542747" cy="54356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9133738" y="340064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2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8644026" y="2187575"/>
            <a:ext cx="542747" cy="542289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8816238" y="2240178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0">
                <a:solidFill>
                  <a:srgbClr val="FFFFFF"/>
                </a:solidFill>
                <a:latin typeface="Microsoft JhengHei"/>
                <a:cs typeface="Microsoft JhengHei"/>
              </a:rPr>
              <a:t>1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 flipH="1">
            <a:off x="4489450" y="0"/>
            <a:ext cx="0" cy="6858000"/>
          </a:xfrm>
          <a:custGeom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7620">
            <a:solidFill>
              <a:srgbClr val="41709C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4811395" y="2272029"/>
            <a:ext cx="1930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G网络的安全设计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12665" y="3432809"/>
            <a:ext cx="2844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G网络演进的安全风险分析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79645" y="4654867"/>
            <a:ext cx="2159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95">
                <a:latin typeface="宋体"/>
                <a:cs typeface="宋体"/>
              </a:rPr>
              <a:t>5</a:t>
            </a:r>
            <a:r>
              <a:rPr sz="1800" spc="495">
                <a:latin typeface="宋体"/>
                <a:cs typeface="宋体"/>
              </a:rPr>
              <a:t>G内生安全技术实践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56356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设备：依据标准执行</a:t>
            </a:r>
            <a:r>
              <a:rPr spc="-95"/>
              <a:t>5</a:t>
            </a:r>
            <a:r>
              <a:rPr spc="65"/>
              <a:t>G</a:t>
            </a:r>
            <a:r>
              <a:rPr spc="10"/>
              <a:t>设备入网安全测</a:t>
            </a:r>
            <a:r>
              <a:rPr/>
              <a:t>评</a:t>
            </a:r>
          </a:p>
        </p:txBody>
      </p:sp>
      <p:sp>
        <p:nvSpPr>
          <p:cNvPr id="4" name="object 4"/>
          <p:cNvSpPr/>
          <p:nvPr/>
        </p:nvSpPr>
        <p:spPr>
          <a:xfrm>
            <a:off x="126492" y="960119"/>
            <a:ext cx="11939270" cy="708660"/>
          </a:xfrm>
          <a:custGeom>
            <a:rect l="l" t="t" r="r" b="b"/>
            <a:pathLst>
              <a:path w="11939270" h="708660">
                <a:moveTo>
                  <a:pt x="11820143" y="708659"/>
                </a:moveTo>
                <a:lnTo>
                  <a:pt x="118872" y="708659"/>
                </a:lnTo>
                <a:lnTo>
                  <a:pt x="72744" y="699746"/>
                </a:lnTo>
                <a:lnTo>
                  <a:pt x="35071" y="674636"/>
                </a:lnTo>
                <a:lnTo>
                  <a:pt x="9579" y="637201"/>
                </a:lnTo>
                <a:lnTo>
                  <a:pt x="0" y="591311"/>
                </a:lnTo>
                <a:lnTo>
                  <a:pt x="0" y="118871"/>
                </a:lnTo>
                <a:lnTo>
                  <a:pt x="9579" y="72816"/>
                </a:lnTo>
                <a:lnTo>
                  <a:pt x="35071" y="35166"/>
                </a:lnTo>
                <a:lnTo>
                  <a:pt x="72744" y="9651"/>
                </a:lnTo>
                <a:lnTo>
                  <a:pt x="118872" y="0"/>
                </a:lnTo>
                <a:lnTo>
                  <a:pt x="11820143" y="0"/>
                </a:lnTo>
                <a:lnTo>
                  <a:pt x="11866271" y="9651"/>
                </a:lnTo>
                <a:lnTo>
                  <a:pt x="11903944" y="35166"/>
                </a:lnTo>
                <a:lnTo>
                  <a:pt x="11929436" y="72816"/>
                </a:lnTo>
                <a:lnTo>
                  <a:pt x="11939016" y="118871"/>
                </a:lnTo>
                <a:lnTo>
                  <a:pt x="11939016" y="591311"/>
                </a:lnTo>
                <a:lnTo>
                  <a:pt x="11929436" y="637201"/>
                </a:lnTo>
                <a:lnTo>
                  <a:pt x="11903944" y="674636"/>
                </a:lnTo>
                <a:lnTo>
                  <a:pt x="11866271" y="699746"/>
                </a:lnTo>
                <a:lnTo>
                  <a:pt x="11820143" y="708659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208264" y="2206751"/>
            <a:ext cx="1903476" cy="14767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8198739" y="2197226"/>
            <a:ext cx="1922780" cy="1496060"/>
          </a:xfrm>
          <a:custGeom>
            <a:rect l="l" t="t" r="r" b="b"/>
            <a:pathLst>
              <a:path w="1922779" h="1496060">
                <a:moveTo>
                  <a:pt x="1922526" y="1495806"/>
                </a:moveTo>
                <a:lnTo>
                  <a:pt x="0" y="1495806"/>
                </a:lnTo>
                <a:lnTo>
                  <a:pt x="0" y="0"/>
                </a:lnTo>
                <a:lnTo>
                  <a:pt x="1922526" y="0"/>
                </a:lnTo>
                <a:lnTo>
                  <a:pt x="1922526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486281"/>
                </a:lnTo>
                <a:lnTo>
                  <a:pt x="4762" y="1486281"/>
                </a:lnTo>
                <a:lnTo>
                  <a:pt x="9525" y="1491043"/>
                </a:lnTo>
                <a:lnTo>
                  <a:pt x="1922526" y="1491043"/>
                </a:lnTo>
                <a:lnTo>
                  <a:pt x="1922526" y="1495806"/>
                </a:lnTo>
                <a:close/>
              </a:path>
              <a:path w="1922779" h="149606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922779" h="1496060">
                <a:moveTo>
                  <a:pt x="1913001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913001" y="4762"/>
                </a:lnTo>
                <a:lnTo>
                  <a:pt x="1913001" y="9525"/>
                </a:lnTo>
                <a:close/>
              </a:path>
              <a:path w="1922779" h="1496060">
                <a:moveTo>
                  <a:pt x="1913001" y="1491043"/>
                </a:moveTo>
                <a:lnTo>
                  <a:pt x="1913001" y="4762"/>
                </a:lnTo>
                <a:lnTo>
                  <a:pt x="1917763" y="9525"/>
                </a:lnTo>
                <a:lnTo>
                  <a:pt x="1922526" y="9525"/>
                </a:lnTo>
                <a:lnTo>
                  <a:pt x="1922526" y="1486281"/>
                </a:lnTo>
                <a:lnTo>
                  <a:pt x="1917763" y="1486281"/>
                </a:lnTo>
                <a:lnTo>
                  <a:pt x="1913001" y="1491043"/>
                </a:lnTo>
                <a:close/>
              </a:path>
              <a:path w="1922779" h="1496060">
                <a:moveTo>
                  <a:pt x="1922526" y="9525"/>
                </a:moveTo>
                <a:lnTo>
                  <a:pt x="1917763" y="9525"/>
                </a:lnTo>
                <a:lnTo>
                  <a:pt x="1913001" y="4762"/>
                </a:lnTo>
                <a:lnTo>
                  <a:pt x="1922526" y="4762"/>
                </a:lnTo>
                <a:lnTo>
                  <a:pt x="1922526" y="9525"/>
                </a:lnTo>
                <a:close/>
              </a:path>
              <a:path w="1922779" h="1496060">
                <a:moveTo>
                  <a:pt x="9525" y="1491043"/>
                </a:moveTo>
                <a:lnTo>
                  <a:pt x="4762" y="1486281"/>
                </a:lnTo>
                <a:lnTo>
                  <a:pt x="9525" y="1486281"/>
                </a:lnTo>
                <a:lnTo>
                  <a:pt x="9525" y="1491043"/>
                </a:lnTo>
                <a:close/>
              </a:path>
              <a:path w="1922779" h="1496060">
                <a:moveTo>
                  <a:pt x="1913001" y="1491043"/>
                </a:moveTo>
                <a:lnTo>
                  <a:pt x="9525" y="1491043"/>
                </a:lnTo>
                <a:lnTo>
                  <a:pt x="9525" y="1486281"/>
                </a:lnTo>
                <a:lnTo>
                  <a:pt x="1913001" y="1486281"/>
                </a:lnTo>
                <a:lnTo>
                  <a:pt x="1913001" y="1491043"/>
                </a:lnTo>
                <a:close/>
              </a:path>
              <a:path w="1922779" h="1496060">
                <a:moveTo>
                  <a:pt x="1922526" y="1491043"/>
                </a:moveTo>
                <a:lnTo>
                  <a:pt x="1913001" y="1491043"/>
                </a:lnTo>
                <a:lnTo>
                  <a:pt x="1917763" y="1486281"/>
                </a:lnTo>
                <a:lnTo>
                  <a:pt x="1922526" y="1486281"/>
                </a:lnTo>
                <a:lnTo>
                  <a:pt x="1922526" y="1491043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220652" y="3703002"/>
            <a:ext cx="1804035" cy="2400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设备级测试床—信通</a:t>
            </a:r>
            <a:r>
              <a:rPr sz="1400" spc="5">
                <a:latin typeface="宋体"/>
                <a:cs typeface="宋体"/>
              </a:rPr>
              <a:t>院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49952" y="2214372"/>
            <a:ext cx="2359152" cy="137617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4940427" y="2204847"/>
            <a:ext cx="2378710" cy="1395730"/>
          </a:xfrm>
          <a:custGeom>
            <a:rect l="l" t="t" r="r" b="b"/>
            <a:pathLst>
              <a:path w="2378709" h="1395729">
                <a:moveTo>
                  <a:pt x="2373439" y="1395222"/>
                </a:moveTo>
                <a:lnTo>
                  <a:pt x="4762" y="1395222"/>
                </a:lnTo>
                <a:lnTo>
                  <a:pt x="3289" y="1394993"/>
                </a:lnTo>
                <a:lnTo>
                  <a:pt x="1968" y="1394307"/>
                </a:lnTo>
                <a:lnTo>
                  <a:pt x="914" y="1393253"/>
                </a:lnTo>
                <a:lnTo>
                  <a:pt x="228" y="1391932"/>
                </a:lnTo>
                <a:lnTo>
                  <a:pt x="0" y="1390459"/>
                </a:lnTo>
                <a:lnTo>
                  <a:pt x="0" y="4762"/>
                </a:lnTo>
                <a:lnTo>
                  <a:pt x="4762" y="0"/>
                </a:lnTo>
                <a:lnTo>
                  <a:pt x="2373439" y="0"/>
                </a:lnTo>
                <a:lnTo>
                  <a:pt x="2378202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385697"/>
                </a:lnTo>
                <a:lnTo>
                  <a:pt x="4762" y="1385697"/>
                </a:lnTo>
                <a:lnTo>
                  <a:pt x="9525" y="1390459"/>
                </a:lnTo>
                <a:lnTo>
                  <a:pt x="2378202" y="1390459"/>
                </a:lnTo>
                <a:lnTo>
                  <a:pt x="2377973" y="1391932"/>
                </a:lnTo>
                <a:lnTo>
                  <a:pt x="2377287" y="1393253"/>
                </a:lnTo>
                <a:lnTo>
                  <a:pt x="2376233" y="1394307"/>
                </a:lnTo>
                <a:lnTo>
                  <a:pt x="2374912" y="1394993"/>
                </a:lnTo>
                <a:lnTo>
                  <a:pt x="2373439" y="1395222"/>
                </a:lnTo>
                <a:close/>
              </a:path>
              <a:path w="2378709" h="1395729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378709" h="1395729">
                <a:moveTo>
                  <a:pt x="2368677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368677" y="4762"/>
                </a:lnTo>
                <a:lnTo>
                  <a:pt x="2368677" y="9525"/>
                </a:lnTo>
                <a:close/>
              </a:path>
              <a:path w="2378709" h="1395729">
                <a:moveTo>
                  <a:pt x="2368677" y="1390459"/>
                </a:moveTo>
                <a:lnTo>
                  <a:pt x="2368677" y="4762"/>
                </a:lnTo>
                <a:lnTo>
                  <a:pt x="2373439" y="9525"/>
                </a:lnTo>
                <a:lnTo>
                  <a:pt x="2378202" y="9525"/>
                </a:lnTo>
                <a:lnTo>
                  <a:pt x="2378202" y="1385697"/>
                </a:lnTo>
                <a:lnTo>
                  <a:pt x="2373439" y="1385697"/>
                </a:lnTo>
                <a:lnTo>
                  <a:pt x="2368677" y="1390459"/>
                </a:lnTo>
                <a:close/>
              </a:path>
              <a:path w="2378709" h="1395729">
                <a:moveTo>
                  <a:pt x="2378202" y="9525"/>
                </a:moveTo>
                <a:lnTo>
                  <a:pt x="2373439" y="9525"/>
                </a:lnTo>
                <a:lnTo>
                  <a:pt x="2368677" y="4762"/>
                </a:lnTo>
                <a:lnTo>
                  <a:pt x="2378202" y="4762"/>
                </a:lnTo>
                <a:lnTo>
                  <a:pt x="2378202" y="9525"/>
                </a:lnTo>
                <a:close/>
              </a:path>
              <a:path w="2378709" h="1395729">
                <a:moveTo>
                  <a:pt x="9525" y="1390459"/>
                </a:moveTo>
                <a:lnTo>
                  <a:pt x="4762" y="1385697"/>
                </a:lnTo>
                <a:lnTo>
                  <a:pt x="9525" y="1385697"/>
                </a:lnTo>
                <a:lnTo>
                  <a:pt x="9525" y="1390459"/>
                </a:lnTo>
                <a:close/>
              </a:path>
              <a:path w="2378709" h="1395729">
                <a:moveTo>
                  <a:pt x="2368677" y="1390459"/>
                </a:moveTo>
                <a:lnTo>
                  <a:pt x="9525" y="1390459"/>
                </a:lnTo>
                <a:lnTo>
                  <a:pt x="9525" y="1385697"/>
                </a:lnTo>
                <a:lnTo>
                  <a:pt x="2368677" y="1385697"/>
                </a:lnTo>
                <a:lnTo>
                  <a:pt x="2368677" y="1390459"/>
                </a:lnTo>
                <a:close/>
              </a:path>
              <a:path w="2378709" h="1395729">
                <a:moveTo>
                  <a:pt x="2378202" y="1390459"/>
                </a:moveTo>
                <a:lnTo>
                  <a:pt x="2368677" y="1390459"/>
                </a:lnTo>
                <a:lnTo>
                  <a:pt x="2373439" y="1385697"/>
                </a:lnTo>
                <a:lnTo>
                  <a:pt x="2378202" y="1385697"/>
                </a:lnTo>
                <a:lnTo>
                  <a:pt x="2378202" y="139045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949952" y="4532376"/>
            <a:ext cx="2319963" cy="1374648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940427" y="4522851"/>
            <a:ext cx="2378710" cy="1393825"/>
          </a:xfrm>
          <a:custGeom>
            <a:rect l="l" t="t" r="r" b="b"/>
            <a:pathLst>
              <a:path w="2378709" h="1393825">
                <a:moveTo>
                  <a:pt x="2373439" y="1393698"/>
                </a:moveTo>
                <a:lnTo>
                  <a:pt x="4762" y="1393698"/>
                </a:lnTo>
                <a:lnTo>
                  <a:pt x="3289" y="1393469"/>
                </a:lnTo>
                <a:lnTo>
                  <a:pt x="1968" y="1392783"/>
                </a:lnTo>
                <a:lnTo>
                  <a:pt x="914" y="1391729"/>
                </a:lnTo>
                <a:lnTo>
                  <a:pt x="228" y="1390408"/>
                </a:lnTo>
                <a:lnTo>
                  <a:pt x="0" y="1388935"/>
                </a:lnTo>
                <a:lnTo>
                  <a:pt x="0" y="4762"/>
                </a:lnTo>
                <a:lnTo>
                  <a:pt x="4762" y="0"/>
                </a:lnTo>
                <a:lnTo>
                  <a:pt x="2373439" y="0"/>
                </a:lnTo>
                <a:lnTo>
                  <a:pt x="2378202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384173"/>
                </a:lnTo>
                <a:lnTo>
                  <a:pt x="4762" y="1384173"/>
                </a:lnTo>
                <a:lnTo>
                  <a:pt x="9525" y="1388935"/>
                </a:lnTo>
                <a:lnTo>
                  <a:pt x="2378202" y="1388935"/>
                </a:lnTo>
                <a:lnTo>
                  <a:pt x="2377973" y="1390408"/>
                </a:lnTo>
                <a:lnTo>
                  <a:pt x="2377287" y="1391729"/>
                </a:lnTo>
                <a:lnTo>
                  <a:pt x="2376233" y="1392783"/>
                </a:lnTo>
                <a:lnTo>
                  <a:pt x="2374912" y="1393469"/>
                </a:lnTo>
                <a:lnTo>
                  <a:pt x="2373439" y="1393698"/>
                </a:lnTo>
                <a:close/>
              </a:path>
              <a:path w="2378709" h="1393825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2378709" h="1393825">
                <a:moveTo>
                  <a:pt x="2368677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2368677" y="4762"/>
                </a:lnTo>
                <a:lnTo>
                  <a:pt x="2368677" y="9525"/>
                </a:lnTo>
                <a:close/>
              </a:path>
              <a:path w="2378709" h="1393825">
                <a:moveTo>
                  <a:pt x="2368677" y="1388935"/>
                </a:moveTo>
                <a:lnTo>
                  <a:pt x="2368677" y="4762"/>
                </a:lnTo>
                <a:lnTo>
                  <a:pt x="2373439" y="9525"/>
                </a:lnTo>
                <a:lnTo>
                  <a:pt x="2378202" y="9525"/>
                </a:lnTo>
                <a:lnTo>
                  <a:pt x="2378202" y="1384173"/>
                </a:lnTo>
                <a:lnTo>
                  <a:pt x="2373439" y="1384173"/>
                </a:lnTo>
                <a:lnTo>
                  <a:pt x="2368677" y="1388935"/>
                </a:lnTo>
                <a:close/>
              </a:path>
              <a:path w="2378709" h="1393825">
                <a:moveTo>
                  <a:pt x="2378202" y="9525"/>
                </a:moveTo>
                <a:lnTo>
                  <a:pt x="2373439" y="9525"/>
                </a:lnTo>
                <a:lnTo>
                  <a:pt x="2368677" y="4762"/>
                </a:lnTo>
                <a:lnTo>
                  <a:pt x="2378202" y="4762"/>
                </a:lnTo>
                <a:lnTo>
                  <a:pt x="2378202" y="9525"/>
                </a:lnTo>
                <a:close/>
              </a:path>
              <a:path w="2378709" h="1393825">
                <a:moveTo>
                  <a:pt x="9525" y="1388935"/>
                </a:moveTo>
                <a:lnTo>
                  <a:pt x="4762" y="1384173"/>
                </a:lnTo>
                <a:lnTo>
                  <a:pt x="9525" y="1384173"/>
                </a:lnTo>
                <a:lnTo>
                  <a:pt x="9525" y="1388935"/>
                </a:lnTo>
                <a:close/>
              </a:path>
              <a:path w="2378709" h="1393825">
                <a:moveTo>
                  <a:pt x="2368677" y="1388935"/>
                </a:moveTo>
                <a:lnTo>
                  <a:pt x="9525" y="1388935"/>
                </a:lnTo>
                <a:lnTo>
                  <a:pt x="9525" y="1384173"/>
                </a:lnTo>
                <a:lnTo>
                  <a:pt x="2368677" y="1384173"/>
                </a:lnTo>
                <a:lnTo>
                  <a:pt x="2368677" y="1388935"/>
                </a:lnTo>
                <a:close/>
              </a:path>
              <a:path w="2378709" h="1393825">
                <a:moveTo>
                  <a:pt x="2378202" y="1388935"/>
                </a:moveTo>
                <a:lnTo>
                  <a:pt x="2368677" y="1388935"/>
                </a:lnTo>
                <a:lnTo>
                  <a:pt x="2373439" y="1384173"/>
                </a:lnTo>
                <a:lnTo>
                  <a:pt x="2378202" y="1384173"/>
                </a:lnTo>
                <a:lnTo>
                  <a:pt x="2378202" y="1388935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10111740" y="2206751"/>
            <a:ext cx="1685544" cy="1467612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/>
          <p:nvPr/>
        </p:nvSpPr>
        <p:spPr>
          <a:xfrm>
            <a:off x="10102215" y="2197226"/>
            <a:ext cx="1704975" cy="1487170"/>
          </a:xfrm>
          <a:custGeom>
            <a:rect l="l" t="t" r="r" b="b"/>
            <a:pathLst>
              <a:path w="1704975" h="1487170">
                <a:moveTo>
                  <a:pt x="1699831" y="1486662"/>
                </a:moveTo>
                <a:lnTo>
                  <a:pt x="4762" y="1486662"/>
                </a:lnTo>
                <a:lnTo>
                  <a:pt x="3289" y="1486433"/>
                </a:lnTo>
                <a:lnTo>
                  <a:pt x="1955" y="1485747"/>
                </a:lnTo>
                <a:lnTo>
                  <a:pt x="914" y="1484693"/>
                </a:lnTo>
                <a:lnTo>
                  <a:pt x="228" y="1483372"/>
                </a:lnTo>
                <a:lnTo>
                  <a:pt x="0" y="1481899"/>
                </a:lnTo>
                <a:lnTo>
                  <a:pt x="0" y="4762"/>
                </a:lnTo>
                <a:lnTo>
                  <a:pt x="4762" y="0"/>
                </a:lnTo>
                <a:lnTo>
                  <a:pt x="1699831" y="0"/>
                </a:lnTo>
                <a:lnTo>
                  <a:pt x="1704593" y="4762"/>
                </a:lnTo>
                <a:lnTo>
                  <a:pt x="9525" y="4762"/>
                </a:lnTo>
                <a:lnTo>
                  <a:pt x="4762" y="9525"/>
                </a:lnTo>
                <a:lnTo>
                  <a:pt x="9525" y="9525"/>
                </a:lnTo>
                <a:lnTo>
                  <a:pt x="9525" y="1477137"/>
                </a:lnTo>
                <a:lnTo>
                  <a:pt x="4762" y="1477137"/>
                </a:lnTo>
                <a:lnTo>
                  <a:pt x="9525" y="1481899"/>
                </a:lnTo>
                <a:lnTo>
                  <a:pt x="1704593" y="1481899"/>
                </a:lnTo>
                <a:lnTo>
                  <a:pt x="1704365" y="1483372"/>
                </a:lnTo>
                <a:lnTo>
                  <a:pt x="1703679" y="1484693"/>
                </a:lnTo>
                <a:lnTo>
                  <a:pt x="1702625" y="1485747"/>
                </a:lnTo>
                <a:lnTo>
                  <a:pt x="1701304" y="1486433"/>
                </a:lnTo>
                <a:lnTo>
                  <a:pt x="1699831" y="1486662"/>
                </a:lnTo>
                <a:close/>
              </a:path>
              <a:path w="1704975" h="1487170">
                <a:moveTo>
                  <a:pt x="9525" y="9525"/>
                </a:moveTo>
                <a:lnTo>
                  <a:pt x="4762" y="9525"/>
                </a:lnTo>
                <a:lnTo>
                  <a:pt x="9525" y="4762"/>
                </a:lnTo>
                <a:lnTo>
                  <a:pt x="9525" y="9525"/>
                </a:lnTo>
                <a:close/>
              </a:path>
              <a:path w="1704975" h="1487170">
                <a:moveTo>
                  <a:pt x="1695068" y="9525"/>
                </a:moveTo>
                <a:lnTo>
                  <a:pt x="9525" y="9525"/>
                </a:lnTo>
                <a:lnTo>
                  <a:pt x="9525" y="4762"/>
                </a:lnTo>
                <a:lnTo>
                  <a:pt x="1695068" y="4762"/>
                </a:lnTo>
                <a:lnTo>
                  <a:pt x="1695068" y="9525"/>
                </a:lnTo>
                <a:close/>
              </a:path>
              <a:path w="1704975" h="1487170">
                <a:moveTo>
                  <a:pt x="1695068" y="1481899"/>
                </a:moveTo>
                <a:lnTo>
                  <a:pt x="1695068" y="4762"/>
                </a:lnTo>
                <a:lnTo>
                  <a:pt x="1699831" y="9525"/>
                </a:lnTo>
                <a:lnTo>
                  <a:pt x="1704593" y="9525"/>
                </a:lnTo>
                <a:lnTo>
                  <a:pt x="1704593" y="1477137"/>
                </a:lnTo>
                <a:lnTo>
                  <a:pt x="1699831" y="1477137"/>
                </a:lnTo>
                <a:lnTo>
                  <a:pt x="1695068" y="1481899"/>
                </a:lnTo>
                <a:close/>
              </a:path>
              <a:path w="1704975" h="1487170">
                <a:moveTo>
                  <a:pt x="1704593" y="9525"/>
                </a:moveTo>
                <a:lnTo>
                  <a:pt x="1699831" y="9525"/>
                </a:lnTo>
                <a:lnTo>
                  <a:pt x="1695068" y="4762"/>
                </a:lnTo>
                <a:lnTo>
                  <a:pt x="1704593" y="4762"/>
                </a:lnTo>
                <a:lnTo>
                  <a:pt x="1704593" y="9525"/>
                </a:lnTo>
                <a:close/>
              </a:path>
              <a:path w="1704975" h="1487170">
                <a:moveTo>
                  <a:pt x="9525" y="1481899"/>
                </a:moveTo>
                <a:lnTo>
                  <a:pt x="4762" y="1477137"/>
                </a:lnTo>
                <a:lnTo>
                  <a:pt x="9525" y="1477137"/>
                </a:lnTo>
                <a:lnTo>
                  <a:pt x="9525" y="1481899"/>
                </a:lnTo>
                <a:close/>
              </a:path>
              <a:path w="1704975" h="1487170">
                <a:moveTo>
                  <a:pt x="1695068" y="1481899"/>
                </a:moveTo>
                <a:lnTo>
                  <a:pt x="9525" y="1481899"/>
                </a:lnTo>
                <a:lnTo>
                  <a:pt x="9525" y="1477137"/>
                </a:lnTo>
                <a:lnTo>
                  <a:pt x="1695068" y="1477137"/>
                </a:lnTo>
                <a:lnTo>
                  <a:pt x="1695068" y="1481899"/>
                </a:lnTo>
                <a:close/>
              </a:path>
              <a:path w="1704975" h="1487170">
                <a:moveTo>
                  <a:pt x="1704593" y="1481899"/>
                </a:moveTo>
                <a:lnTo>
                  <a:pt x="1695068" y="1481899"/>
                </a:lnTo>
                <a:lnTo>
                  <a:pt x="1699831" y="1477137"/>
                </a:lnTo>
                <a:lnTo>
                  <a:pt x="1704593" y="1477137"/>
                </a:lnTo>
                <a:lnTo>
                  <a:pt x="1704593" y="1481899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8271827" y="3701415"/>
            <a:ext cx="3359785" cy="4533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>
                <a:latin typeface="宋体"/>
                <a:cs typeface="宋体"/>
              </a:rPr>
              <a:t>端到端安全测评工具一套</a:t>
            </a:r>
            <a:r>
              <a:rPr sz="1400" spc="5">
                <a:latin typeface="宋体"/>
                <a:cs typeface="宋体"/>
              </a:rPr>
              <a:t>；</a:t>
            </a: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400">
                <a:latin typeface="宋体"/>
                <a:cs typeface="宋体"/>
              </a:rPr>
              <a:t>自主开发能力</a:t>
            </a:r>
            <a:r>
              <a:rPr sz="1400" b="1" spc="-50">
                <a:solidFill>
                  <a:srgbClr val="C00000"/>
                </a:solidFill>
                <a:latin typeface="Microsoft JhengHei"/>
                <a:cs typeface="Microsoft JhengHei"/>
              </a:rPr>
              <a:t>40</a:t>
            </a:r>
            <a:r>
              <a:rPr sz="1400" b="1" spc="10">
                <a:solidFill>
                  <a:srgbClr val="C00000"/>
                </a:solidFill>
                <a:latin typeface="Microsoft JhengHei"/>
                <a:cs typeface="Microsoft JhengHei"/>
              </a:rPr>
              <a:t>余项</a:t>
            </a:r>
            <a:r>
              <a:rPr sz="1400">
                <a:latin typeface="宋体"/>
                <a:cs typeface="宋体"/>
              </a:rPr>
              <a:t>；测试效率</a:t>
            </a:r>
            <a:r>
              <a:rPr sz="1400" b="1" spc="10">
                <a:solidFill>
                  <a:srgbClr val="C00000"/>
                </a:solidFill>
                <a:latin typeface="Microsoft JhengHei"/>
                <a:cs typeface="Microsoft JhengHei"/>
              </a:rPr>
              <a:t>提升</a:t>
            </a:r>
            <a:r>
              <a:rPr sz="1400" b="1" spc="-225">
                <a:solidFill>
                  <a:srgbClr val="C00000"/>
                </a:solidFill>
                <a:latin typeface="Microsoft JhengHei"/>
                <a:cs typeface="Microsoft JhengHei"/>
              </a:rPr>
              <a:t>&gt;</a:t>
            </a:r>
            <a:r>
              <a:rPr sz="1400" b="1" spc="-50">
                <a:solidFill>
                  <a:srgbClr val="C00000"/>
                </a:solidFill>
                <a:latin typeface="Microsoft JhengHei"/>
                <a:cs typeface="Microsoft JhengHei"/>
              </a:rPr>
              <a:t>70</a:t>
            </a:r>
            <a:r>
              <a:rPr sz="1400" b="1" spc="-20">
                <a:solidFill>
                  <a:srgbClr val="C00000"/>
                </a:solidFill>
                <a:latin typeface="Microsoft JhengHei"/>
                <a:cs typeface="Microsoft JhengHei"/>
              </a:rPr>
              <a:t>%</a:t>
            </a:r>
            <a:endParaRPr sz="1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40334" y="1010589"/>
            <a:ext cx="11880850" cy="1058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800" b="1" spc="10">
                <a:latin typeface="Microsoft JhengHei"/>
                <a:cs typeface="Microsoft JhengHei"/>
              </a:rPr>
              <a:t>联合信通院、头部厂商构建</a:t>
            </a: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安全测评体系，搭建国家级测试床、自研工具，满足设备级、网络级测评认证能力</a:t>
            </a:r>
            <a:r>
              <a:rPr sz="1800" b="1">
                <a:latin typeface="Microsoft JhengHei"/>
                <a:cs typeface="Microsoft JhengHei"/>
              </a:rPr>
              <a:t>；</a:t>
            </a:r>
            <a:endParaRPr sz="1800">
              <a:latin typeface="Microsoft JhengHei"/>
              <a:cs typeface="Microsoft JhengHei"/>
            </a:endParaRPr>
          </a:p>
          <a:p>
            <a:pPr marL="298450" indent="-285750">
              <a:lnSpc>
                <a:spcPct val="100000"/>
              </a:lnSpc>
              <a:buFont typeface="Arial"/>
              <a:buChar char="•"/>
              <a:tabLst>
                <a:tab pos="297815"/>
                <a:tab pos="298450"/>
              </a:tabLst>
            </a:pPr>
            <a:r>
              <a:rPr sz="1800" b="1" spc="10">
                <a:latin typeface="Microsoft JhengHei"/>
                <a:cs typeface="Microsoft JhengHei"/>
              </a:rPr>
              <a:t>通过网络建设前的设备测试，</a:t>
            </a:r>
            <a:r>
              <a:rPr sz="1800" b="1" spc="10">
                <a:solidFill>
                  <a:srgbClr val="C00000"/>
                </a:solidFill>
                <a:latin typeface="Microsoft JhengHei"/>
                <a:cs typeface="Microsoft JhengHei"/>
              </a:rPr>
              <a:t>保障设备入网、设备组网安全性</a:t>
            </a:r>
            <a:r>
              <a:rPr sz="1800" b="1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Microsoft JhengHei"/>
              <a:cs typeface="Microsoft JhengHei"/>
            </a:endParaRPr>
          </a:p>
          <a:p>
            <a:pPr marL="183515">
              <a:lnSpc>
                <a:spcPct val="100000"/>
              </a:lnSpc>
              <a:tabLst>
                <a:tab pos="468630"/>
                <a:tab pos="4728845"/>
                <a:tab pos="5014595"/>
                <a:tab pos="8478520"/>
                <a:tab pos="8764270"/>
              </a:tabLst>
            </a:pPr>
            <a:r>
              <a:rPr sz="1600" spc="-5">
                <a:latin typeface="华文仿宋"/>
                <a:cs typeface="华文仿宋"/>
              </a:rPr>
              <a:t>Ø	</a:t>
            </a:r>
            <a:r>
              <a:rPr sz="1600" b="1" spc="10">
                <a:latin typeface="Microsoft JhengHei"/>
                <a:cs typeface="Microsoft JhengHei"/>
              </a:rPr>
              <a:t>测评体系</a:t>
            </a:r>
            <a:r>
              <a:rPr sz="1600" b="1" spc="-5">
                <a:latin typeface="Microsoft JhengHei"/>
                <a:cs typeface="Microsoft JhengHei"/>
              </a:rPr>
              <a:t>：	</a:t>
            </a:r>
            <a:r>
              <a:rPr sz="2400" spc="-7" baseline="1736">
                <a:latin typeface="华文仿宋"/>
                <a:cs typeface="华文仿宋"/>
              </a:rPr>
              <a:t>Ø	</a:t>
            </a:r>
            <a:r>
              <a:rPr sz="2400" b="1" spc="15" baseline="1736">
                <a:latin typeface="Microsoft JhengHei"/>
                <a:cs typeface="Microsoft JhengHei"/>
              </a:rPr>
              <a:t>测评环境和测评工具</a:t>
            </a:r>
            <a:r>
              <a:rPr sz="2400" b="1" spc="-7" baseline="1736">
                <a:latin typeface="Microsoft JhengHei"/>
                <a:cs typeface="Microsoft JhengHei"/>
              </a:rPr>
              <a:t>：	</a:t>
            </a:r>
            <a:r>
              <a:rPr sz="2400" spc="-7" baseline="1736">
                <a:latin typeface="华文仿宋"/>
                <a:cs typeface="华文仿宋"/>
              </a:rPr>
              <a:t>Ø	</a:t>
            </a:r>
            <a:r>
              <a:rPr sz="2400" b="1" spc="15" baseline="1736">
                <a:latin typeface="Microsoft JhengHei"/>
                <a:cs typeface="Microsoft JhengHei"/>
              </a:rPr>
              <a:t>测评报告</a:t>
            </a:r>
            <a:r>
              <a:rPr sz="2400" b="1" spc="-7" baseline="1736">
                <a:latin typeface="Microsoft JhengHei"/>
                <a:cs typeface="Microsoft JhengHei"/>
              </a:rPr>
              <a:t>：</a:t>
            </a:r>
            <a:endParaRPr sz="2400" baseline="1736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04277" y="5879231"/>
            <a:ext cx="7909559" cy="846455"/>
          </a:xfrm>
          <a:prstGeom prst="rect">
            <a:avLst/>
          </a:prstGeom>
        </p:spPr>
        <p:txBody>
          <a:bodyPr vert="horz" wrap="square" lIns="0" tIns="1371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80"/>
              </a:spcBef>
              <a:tabLst>
                <a:tab pos="3939540"/>
              </a:tabLst>
            </a:pPr>
            <a:r>
              <a:rPr sz="1400" spc="70">
                <a:latin typeface="宋体"/>
                <a:cs typeface="宋体"/>
              </a:rPr>
              <a:t>1</a:t>
            </a:r>
            <a:r>
              <a:rPr sz="1400">
                <a:latin typeface="宋体"/>
                <a:cs typeface="宋体"/>
              </a:rPr>
              <a:t>个体系、</a:t>
            </a:r>
            <a:r>
              <a:rPr sz="1400" spc="70">
                <a:latin typeface="宋体"/>
                <a:cs typeface="宋体"/>
              </a:rPr>
              <a:t>5</a:t>
            </a:r>
            <a:r>
              <a:rPr sz="1400">
                <a:latin typeface="宋体"/>
                <a:cs typeface="宋体"/>
              </a:rPr>
              <a:t>类方法、</a:t>
            </a:r>
            <a:r>
              <a:rPr sz="1400" spc="70">
                <a:latin typeface="宋体"/>
                <a:cs typeface="宋体"/>
              </a:rPr>
              <a:t>96</a:t>
            </a:r>
            <a:r>
              <a:rPr sz="1400">
                <a:latin typeface="宋体"/>
                <a:cs typeface="宋体"/>
              </a:rPr>
              <a:t>项用</a:t>
            </a:r>
            <a:r>
              <a:rPr sz="1400" spc="5">
                <a:latin typeface="宋体"/>
                <a:cs typeface="宋体"/>
              </a:rPr>
              <a:t>例	</a:t>
            </a:r>
            <a:r>
              <a:rPr sz="1400">
                <a:latin typeface="宋体"/>
                <a:cs typeface="宋体"/>
              </a:rPr>
              <a:t>网络级测试床—中国移</a:t>
            </a:r>
            <a:r>
              <a:rPr sz="1400" spc="5">
                <a:latin typeface="宋体"/>
                <a:cs typeface="宋体"/>
              </a:rPr>
              <a:t>动</a:t>
            </a:r>
            <a:endParaRPr sz="1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59840">
              <a:lnSpc>
                <a:spcPct val="100000"/>
              </a:lnSpc>
            </a:pPr>
            <a:r>
              <a:rPr sz="2000" b="1" spc="10">
                <a:solidFill>
                  <a:srgbClr val="C00000"/>
                </a:solidFill>
                <a:latin typeface="Microsoft JhengHei"/>
                <a:cs typeface="Microsoft JhengHei"/>
              </a:rPr>
              <a:t>新问题：在完成入网测试后，实际运行中的安全如何保障</a:t>
            </a:r>
            <a:r>
              <a:rPr sz="2000" b="1" spc="5">
                <a:solidFill>
                  <a:srgbClr val="C00000"/>
                </a:solidFill>
                <a:latin typeface="Microsoft JhengHei"/>
                <a:cs typeface="Microsoft JhengHei"/>
              </a:rPr>
              <a:t>？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8569452" y="4279391"/>
            <a:ext cx="2414016" cy="1703832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240791" y="2287523"/>
            <a:ext cx="3784091" cy="358140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46151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核心网：安全域划分保障分域安</a:t>
            </a:r>
            <a:r>
              <a:rPr/>
              <a:t>全</a:t>
            </a:r>
          </a:p>
        </p:txBody>
      </p:sp>
      <p:sp>
        <p:nvSpPr>
          <p:cNvPr id="4" name="object 4"/>
          <p:cNvSpPr/>
          <p:nvPr/>
        </p:nvSpPr>
        <p:spPr>
          <a:xfrm>
            <a:off x="320040" y="954024"/>
            <a:ext cx="11551920" cy="527685"/>
          </a:xfrm>
          <a:custGeom>
            <a:rect l="l" t="t" r="r" b="b"/>
            <a:pathLst>
              <a:path w="11551920" h="527685">
                <a:moveTo>
                  <a:pt x="11463528" y="527304"/>
                </a:moveTo>
                <a:lnTo>
                  <a:pt x="88391" y="527304"/>
                </a:lnTo>
                <a:lnTo>
                  <a:pt x="54219" y="520113"/>
                </a:lnTo>
                <a:lnTo>
                  <a:pt x="26255" y="501143"/>
                </a:lnTo>
                <a:lnTo>
                  <a:pt x="7262" y="473156"/>
                </a:lnTo>
                <a:lnTo>
                  <a:pt x="0" y="438912"/>
                </a:lnTo>
                <a:lnTo>
                  <a:pt x="0" y="88391"/>
                </a:lnTo>
                <a:lnTo>
                  <a:pt x="7262" y="54076"/>
                </a:lnTo>
                <a:lnTo>
                  <a:pt x="26255" y="26065"/>
                </a:lnTo>
                <a:lnTo>
                  <a:pt x="54219" y="7119"/>
                </a:lnTo>
                <a:lnTo>
                  <a:pt x="88391" y="0"/>
                </a:lnTo>
                <a:lnTo>
                  <a:pt x="11463528" y="0"/>
                </a:lnTo>
                <a:lnTo>
                  <a:pt x="11497700" y="7119"/>
                </a:lnTo>
                <a:lnTo>
                  <a:pt x="11525664" y="26065"/>
                </a:lnTo>
                <a:lnTo>
                  <a:pt x="11544657" y="54076"/>
                </a:lnTo>
                <a:lnTo>
                  <a:pt x="11551919" y="88391"/>
                </a:lnTo>
                <a:lnTo>
                  <a:pt x="11551919" y="438912"/>
                </a:lnTo>
                <a:lnTo>
                  <a:pt x="11544657" y="473156"/>
                </a:lnTo>
                <a:lnTo>
                  <a:pt x="11525664" y="501143"/>
                </a:lnTo>
                <a:lnTo>
                  <a:pt x="11497700" y="520113"/>
                </a:lnTo>
                <a:lnTo>
                  <a:pt x="11463528" y="527304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021497" y="1063281"/>
            <a:ext cx="81470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latin typeface="Microsoft JhengHei"/>
                <a:cs typeface="Microsoft JhengHei"/>
              </a:rPr>
              <a:t>5</a:t>
            </a:r>
            <a:r>
              <a:rPr sz="1800" b="1" spc="55">
                <a:latin typeface="Microsoft JhengHei"/>
                <a:cs typeface="Microsoft JhengHei"/>
              </a:rPr>
              <a:t>G</a:t>
            </a:r>
            <a:r>
              <a:rPr sz="1800" b="1" spc="10">
                <a:latin typeface="Microsoft JhengHei"/>
                <a:cs typeface="Microsoft JhengHei"/>
              </a:rPr>
              <a:t>安全域进行了独立设计，通过安全域划分，有效防止运行阶段安全风险扩散</a:t>
            </a:r>
            <a:r>
              <a:rPr sz="1800" b="1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539239" y="5260975"/>
            <a:ext cx="269240" cy="211454"/>
          </a:xfrm>
          <a:custGeom>
            <a:rect l="l" t="t" r="r" b="b"/>
            <a:pathLst>
              <a:path w="269239" h="211452">
                <a:moveTo>
                  <a:pt x="134785" y="211137"/>
                </a:moveTo>
                <a:lnTo>
                  <a:pt x="82556" y="202832"/>
                </a:lnTo>
                <a:lnTo>
                  <a:pt x="39846" y="180147"/>
                </a:lnTo>
                <a:lnTo>
                  <a:pt x="10908" y="146431"/>
                </a:lnTo>
                <a:lnTo>
                  <a:pt x="0" y="105028"/>
                </a:lnTo>
                <a:lnTo>
                  <a:pt x="10908" y="64250"/>
                </a:lnTo>
                <a:lnTo>
                  <a:pt x="39846" y="30854"/>
                </a:lnTo>
                <a:lnTo>
                  <a:pt x="82556" y="8288"/>
                </a:lnTo>
                <a:lnTo>
                  <a:pt x="134785" y="0"/>
                </a:lnTo>
                <a:lnTo>
                  <a:pt x="186996" y="8296"/>
                </a:lnTo>
                <a:lnTo>
                  <a:pt x="229633" y="30921"/>
                </a:lnTo>
                <a:lnTo>
                  <a:pt x="258380" y="64475"/>
                </a:lnTo>
                <a:lnTo>
                  <a:pt x="268922" y="105562"/>
                </a:lnTo>
                <a:lnTo>
                  <a:pt x="258380" y="146656"/>
                </a:lnTo>
                <a:lnTo>
                  <a:pt x="229633" y="180214"/>
                </a:lnTo>
                <a:lnTo>
                  <a:pt x="186996" y="202840"/>
                </a:lnTo>
                <a:lnTo>
                  <a:pt x="134785" y="211137"/>
                </a:lnTo>
                <a:close/>
              </a:path>
            </a:pathLst>
          </a:custGeom>
          <a:solidFill>
            <a:srgbClr val="4471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539239" y="5651500"/>
            <a:ext cx="267335" cy="211454"/>
          </a:xfrm>
          <a:custGeom>
            <a:rect l="l" t="t" r="r" b="b"/>
            <a:pathLst>
              <a:path w="267335" h="211452">
                <a:moveTo>
                  <a:pt x="133984" y="211137"/>
                </a:moveTo>
                <a:lnTo>
                  <a:pt x="82051" y="202840"/>
                </a:lnTo>
                <a:lnTo>
                  <a:pt x="39612" y="180290"/>
                </a:lnTo>
                <a:lnTo>
                  <a:pt x="10846" y="146913"/>
                </a:lnTo>
                <a:lnTo>
                  <a:pt x="0" y="106172"/>
                </a:lnTo>
                <a:lnTo>
                  <a:pt x="10846" y="64733"/>
                </a:lnTo>
                <a:lnTo>
                  <a:pt x="39612" y="30997"/>
                </a:lnTo>
                <a:lnTo>
                  <a:pt x="82069" y="8306"/>
                </a:lnTo>
                <a:lnTo>
                  <a:pt x="133984" y="0"/>
                </a:lnTo>
                <a:lnTo>
                  <a:pt x="185908" y="8306"/>
                </a:lnTo>
                <a:lnTo>
                  <a:pt x="228277" y="30921"/>
                </a:lnTo>
                <a:lnTo>
                  <a:pt x="256855" y="64475"/>
                </a:lnTo>
                <a:lnTo>
                  <a:pt x="267334" y="105562"/>
                </a:lnTo>
                <a:lnTo>
                  <a:pt x="256855" y="146656"/>
                </a:lnTo>
                <a:lnTo>
                  <a:pt x="228277" y="180214"/>
                </a:lnTo>
                <a:lnTo>
                  <a:pt x="185890" y="202840"/>
                </a:lnTo>
                <a:lnTo>
                  <a:pt x="133984" y="211137"/>
                </a:lnTo>
                <a:close/>
              </a:path>
            </a:pathLst>
          </a:custGeom>
          <a:solidFill>
            <a:srgbClr val="001F5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539239" y="6037262"/>
            <a:ext cx="267335" cy="211454"/>
          </a:xfrm>
          <a:custGeom>
            <a:rect l="l" t="t" r="r" b="b"/>
            <a:pathLst>
              <a:path w="267335" h="211452">
                <a:moveTo>
                  <a:pt x="133984" y="211137"/>
                </a:moveTo>
                <a:lnTo>
                  <a:pt x="82057" y="202840"/>
                </a:lnTo>
                <a:lnTo>
                  <a:pt x="39612" y="180266"/>
                </a:lnTo>
                <a:lnTo>
                  <a:pt x="10846" y="146833"/>
                </a:lnTo>
                <a:lnTo>
                  <a:pt x="0" y="105981"/>
                </a:lnTo>
                <a:lnTo>
                  <a:pt x="10846" y="64652"/>
                </a:lnTo>
                <a:lnTo>
                  <a:pt x="39612" y="30973"/>
                </a:lnTo>
                <a:lnTo>
                  <a:pt x="82069" y="8303"/>
                </a:lnTo>
                <a:lnTo>
                  <a:pt x="133984" y="0"/>
                </a:lnTo>
                <a:lnTo>
                  <a:pt x="185902" y="8303"/>
                </a:lnTo>
                <a:lnTo>
                  <a:pt x="228277" y="30922"/>
                </a:lnTo>
                <a:lnTo>
                  <a:pt x="256855" y="64481"/>
                </a:lnTo>
                <a:lnTo>
                  <a:pt x="267334" y="105575"/>
                </a:lnTo>
                <a:lnTo>
                  <a:pt x="256855" y="146661"/>
                </a:lnTo>
                <a:lnTo>
                  <a:pt x="228277" y="180216"/>
                </a:lnTo>
                <a:lnTo>
                  <a:pt x="185890" y="202840"/>
                </a:lnTo>
                <a:lnTo>
                  <a:pt x="133984" y="211137"/>
                </a:lnTo>
                <a:close/>
              </a:path>
            </a:pathLst>
          </a:custGeom>
          <a:solidFill>
            <a:srgbClr val="C55A1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1537716" y="6380162"/>
            <a:ext cx="269240" cy="211454"/>
          </a:xfrm>
          <a:custGeom>
            <a:rect l="l" t="t" r="r" b="b"/>
            <a:pathLst>
              <a:path w="269239" h="211452">
                <a:moveTo>
                  <a:pt x="134721" y="211137"/>
                </a:moveTo>
                <a:lnTo>
                  <a:pt x="82482" y="202840"/>
                </a:lnTo>
                <a:lnTo>
                  <a:pt x="39790" y="180266"/>
                </a:lnTo>
                <a:lnTo>
                  <a:pt x="10872" y="146833"/>
                </a:lnTo>
                <a:lnTo>
                  <a:pt x="0" y="105981"/>
                </a:lnTo>
                <a:lnTo>
                  <a:pt x="10872" y="64652"/>
                </a:lnTo>
                <a:lnTo>
                  <a:pt x="39790" y="30973"/>
                </a:lnTo>
                <a:lnTo>
                  <a:pt x="82494" y="8303"/>
                </a:lnTo>
                <a:lnTo>
                  <a:pt x="134721" y="0"/>
                </a:lnTo>
                <a:lnTo>
                  <a:pt x="186944" y="8303"/>
                </a:lnTo>
                <a:lnTo>
                  <a:pt x="229569" y="30922"/>
                </a:lnTo>
                <a:lnTo>
                  <a:pt x="258317" y="64481"/>
                </a:lnTo>
                <a:lnTo>
                  <a:pt x="268859" y="105575"/>
                </a:lnTo>
                <a:lnTo>
                  <a:pt x="258317" y="146661"/>
                </a:lnTo>
                <a:lnTo>
                  <a:pt x="229569" y="180216"/>
                </a:lnTo>
                <a:lnTo>
                  <a:pt x="186932" y="202840"/>
                </a:lnTo>
                <a:lnTo>
                  <a:pt x="134721" y="211137"/>
                </a:lnTo>
                <a:close/>
              </a:path>
            </a:pathLst>
          </a:custGeom>
          <a:solidFill>
            <a:srgbClr val="FFC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534988" y="5091889"/>
            <a:ext cx="7273290" cy="1492885"/>
          </a:xfrm>
          <a:prstGeom prst="rect">
            <a:avLst/>
          </a:prstGeom>
        </p:spPr>
        <p:txBody>
          <a:bodyPr vert="horz" wrap="square" lIns="0" tIns="136525" rIns="0" bIns="0" rtlCol="0">
            <a:spAutoFit/>
          </a:bodyPr>
          <a:lstStyle/>
          <a:p>
            <a:pPr marL="418465" indent="-367030">
              <a:lnSpc>
                <a:spcPct val="100000"/>
              </a:lnSpc>
              <a:spcBef>
                <a:spcPts val="1075"/>
              </a:spcBef>
              <a:buClr>
                <a:srgbClr val="FFFFFF"/>
              </a:buClr>
              <a:buSzPct val="103125"/>
              <a:buFont typeface="Gill Sans MT"/>
              <a:buAutoNum type="arabicPlain"/>
              <a:tabLst>
                <a:tab pos="418465"/>
                <a:tab pos="419100"/>
              </a:tabLst>
            </a:pPr>
            <a:r>
              <a:rPr sz="1600">
                <a:latin typeface="宋体"/>
                <a:cs typeface="宋体"/>
              </a:rPr>
              <a:t>传统互联网接入域：部署双层异构防火墙、</a:t>
            </a:r>
            <a:r>
              <a:rPr sz="1600" spc="55">
                <a:latin typeface="宋体"/>
                <a:cs typeface="宋体"/>
              </a:rPr>
              <a:t>IPS</a:t>
            </a:r>
            <a:r>
              <a:rPr sz="1600">
                <a:latin typeface="宋体"/>
                <a:cs typeface="宋体"/>
              </a:rPr>
              <a:t>等进行防护和检测（大隔离</a:t>
            </a:r>
            <a:r>
              <a:rPr sz="1600" spc="-5">
                <a:latin typeface="宋体"/>
                <a:cs typeface="宋体"/>
              </a:rPr>
              <a:t>）</a:t>
            </a:r>
            <a:endParaRPr sz="1600">
              <a:latin typeface="宋体"/>
              <a:cs typeface="宋体"/>
            </a:endParaRPr>
          </a:p>
          <a:p>
            <a:pPr marL="427990" indent="-377190">
              <a:lnSpc>
                <a:spcPct val="100000"/>
              </a:lnSpc>
              <a:spcBef>
                <a:spcPts val="1095"/>
              </a:spcBef>
              <a:buClr>
                <a:srgbClr val="FFFFFF"/>
              </a:buClr>
              <a:buSzPct val="103125"/>
              <a:buFont typeface="Gill Sans MT"/>
              <a:buAutoNum type="arabicPlain"/>
              <a:tabLst>
                <a:tab pos="427990"/>
                <a:tab pos="428625"/>
              </a:tabLst>
            </a:pPr>
            <a:r>
              <a:rPr sz="2400" baseline="3472">
                <a:latin typeface="宋体"/>
                <a:cs typeface="宋体"/>
              </a:rPr>
              <a:t>新增承载网接入域：部署防火墙、</a:t>
            </a:r>
            <a:r>
              <a:rPr sz="2400" spc="82" baseline="3472">
                <a:latin typeface="宋体"/>
                <a:cs typeface="宋体"/>
              </a:rPr>
              <a:t>IPS</a:t>
            </a:r>
            <a:r>
              <a:rPr sz="2400" baseline="3472">
                <a:latin typeface="宋体"/>
                <a:cs typeface="宋体"/>
              </a:rPr>
              <a:t>进行防护和检测（大隔离</a:t>
            </a:r>
            <a:r>
              <a:rPr sz="2400" spc="-7" baseline="3472">
                <a:latin typeface="宋体"/>
                <a:cs typeface="宋体"/>
              </a:rPr>
              <a:t>）</a:t>
            </a:r>
            <a:endParaRPr sz="2400" baseline="3472">
              <a:latin typeface="宋体"/>
              <a:cs typeface="宋体"/>
            </a:endParaRPr>
          </a:p>
          <a:p>
            <a:pPr marL="427990" indent="-377190">
              <a:lnSpc>
                <a:spcPct val="100000"/>
              </a:lnSpc>
              <a:spcBef>
                <a:spcPts val="885"/>
              </a:spcBef>
              <a:buClr>
                <a:srgbClr val="FFFFFF"/>
              </a:buClr>
              <a:buSzPct val="103125"/>
              <a:buFont typeface="Gill Sans MT"/>
              <a:buAutoNum type="arabicPlain"/>
              <a:tabLst>
                <a:tab pos="427990"/>
                <a:tab pos="428625"/>
              </a:tabLst>
            </a:pPr>
            <a:r>
              <a:rPr sz="1600">
                <a:latin typeface="宋体"/>
                <a:cs typeface="宋体"/>
              </a:rPr>
              <a:t>安全子域：安全子域之间</a:t>
            </a:r>
            <a:r>
              <a:rPr sz="1600" spc="215">
                <a:latin typeface="宋体"/>
                <a:cs typeface="宋体"/>
              </a:rPr>
              <a:t>VLAN+</a:t>
            </a:r>
            <a:r>
              <a:rPr sz="1600">
                <a:latin typeface="宋体"/>
                <a:cs typeface="宋体"/>
              </a:rPr>
              <a:t>交换机</a:t>
            </a:r>
            <a:r>
              <a:rPr sz="1600" spc="175">
                <a:latin typeface="宋体"/>
                <a:cs typeface="宋体"/>
              </a:rPr>
              <a:t>ACL（</a:t>
            </a:r>
            <a:r>
              <a:rPr sz="1600">
                <a:latin typeface="宋体"/>
                <a:cs typeface="宋体"/>
              </a:rPr>
              <a:t>小隔离</a:t>
            </a:r>
            <a:r>
              <a:rPr sz="1600" spc="-5">
                <a:latin typeface="宋体"/>
                <a:cs typeface="宋体"/>
              </a:rPr>
              <a:t>）</a:t>
            </a:r>
            <a:endParaRPr sz="1600">
              <a:latin typeface="宋体"/>
              <a:cs typeface="宋体"/>
            </a:endParaRPr>
          </a:p>
          <a:p>
            <a:pPr marL="432434" indent="-382270">
              <a:lnSpc>
                <a:spcPct val="100000"/>
              </a:lnSpc>
              <a:spcBef>
                <a:spcPts val="670"/>
              </a:spcBef>
              <a:buClr>
                <a:srgbClr val="FFFFFF"/>
              </a:buClr>
              <a:buSzPct val="103125"/>
              <a:buFont typeface="Gill Sans MT"/>
              <a:buAutoNum type="arabicPlain"/>
              <a:tabLst>
                <a:tab pos="432434"/>
                <a:tab pos="433070"/>
              </a:tabLst>
            </a:pPr>
            <a:r>
              <a:rPr sz="1600">
                <a:solidFill>
                  <a:srgbClr val="FF0000"/>
                </a:solidFill>
                <a:latin typeface="宋体"/>
                <a:cs typeface="宋体"/>
              </a:rPr>
              <a:t>安全子域内部：无安全手段，存在网元</a:t>
            </a:r>
            <a:r>
              <a:rPr sz="1600" spc="395">
                <a:solidFill>
                  <a:srgbClr val="FF0000"/>
                </a:solidFill>
                <a:latin typeface="宋体"/>
                <a:cs typeface="宋体"/>
              </a:rPr>
              <a:t>VM</a:t>
            </a:r>
            <a:r>
              <a:rPr sz="1600">
                <a:solidFill>
                  <a:srgbClr val="FF0000"/>
                </a:solidFill>
                <a:latin typeface="宋体"/>
                <a:cs typeface="宋体"/>
              </a:rPr>
              <a:t>间攻击风</a:t>
            </a:r>
            <a:r>
              <a:rPr sz="1600" spc="-5">
                <a:solidFill>
                  <a:srgbClr val="FF0000"/>
                </a:solidFill>
                <a:latin typeface="宋体"/>
                <a:cs typeface="宋体"/>
              </a:rPr>
              <a:t>险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025652" y="1714500"/>
            <a:ext cx="8755380" cy="336804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79119" y="1940051"/>
            <a:ext cx="10998835" cy="2712720"/>
          </a:xfrm>
          <a:custGeom>
            <a:rect l="l" t="t" r="r" b="b"/>
            <a:pathLst>
              <a:path w="10998835" h="2712720">
                <a:moveTo>
                  <a:pt x="0" y="2712720"/>
                </a:moveTo>
                <a:lnTo>
                  <a:pt x="10998708" y="2712720"/>
                </a:lnTo>
                <a:lnTo>
                  <a:pt x="10998708" y="0"/>
                </a:lnTo>
                <a:lnTo>
                  <a:pt x="0" y="0"/>
                </a:lnTo>
                <a:lnTo>
                  <a:pt x="0" y="2712720"/>
                </a:lnTo>
                <a:close/>
              </a:path>
            </a:pathLst>
          </a:custGeom>
          <a:solidFill>
            <a:srgbClr val="DAE2F3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72769" y="1934210"/>
            <a:ext cx="11011535" cy="2724785"/>
          </a:xfrm>
          <a:custGeom>
            <a:rect l="l" t="t" r="r" b="b"/>
            <a:pathLst>
              <a:path w="11011535" h="2724785">
                <a:moveTo>
                  <a:pt x="11011535" y="2724785"/>
                </a:moveTo>
                <a:lnTo>
                  <a:pt x="0" y="2724785"/>
                </a:lnTo>
                <a:lnTo>
                  <a:pt x="0" y="0"/>
                </a:lnTo>
                <a:lnTo>
                  <a:pt x="11011535" y="0"/>
                </a:lnTo>
                <a:lnTo>
                  <a:pt x="11011535" y="6350"/>
                </a:lnTo>
                <a:lnTo>
                  <a:pt x="12700" y="6350"/>
                </a:lnTo>
                <a:lnTo>
                  <a:pt x="6350" y="12700"/>
                </a:lnTo>
                <a:lnTo>
                  <a:pt x="12700" y="12700"/>
                </a:lnTo>
                <a:lnTo>
                  <a:pt x="12700" y="2712085"/>
                </a:lnTo>
                <a:lnTo>
                  <a:pt x="6350" y="2712085"/>
                </a:lnTo>
                <a:lnTo>
                  <a:pt x="12700" y="2718435"/>
                </a:lnTo>
                <a:lnTo>
                  <a:pt x="11011535" y="2718435"/>
                </a:lnTo>
                <a:lnTo>
                  <a:pt x="11011535" y="2724785"/>
                </a:lnTo>
                <a:close/>
              </a:path>
              <a:path w="11011535" h="2724785">
                <a:moveTo>
                  <a:pt x="12700" y="12700"/>
                </a:moveTo>
                <a:lnTo>
                  <a:pt x="6350" y="12700"/>
                </a:lnTo>
                <a:lnTo>
                  <a:pt x="12700" y="6350"/>
                </a:lnTo>
                <a:lnTo>
                  <a:pt x="12700" y="12700"/>
                </a:lnTo>
                <a:close/>
              </a:path>
              <a:path w="11011535" h="2724785">
                <a:moveTo>
                  <a:pt x="10998835" y="12700"/>
                </a:moveTo>
                <a:lnTo>
                  <a:pt x="12700" y="12700"/>
                </a:lnTo>
                <a:lnTo>
                  <a:pt x="12700" y="6350"/>
                </a:lnTo>
                <a:lnTo>
                  <a:pt x="10998835" y="6350"/>
                </a:lnTo>
                <a:lnTo>
                  <a:pt x="10998835" y="12700"/>
                </a:lnTo>
                <a:close/>
              </a:path>
              <a:path w="11011535" h="2724785">
                <a:moveTo>
                  <a:pt x="10998835" y="2718435"/>
                </a:moveTo>
                <a:lnTo>
                  <a:pt x="10998835" y="6350"/>
                </a:lnTo>
                <a:lnTo>
                  <a:pt x="11005185" y="12700"/>
                </a:lnTo>
                <a:lnTo>
                  <a:pt x="11011535" y="12700"/>
                </a:lnTo>
                <a:lnTo>
                  <a:pt x="11011535" y="2712085"/>
                </a:lnTo>
                <a:lnTo>
                  <a:pt x="11005185" y="2712085"/>
                </a:lnTo>
                <a:lnTo>
                  <a:pt x="10998835" y="2718435"/>
                </a:lnTo>
                <a:close/>
              </a:path>
              <a:path w="11011535" h="2724785">
                <a:moveTo>
                  <a:pt x="11011535" y="12700"/>
                </a:moveTo>
                <a:lnTo>
                  <a:pt x="11005185" y="12700"/>
                </a:lnTo>
                <a:lnTo>
                  <a:pt x="10998835" y="6350"/>
                </a:lnTo>
                <a:lnTo>
                  <a:pt x="11011535" y="6350"/>
                </a:lnTo>
                <a:lnTo>
                  <a:pt x="11011535" y="12700"/>
                </a:lnTo>
                <a:close/>
              </a:path>
              <a:path w="11011535" h="2724785">
                <a:moveTo>
                  <a:pt x="12700" y="2718435"/>
                </a:moveTo>
                <a:lnTo>
                  <a:pt x="6350" y="2712085"/>
                </a:lnTo>
                <a:lnTo>
                  <a:pt x="12700" y="2712085"/>
                </a:lnTo>
                <a:lnTo>
                  <a:pt x="12700" y="2718435"/>
                </a:lnTo>
                <a:close/>
              </a:path>
              <a:path w="11011535" h="2724785">
                <a:moveTo>
                  <a:pt x="10998835" y="2718435"/>
                </a:moveTo>
                <a:lnTo>
                  <a:pt x="12700" y="2718435"/>
                </a:lnTo>
                <a:lnTo>
                  <a:pt x="12700" y="2712085"/>
                </a:lnTo>
                <a:lnTo>
                  <a:pt x="10998835" y="2712085"/>
                </a:lnTo>
                <a:lnTo>
                  <a:pt x="10998835" y="2718435"/>
                </a:lnTo>
                <a:close/>
              </a:path>
              <a:path w="11011535" h="2724785">
                <a:moveTo>
                  <a:pt x="11011535" y="2718435"/>
                </a:moveTo>
                <a:lnTo>
                  <a:pt x="10998835" y="2718435"/>
                </a:lnTo>
                <a:lnTo>
                  <a:pt x="11005185" y="2712085"/>
                </a:lnTo>
                <a:lnTo>
                  <a:pt x="11011535" y="2712085"/>
                </a:lnTo>
                <a:lnTo>
                  <a:pt x="11011535" y="2718435"/>
                </a:lnTo>
                <a:close/>
              </a:path>
            </a:pathLst>
          </a:custGeom>
          <a:solidFill>
            <a:srgbClr val="2E52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 flipH="1">
            <a:off x="3549015" y="3069589"/>
            <a:ext cx="0" cy="1229360"/>
          </a:xfrm>
          <a:custGeom>
            <a:rect l="l" t="t" r="r" b="b"/>
            <a:pathLst>
              <a:path h="1229360">
                <a:moveTo>
                  <a:pt x="0" y="0"/>
                </a:moveTo>
                <a:lnTo>
                  <a:pt x="0" y="122936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 flipH="1">
            <a:off x="4580890" y="3069589"/>
            <a:ext cx="0" cy="1229360"/>
          </a:xfrm>
          <a:custGeom>
            <a:rect l="l" t="t" r="r" b="b"/>
            <a:pathLst>
              <a:path h="1229360">
                <a:moveTo>
                  <a:pt x="0" y="0"/>
                </a:moveTo>
                <a:lnTo>
                  <a:pt x="0" y="122936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3549015" y="3069589"/>
            <a:ext cx="1031875" cy="614680"/>
          </a:xfrm>
          <a:prstGeom prst="rect">
            <a:avLst/>
          </a:prstGeom>
          <a:solidFill>
            <a:srgbClr val="DEEBF7"/>
          </a:solidFill>
          <a:ln w="12700">
            <a:solidFill>
              <a:srgbClr val="000000"/>
            </a:solidFill>
          </a:ln>
        </p:spPr>
        <p:txBody>
          <a:bodyPr vert="horz" wrap="square" lIns="0" tIns="152400" rIns="0" bIns="0" rtlCol="0">
            <a:spAutoFit/>
          </a:bodyPr>
          <a:lstStyle/>
          <a:p>
            <a:pPr marL="285750">
              <a:lnSpc>
                <a:spcPct val="100000"/>
              </a:lnSpc>
              <a:spcBef>
                <a:spcPts val="1200"/>
              </a:spcBef>
            </a:pPr>
            <a:r>
              <a:rPr sz="1800" b="1" spc="10">
                <a:latin typeface="Microsoft JhengHei"/>
                <a:cs typeface="Microsoft JhengHei"/>
              </a:rPr>
              <a:t>软</a:t>
            </a:r>
            <a:r>
              <a:rPr sz="1800" b="1">
                <a:latin typeface="Microsoft JhengHei"/>
                <a:cs typeface="Microsoft JhengHei"/>
              </a:rPr>
              <a:t>件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49015" y="3684270"/>
            <a:ext cx="1031875" cy="614680"/>
          </a:xfrm>
          <a:prstGeom prst="rect">
            <a:avLst/>
          </a:prstGeom>
          <a:solidFill>
            <a:srgbClr val="DEEBF7"/>
          </a:solidFill>
          <a:ln w="12700">
            <a:solidFill>
              <a:srgbClr val="000000"/>
            </a:solidFill>
          </a:ln>
        </p:spPr>
        <p:txBody>
          <a:bodyPr vert="horz" wrap="square" lIns="0" tIns="152400" rIns="0" bIns="0" rtlCol="0">
            <a:spAutoFit/>
          </a:bodyPr>
          <a:lstStyle/>
          <a:p>
            <a:pPr marL="285750">
              <a:lnSpc>
                <a:spcPct val="100000"/>
              </a:lnSpc>
              <a:spcBef>
                <a:spcPts val="1200"/>
              </a:spcBef>
            </a:pPr>
            <a:r>
              <a:rPr sz="1800" b="1" spc="10">
                <a:latin typeface="Microsoft JhengHei"/>
                <a:cs typeface="Microsoft JhengHei"/>
              </a:rPr>
              <a:t>硬</a:t>
            </a:r>
            <a:r>
              <a:rPr sz="1800" b="1">
                <a:latin typeface="Microsoft JhengHei"/>
                <a:cs typeface="Microsoft JhengHei"/>
              </a:rPr>
              <a:t>件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4755" y="819911"/>
            <a:ext cx="11070590" cy="508000"/>
          </a:xfrm>
          <a:prstGeom prst="rect">
            <a:avLst/>
          </a:prstGeom>
          <a:solidFill>
            <a:srgbClr val="8FAADC"/>
          </a:solidFill>
        </p:spPr>
        <p:txBody>
          <a:bodyPr vert="horz" wrap="square" lIns="0" tIns="94615" rIns="0" bIns="0" rtlCol="0">
            <a:spAutoFit/>
          </a:bodyPr>
          <a:lstStyle/>
          <a:p>
            <a:pPr marL="1019810">
              <a:lnSpc>
                <a:spcPct val="100000"/>
              </a:lnSpc>
              <a:spcBef>
                <a:spcPts val="745"/>
              </a:spcBef>
            </a:pPr>
            <a:r>
              <a:rPr sz="1800" b="1" spc="10">
                <a:latin typeface="Microsoft JhengHei"/>
                <a:cs typeface="Microsoft JhengHei"/>
              </a:rPr>
              <a:t>网络设备不断解耦，功能</a:t>
            </a:r>
            <a:r>
              <a:rPr sz="1800" b="1" spc="-290">
                <a:latin typeface="Microsoft JhengHei"/>
                <a:cs typeface="Microsoft JhengHei"/>
              </a:rPr>
              <a:t>/</a:t>
            </a:r>
            <a:r>
              <a:rPr sz="1800" b="1" spc="10">
                <a:latin typeface="Microsoft JhengHei"/>
                <a:cs typeface="Microsoft JhengHei"/>
              </a:rPr>
              <a:t>服务的内部风险不断增多；边界模糊，安全能力无法“挂载”</a:t>
            </a:r>
            <a:r>
              <a:rPr sz="1800" b="1">
                <a:latin typeface="Microsoft JhengHei"/>
                <a:cs typeface="Microsoft JhengHei"/>
              </a:rPr>
              <a:t>。</a:t>
            </a:r>
            <a:endParaRPr sz="1800">
              <a:latin typeface="Microsoft JhengHei"/>
              <a:cs typeface="Microsoft JhengHei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5964554" y="3051175"/>
          <a:ext cx="1318895" cy="1241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9845"/>
              </a:tblGrid>
              <a:tr h="4095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软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件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  <a:tr h="4095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虚拟化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  <a:tr h="4095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硬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件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1317625" y="3069589"/>
            <a:ext cx="1051560" cy="1216660"/>
          </a:xfrm>
          <a:prstGeom prst="rect">
            <a:avLst/>
          </a:prstGeom>
          <a:solidFill>
            <a:srgbClr val="DEEBF7"/>
          </a:solidFill>
          <a:ln w="12700">
            <a:solidFill>
              <a:srgbClr val="000000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150">
              <a:latin typeface="Times New Roman"/>
              <a:cs typeface="Times New Roman"/>
            </a:endParaRPr>
          </a:p>
          <a:p>
            <a:pPr marL="295275" marR="175260" indent="-114935">
              <a:lnSpc>
                <a:spcPct val="100000"/>
              </a:lnSpc>
            </a:pPr>
            <a:r>
              <a:rPr sz="1800" b="1" spc="10">
                <a:latin typeface="Microsoft JhengHei"/>
                <a:cs typeface="Microsoft JhengHei"/>
              </a:rPr>
              <a:t>一体</a:t>
            </a:r>
            <a:r>
              <a:rPr sz="1800" b="1">
                <a:latin typeface="Microsoft JhengHei"/>
                <a:cs typeface="Microsoft JhengHei"/>
              </a:rPr>
              <a:t>化 </a:t>
            </a:r>
            <a:r>
              <a:rPr sz="1800" b="1" spc="10">
                <a:latin typeface="Microsoft JhengHei"/>
                <a:cs typeface="Microsoft JhengHei"/>
              </a:rPr>
              <a:t>设</a:t>
            </a:r>
            <a:r>
              <a:rPr sz="1800" b="1">
                <a:latin typeface="Microsoft JhengHei"/>
                <a:cs typeface="Microsoft JhengHei"/>
              </a:rPr>
              <a:t>备</a:t>
            </a:r>
            <a:endParaRPr sz="1800">
              <a:latin typeface="Microsoft JhengHei"/>
              <a:cs typeface="Microsoft JhengHei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8562975" y="2571750"/>
          <a:ext cx="1993264" cy="1720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74214"/>
              </a:tblGrid>
              <a:tr h="3657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服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务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279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  <a:tr h="36576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19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软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件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279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  <a:tr h="365759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19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虚拟化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层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279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  <a:tr h="61087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185"/>
                        </a:spcBef>
                      </a:pPr>
                      <a:r>
                        <a:rPr sz="1800" b="1" spc="10">
                          <a:latin typeface="Microsoft JhengHei"/>
                          <a:cs typeface="Microsoft JhengHei"/>
                        </a:rPr>
                        <a:t>分布式基础资</a:t>
                      </a:r>
                      <a:r>
                        <a:rPr sz="1800" b="1">
                          <a:latin typeface="Microsoft JhengHei"/>
                          <a:cs typeface="Microsoft JhengHei"/>
                        </a:rPr>
                        <a:t>源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1504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DEEBF7"/>
                    </a:solidFill>
                  </a:tcPr>
                </a:tc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5050154" y="1951989"/>
            <a:ext cx="206692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10">
                <a:latin typeface="Microsoft JhengHei"/>
                <a:cs typeface="Microsoft JhengHei"/>
              </a:rPr>
              <a:t>网络设备自身解</a:t>
            </a:r>
            <a:r>
              <a:rPr sz="2000" b="1" spc="5">
                <a:latin typeface="Microsoft JhengHei"/>
                <a:cs typeface="Microsoft JhengHei"/>
              </a:rPr>
              <a:t>耦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10817783" y="2627629"/>
            <a:ext cx="86995" cy="1567815"/>
          </a:xfrm>
          <a:custGeom>
            <a:rect l="l" t="t" r="r" b="b"/>
            <a:pathLst>
              <a:path w="86995" h="1567814">
                <a:moveTo>
                  <a:pt x="0" y="76479"/>
                </a:moveTo>
                <a:lnTo>
                  <a:pt x="37541" y="0"/>
                </a:lnTo>
                <a:lnTo>
                  <a:pt x="66629" y="57124"/>
                </a:lnTo>
                <a:lnTo>
                  <a:pt x="41770" y="57124"/>
                </a:lnTo>
                <a:lnTo>
                  <a:pt x="34150" y="57175"/>
                </a:lnTo>
                <a:lnTo>
                  <a:pt x="34289" y="76227"/>
                </a:lnTo>
                <a:lnTo>
                  <a:pt x="0" y="76479"/>
                </a:lnTo>
                <a:close/>
              </a:path>
              <a:path w="86995" h="1567814">
                <a:moveTo>
                  <a:pt x="34289" y="76227"/>
                </a:moveTo>
                <a:lnTo>
                  <a:pt x="34150" y="57175"/>
                </a:lnTo>
                <a:lnTo>
                  <a:pt x="41770" y="57124"/>
                </a:lnTo>
                <a:lnTo>
                  <a:pt x="41909" y="76172"/>
                </a:lnTo>
                <a:lnTo>
                  <a:pt x="34289" y="76227"/>
                </a:lnTo>
                <a:close/>
              </a:path>
              <a:path w="86995" h="1567814">
                <a:moveTo>
                  <a:pt x="41909" y="76172"/>
                </a:moveTo>
                <a:lnTo>
                  <a:pt x="41770" y="57124"/>
                </a:lnTo>
                <a:lnTo>
                  <a:pt x="66629" y="57124"/>
                </a:lnTo>
                <a:lnTo>
                  <a:pt x="76200" y="75920"/>
                </a:lnTo>
                <a:lnTo>
                  <a:pt x="41909" y="76172"/>
                </a:lnTo>
                <a:close/>
              </a:path>
              <a:path w="86995" h="1567814">
                <a:moveTo>
                  <a:pt x="44603" y="1491642"/>
                </a:moveTo>
                <a:lnTo>
                  <a:pt x="34289" y="76227"/>
                </a:lnTo>
                <a:lnTo>
                  <a:pt x="41909" y="76172"/>
                </a:lnTo>
                <a:lnTo>
                  <a:pt x="52223" y="1491587"/>
                </a:lnTo>
                <a:lnTo>
                  <a:pt x="44603" y="1491642"/>
                </a:lnTo>
                <a:close/>
              </a:path>
              <a:path w="86995" h="1567814">
                <a:moveTo>
                  <a:pt x="77011" y="1510690"/>
                </a:moveTo>
                <a:lnTo>
                  <a:pt x="44742" y="1510690"/>
                </a:lnTo>
                <a:lnTo>
                  <a:pt x="52362" y="1510639"/>
                </a:lnTo>
                <a:lnTo>
                  <a:pt x="52223" y="1491587"/>
                </a:lnTo>
                <a:lnTo>
                  <a:pt x="86512" y="1491335"/>
                </a:lnTo>
                <a:lnTo>
                  <a:pt x="77011" y="1510690"/>
                </a:lnTo>
                <a:close/>
              </a:path>
              <a:path w="86995" h="1567814">
                <a:moveTo>
                  <a:pt x="44742" y="1510690"/>
                </a:moveTo>
                <a:lnTo>
                  <a:pt x="44603" y="1491642"/>
                </a:lnTo>
                <a:lnTo>
                  <a:pt x="52223" y="1491587"/>
                </a:lnTo>
                <a:lnTo>
                  <a:pt x="52362" y="1510639"/>
                </a:lnTo>
                <a:lnTo>
                  <a:pt x="44742" y="1510690"/>
                </a:lnTo>
                <a:close/>
              </a:path>
              <a:path w="86995" h="1567814">
                <a:moveTo>
                  <a:pt x="48971" y="1567815"/>
                </a:moveTo>
                <a:lnTo>
                  <a:pt x="10312" y="1491894"/>
                </a:lnTo>
                <a:lnTo>
                  <a:pt x="44603" y="1491642"/>
                </a:lnTo>
                <a:lnTo>
                  <a:pt x="44742" y="1510690"/>
                </a:lnTo>
                <a:lnTo>
                  <a:pt x="77011" y="1510690"/>
                </a:lnTo>
                <a:lnTo>
                  <a:pt x="48971" y="156781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10951209" y="2827654"/>
            <a:ext cx="254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C00000"/>
                </a:solidFill>
                <a:latin typeface="Microsoft JhengHei"/>
                <a:cs typeface="Microsoft JhengHei"/>
              </a:rPr>
              <a:t>内 部 风 险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2676144" y="3456432"/>
            <a:ext cx="566928" cy="5547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4992623" y="3456432"/>
            <a:ext cx="566927" cy="55473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7674864" y="3393947"/>
            <a:ext cx="565403" cy="554736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/>
          <p:nvPr/>
        </p:nvSpPr>
        <p:spPr>
          <a:xfrm>
            <a:off x="601980" y="5211445"/>
            <a:ext cx="11256645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10">
                <a:latin typeface="Microsoft JhengHei"/>
                <a:cs typeface="Microsoft JhengHei"/>
              </a:rPr>
              <a:t>网络设备向软硬件解耦、开放演进，</a:t>
            </a:r>
            <a:r>
              <a:rPr sz="2000" b="1" spc="10">
                <a:solidFill>
                  <a:srgbClr val="C00000"/>
                </a:solidFill>
                <a:latin typeface="Microsoft JhengHei"/>
                <a:cs typeface="Microsoft JhengHei"/>
              </a:rPr>
              <a:t>潜在攻击源不断增加</a:t>
            </a:r>
            <a:r>
              <a:rPr sz="2000" b="1" spc="10">
                <a:latin typeface="Microsoft JhengHei"/>
                <a:cs typeface="Microsoft JhengHei"/>
              </a:rPr>
              <a:t>，安全防护能力需要与之匹配的细粒度融</a:t>
            </a:r>
            <a:r>
              <a:rPr sz="2000" b="1" spc="5">
                <a:latin typeface="Microsoft JhengHei"/>
                <a:cs typeface="Microsoft JhengHei"/>
              </a:rPr>
              <a:t>合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47853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风险</a:t>
            </a:r>
            <a:r>
              <a:rPr spc="-95"/>
              <a:t>1</a:t>
            </a:r>
            <a:r>
              <a:rPr spc="10"/>
              <a:t>：虚拟化解耦带来安全新风</a:t>
            </a:r>
            <a:r>
              <a:rPr/>
              <a:t>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573023"/>
            <a:ext cx="12192000" cy="182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39" y="46990"/>
            <a:ext cx="47853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0"/>
              <a:t>风险</a:t>
            </a:r>
            <a:r>
              <a:rPr spc="-95"/>
              <a:t>1</a:t>
            </a:r>
            <a:r>
              <a:rPr spc="10"/>
              <a:t>：虚拟化解耦带来安全新风</a:t>
            </a:r>
            <a:r>
              <a:rPr/>
              <a:t>险</a:t>
            </a:r>
          </a:p>
        </p:txBody>
      </p:sp>
      <p:sp>
        <p:nvSpPr>
          <p:cNvPr id="4" name="object 4"/>
          <p:cNvSpPr/>
          <p:nvPr/>
        </p:nvSpPr>
        <p:spPr>
          <a:xfrm>
            <a:off x="320040" y="1002791"/>
            <a:ext cx="11551920" cy="475615"/>
          </a:xfrm>
          <a:custGeom>
            <a:rect l="l" t="t" r="r" b="b"/>
            <a:pathLst>
              <a:path w="11551920" h="475615">
                <a:moveTo>
                  <a:pt x="11471148" y="475488"/>
                </a:moveTo>
                <a:lnTo>
                  <a:pt x="80772" y="475488"/>
                </a:lnTo>
                <a:lnTo>
                  <a:pt x="49424" y="469252"/>
                </a:lnTo>
                <a:lnTo>
                  <a:pt x="23898" y="452256"/>
                </a:lnTo>
                <a:lnTo>
                  <a:pt x="6616" y="427064"/>
                </a:lnTo>
                <a:lnTo>
                  <a:pt x="0" y="396240"/>
                </a:lnTo>
                <a:lnTo>
                  <a:pt x="0" y="79248"/>
                </a:lnTo>
                <a:lnTo>
                  <a:pt x="6616" y="47995"/>
                </a:lnTo>
                <a:lnTo>
                  <a:pt x="23898" y="22659"/>
                </a:lnTo>
                <a:lnTo>
                  <a:pt x="49424" y="5806"/>
                </a:lnTo>
                <a:lnTo>
                  <a:pt x="80772" y="0"/>
                </a:lnTo>
                <a:lnTo>
                  <a:pt x="11471148" y="0"/>
                </a:lnTo>
                <a:lnTo>
                  <a:pt x="11502495" y="5806"/>
                </a:lnTo>
                <a:lnTo>
                  <a:pt x="11528021" y="22659"/>
                </a:lnTo>
                <a:lnTo>
                  <a:pt x="11545303" y="47995"/>
                </a:lnTo>
                <a:lnTo>
                  <a:pt x="11551919" y="79248"/>
                </a:lnTo>
                <a:lnTo>
                  <a:pt x="11551919" y="396240"/>
                </a:lnTo>
                <a:lnTo>
                  <a:pt x="11545303" y="427064"/>
                </a:lnTo>
                <a:lnTo>
                  <a:pt x="11528021" y="452256"/>
                </a:lnTo>
                <a:lnTo>
                  <a:pt x="11502495" y="469252"/>
                </a:lnTo>
                <a:lnTo>
                  <a:pt x="11471148" y="475488"/>
                </a:lnTo>
                <a:close/>
              </a:path>
            </a:pathLst>
          </a:custGeom>
          <a:solidFill>
            <a:srgbClr val="8FAA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423938" y="1112913"/>
            <a:ext cx="1134237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b="1" spc="10">
                <a:latin typeface="Microsoft JhengHei"/>
                <a:cs typeface="Microsoft JhengHei"/>
              </a:rPr>
              <a:t>在现有防护手段的基础上，</a:t>
            </a:r>
            <a:r>
              <a:rPr sz="2000" b="1" spc="-75">
                <a:latin typeface="Microsoft JhengHei"/>
                <a:cs typeface="Microsoft JhengHei"/>
              </a:rPr>
              <a:t>5</a:t>
            </a:r>
            <a:r>
              <a:rPr sz="2000" b="1" spc="60">
                <a:latin typeface="Microsoft JhengHei"/>
                <a:cs typeface="Microsoft JhengHei"/>
              </a:rPr>
              <a:t>G</a:t>
            </a:r>
            <a:r>
              <a:rPr sz="2000" b="1" spc="10">
                <a:latin typeface="Microsoft JhengHei"/>
                <a:cs typeface="Microsoft JhengHei"/>
              </a:rPr>
              <a:t>网络内网还存在</a:t>
            </a:r>
            <a:r>
              <a:rPr sz="2000" b="1" spc="10">
                <a:solidFill>
                  <a:srgbClr val="C00000"/>
                </a:solidFill>
                <a:latin typeface="Microsoft JhengHei"/>
                <a:cs typeface="Microsoft JhengHei"/>
              </a:rPr>
              <a:t>横向移动攻击、网元关键文件篡改、漏洞被利用</a:t>
            </a:r>
            <a:r>
              <a:rPr sz="2000" b="1" spc="10">
                <a:latin typeface="Microsoft JhengHei"/>
                <a:cs typeface="Microsoft JhengHei"/>
              </a:rPr>
              <a:t>等风</a:t>
            </a:r>
            <a:r>
              <a:rPr sz="2000" b="1" spc="5">
                <a:latin typeface="Microsoft JhengHei"/>
                <a:cs typeface="Microsoft JhengHei"/>
              </a:rPr>
              <a:t>险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96452" y="4779962"/>
            <a:ext cx="6372225" cy="1435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2580" indent="-28575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21945"/>
                <a:tab pos="322580"/>
              </a:tabLst>
            </a:pPr>
            <a:r>
              <a:rPr sz="1600">
                <a:latin typeface="宋体"/>
                <a:cs typeface="宋体"/>
              </a:rPr>
              <a:t>漏洞利用：网元或虚拟层的漏洞被利用</a:t>
            </a:r>
            <a:r>
              <a:rPr sz="1600" spc="-390">
                <a:latin typeface="宋体"/>
                <a:cs typeface="宋体"/>
              </a:rPr>
              <a:t>（</a:t>
            </a:r>
            <a:r>
              <a:rPr sz="1600" b="1" spc="-390">
                <a:solidFill>
                  <a:srgbClr val="FF0000"/>
                </a:solidFill>
                <a:latin typeface="Microsoft JhengHei"/>
                <a:cs typeface="Microsoft JhengHei"/>
              </a:rPr>
              <a:t>①</a:t>
            </a:r>
            <a:r>
              <a:rPr sz="1600" spc="-390">
                <a:latin typeface="宋体"/>
                <a:cs typeface="宋体"/>
              </a:rPr>
              <a:t>）</a:t>
            </a:r>
            <a:endParaRPr sz="1600">
              <a:latin typeface="宋体"/>
              <a:cs typeface="宋体"/>
            </a:endParaRPr>
          </a:p>
          <a:p>
            <a:pPr marL="298450" indent="-285750">
              <a:lnSpc>
                <a:spcPct val="100000"/>
              </a:lnSpc>
              <a:spcBef>
                <a:spcPts val="1325"/>
              </a:spcBef>
              <a:buFont typeface="Arial"/>
              <a:buChar char="•"/>
              <a:tabLst>
                <a:tab pos="297815"/>
                <a:tab pos="298450"/>
              </a:tabLst>
            </a:pPr>
            <a:r>
              <a:rPr sz="1600">
                <a:latin typeface="宋体"/>
                <a:cs typeface="宋体"/>
              </a:rPr>
              <a:t>横向移动攻击：恶意</a:t>
            </a:r>
            <a:r>
              <a:rPr sz="1600" spc="395">
                <a:latin typeface="宋体"/>
                <a:cs typeface="宋体"/>
              </a:rPr>
              <a:t>VM</a:t>
            </a:r>
            <a:r>
              <a:rPr sz="1600">
                <a:latin typeface="宋体"/>
                <a:cs typeface="宋体"/>
              </a:rPr>
              <a:t>通过业务面</a:t>
            </a:r>
            <a:r>
              <a:rPr sz="1600" spc="-390">
                <a:latin typeface="宋体"/>
                <a:cs typeface="宋体"/>
              </a:rPr>
              <a:t>（</a:t>
            </a:r>
            <a:r>
              <a:rPr sz="1600" b="1" spc="-390">
                <a:solidFill>
                  <a:srgbClr val="FF0000"/>
                </a:solidFill>
                <a:latin typeface="Microsoft JhengHei"/>
                <a:cs typeface="Microsoft JhengHei"/>
              </a:rPr>
              <a:t>②</a:t>
            </a:r>
            <a:r>
              <a:rPr sz="1600" spc="-390">
                <a:latin typeface="宋体"/>
                <a:cs typeface="宋体"/>
              </a:rPr>
              <a:t>）</a:t>
            </a:r>
            <a:r>
              <a:rPr sz="1600">
                <a:latin typeface="宋体"/>
                <a:cs typeface="宋体"/>
              </a:rPr>
              <a:t>或管理面</a:t>
            </a:r>
            <a:r>
              <a:rPr sz="1600" spc="-390">
                <a:latin typeface="宋体"/>
                <a:cs typeface="宋体"/>
              </a:rPr>
              <a:t>（</a:t>
            </a:r>
            <a:r>
              <a:rPr sz="1600" b="1" spc="-390">
                <a:solidFill>
                  <a:srgbClr val="FF0000"/>
                </a:solidFill>
                <a:latin typeface="Microsoft JhengHei"/>
                <a:cs typeface="Microsoft JhengHei"/>
              </a:rPr>
              <a:t>③</a:t>
            </a:r>
            <a:r>
              <a:rPr sz="1600" spc="-390">
                <a:latin typeface="宋体"/>
                <a:cs typeface="宋体"/>
              </a:rPr>
              <a:t>）</a:t>
            </a:r>
            <a:r>
              <a:rPr sz="1600">
                <a:latin typeface="宋体"/>
                <a:cs typeface="宋体"/>
              </a:rPr>
              <a:t>攻击其它</a:t>
            </a:r>
            <a:r>
              <a:rPr sz="1600" spc="395">
                <a:latin typeface="宋体"/>
                <a:cs typeface="宋体"/>
              </a:rPr>
              <a:t>VM</a:t>
            </a:r>
            <a:endParaRPr sz="1600">
              <a:latin typeface="宋体"/>
              <a:cs typeface="宋体"/>
            </a:endParaRPr>
          </a:p>
          <a:p>
            <a:pPr marL="299085" indent="-285750">
              <a:lnSpc>
                <a:spcPct val="100000"/>
              </a:lnSpc>
              <a:spcBef>
                <a:spcPts val="1120"/>
              </a:spcBef>
              <a:buFont typeface="Arial"/>
              <a:buChar char="•"/>
              <a:tabLst>
                <a:tab pos="298450"/>
                <a:tab pos="299085"/>
              </a:tabLst>
            </a:pPr>
            <a:r>
              <a:rPr sz="1600">
                <a:latin typeface="宋体"/>
                <a:cs typeface="宋体"/>
              </a:rPr>
              <a:t>关键文件篡改：恶意</a:t>
            </a:r>
            <a:r>
              <a:rPr sz="1600" spc="260">
                <a:latin typeface="宋体"/>
                <a:cs typeface="宋体"/>
              </a:rPr>
              <a:t>V</a:t>
            </a:r>
            <a:r>
              <a:rPr sz="1600" spc="525">
                <a:latin typeface="宋体"/>
                <a:cs typeface="宋体"/>
              </a:rPr>
              <a:t>M</a:t>
            </a:r>
            <a:r>
              <a:rPr sz="1600">
                <a:latin typeface="宋体"/>
                <a:cs typeface="宋体"/>
              </a:rPr>
              <a:t>通过业务面篡改其它</a:t>
            </a:r>
            <a:r>
              <a:rPr sz="1600" spc="260">
                <a:latin typeface="宋体"/>
                <a:cs typeface="宋体"/>
              </a:rPr>
              <a:t>V</a:t>
            </a:r>
            <a:r>
              <a:rPr sz="1600" spc="525">
                <a:latin typeface="宋体"/>
                <a:cs typeface="宋体"/>
              </a:rPr>
              <a:t>M</a:t>
            </a:r>
            <a:r>
              <a:rPr sz="1600">
                <a:latin typeface="宋体"/>
                <a:cs typeface="宋体"/>
              </a:rPr>
              <a:t>上的关键文件</a:t>
            </a:r>
            <a:r>
              <a:rPr sz="1600" spc="-125">
                <a:latin typeface="宋体"/>
                <a:cs typeface="宋体"/>
              </a:rPr>
              <a:t>（</a:t>
            </a:r>
            <a:r>
              <a:rPr sz="2400" b="1" spc="-217" baseline="1736">
                <a:solidFill>
                  <a:srgbClr val="FF0000"/>
                </a:solidFill>
                <a:latin typeface="Microsoft JhengHei"/>
                <a:cs typeface="Microsoft JhengHei"/>
              </a:rPr>
              <a:t>②</a:t>
            </a:r>
            <a:r>
              <a:rPr sz="1600" spc="-5">
                <a:latin typeface="宋体"/>
                <a:cs typeface="宋体"/>
              </a:rPr>
              <a:t>）</a:t>
            </a:r>
            <a:endParaRPr sz="1600">
              <a:latin typeface="宋体"/>
              <a:cs typeface="宋体"/>
            </a:endParaRPr>
          </a:p>
          <a:p>
            <a:pPr marL="325755" indent="-28575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325120"/>
                <a:tab pos="325755"/>
              </a:tabLst>
            </a:pPr>
            <a:r>
              <a:rPr sz="1600" spc="-360">
                <a:latin typeface="宋体"/>
                <a:cs typeface="宋体"/>
              </a:rPr>
              <a:t>......</a:t>
            </a:r>
            <a:endParaRPr sz="16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29383" y="1790700"/>
            <a:ext cx="7598664" cy="28498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https://d.book118.com/937060050014006030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Microsoft JhengHei</vt:lpstr>
      <vt:lpstr>华文细黑</vt:lpstr>
      <vt:lpstr>宋体</vt:lpstr>
      <vt:lpstr>Tahoma</vt:lpstr>
      <vt:lpstr>华文仿宋</vt:lpstr>
      <vt:lpstr>Gill Sans MT</vt:lpstr>
      <vt:lpstr>Times New Roman</vt:lpstr>
      <vt:lpstr>Office Theme</vt:lpstr>
      <vt:lpstr>PowerPoint Presentation</vt:lpstr>
      <vt:lpstr>PowerPoint Presentation</vt:lpstr>
      <vt:lpstr>5G作为关键信息基础设施，安全成为关键因素</vt:lpstr>
      <vt:lpstr>5G安全的目标：在非信任环境中构建安全的网络</vt:lpstr>
      <vt:lpstr>5G安全的目标：在非信任环境中构建安全的网络</vt:lpstr>
      <vt:lpstr>相比4G，5G网络进行了更安全的设计</vt:lpstr>
      <vt:lpstr>相比4G，5G网络进行了更安全的设计</vt:lpstr>
      <vt:lpstr>PowerPoint Presentation</vt:lpstr>
      <vt:lpstr>设备：依据标准执行5G设备入网安全测评</vt:lpstr>
      <vt:lpstr>核心网：安全域划分保障分域安全</vt:lpstr>
      <vt:lpstr>风险1：虚拟化解耦带来安全新风险</vt:lpstr>
      <vt:lpstr>风险1：虚拟化解耦带来安全新风险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2024-09-01T12:19:44.058</cp:lastPrinted>
  <dcterms:created xsi:type="dcterms:W3CDTF">2024-09-01T04:19:44Z</dcterms:created>
  <dcterms:modified xsi:type="dcterms:W3CDTF">2024-09-01T04:19:45Z</dcterms:modified>
</cp:coreProperties>
</file>