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3" r:id="rId21"/>
    <p:sldId id="316" r:id="rId22"/>
    <p:sldId id="319" r:id="rId23"/>
    <p:sldId id="322" r:id="rId24"/>
    <p:sldId id="325" r:id="rId25"/>
    <p:sldId id="328" r:id="rId26"/>
    <p:sldId id="330" r:id="rId27"/>
  </p:sldIdLst>
  <p:sldSz cx="9144000" cy="6858000"/>
  <p:notesSz cx="6858000" cy="9144000"/>
  <p:custDataLst>
    <p:tags r:id="rId2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slide" Target="slides/slide20.xml" /><Relationship Id="rId23" Type="http://schemas.openxmlformats.org/officeDocument/2006/relationships/slide" Target="slides/slide21.xml" /><Relationship Id="rId24" Type="http://schemas.openxmlformats.org/officeDocument/2006/relationships/slide" Target="slides/slide22.xml" /><Relationship Id="rId25" Type="http://schemas.openxmlformats.org/officeDocument/2006/relationships/slide" Target="slides/slide23.xml" /><Relationship Id="rId26" Type="http://schemas.openxmlformats.org/officeDocument/2006/relationships/slide" Target="slides/slide24.xml" /><Relationship Id="rId27" Type="http://schemas.openxmlformats.org/officeDocument/2006/relationships/slide" Target="slides/slide25.xml" /><Relationship Id="rId28" Type="http://schemas.openxmlformats.org/officeDocument/2006/relationships/tags" Target="tags/tag1.xml" /><Relationship Id="rId29" Type="http://schemas.openxmlformats.org/officeDocument/2006/relationships/presProps" Target="presProps.xml" /><Relationship Id="rId3" Type="http://schemas.openxmlformats.org/officeDocument/2006/relationships/slide" Target="slides/slide1.xml" /><Relationship Id="rId30" Type="http://schemas.openxmlformats.org/officeDocument/2006/relationships/viewProps" Target="viewProps.xml" /><Relationship Id="rId31" Type="http://schemas.openxmlformats.org/officeDocument/2006/relationships/theme" Target="theme/theme1.xml" /><Relationship Id="rId32" Type="http://schemas.openxmlformats.org/officeDocument/2006/relationships/tableStyles" Target="tableStyles.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BEB3425-2641-46E7-A9B7-EF746CA81B4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B90432E-B4B9-4C43-82F2-DD439DC523B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148CB2C-5911-44F7-9093-B1154F467A3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4591B43-09DF-4E1A-8F04-01C4CAA2443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E893EB5-4395-473F-A321-54CBC878D65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3637793-6221-4EA0-AF44-6B4554E1FE9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051482A-E8F0-435A-A642-A0B0F600791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94404C0-1CDC-4751-9151-6B1E546C4A6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D7CBB2F-94E8-460B-982F-CFB72C668A8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AEAD03F-6A1F-442B-BDD1-782EDE3E0DD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FB6B205-D1A0-4A58-957B-EA760175F88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Slide">
    <p:spTree>
      <p:nvGrpSpPr>
        <p:cNvPr id="1" name=""/>
        <p:cNvGrpSpPr/>
        <p:nvPr/>
      </p:nvGrpSpPr>
      <p:grpSpPr>
        <a:xfrm>
          <a:off x="0" y="0"/>
          <a:ext cx="0" cy="0"/>
        </a:xfrm>
      </p:grpSpPr>
      <p:sp>
        <p:nvSpPr>
          <p:cNvPr id="2" name="Holder 2"/>
          <p:cNvSpPr>
            <a:spLocks noGrp="1"/>
          </p:cNvSpPr>
          <p:nvPr>
            <p:ph type="ctrTitle"/>
          </p:nvPr>
        </p:nvSpPr>
        <p:spPr>
          <a:xfrm>
            <a:off x="685800" y="2125980"/>
            <a:ext cx="7772400" cy="1440180"/>
          </a:xfrm>
          <a:prstGeom prst="rect">
            <a:avLst/>
          </a:prstGeom>
        </p:spPr>
        <p:txBody>
          <a:bodyPr wrap="square" lIns="0" tIns="0" rIns="0" bIns="0">
            <a:spAutoFit/>
          </a:bodyPr>
          <a:lstStyle>
            <a:lvl1pPr>
              <a:defRPr sz="2800" b="1" i="0">
                <a:solidFill>
                  <a:srgbClr val="333399"/>
                </a:solidFill>
                <a:latin typeface="Microsoft JhengHei"/>
                <a:cs typeface="Microsoft JhengHei"/>
              </a:defRPr>
            </a:lvl1pPr>
          </a:lstStyle>
          <a:p/>
        </p:txBody>
      </p:sp>
      <p:sp>
        <p:nvSpPr>
          <p:cNvPr id="3" name="Holder 3"/>
          <p:cNvSpPr>
            <a:spLocks noGrp="1"/>
          </p:cNvSpPr>
          <p:nvPr>
            <p:ph type="subTitle" idx="4"/>
          </p:nvPr>
        </p:nvSpPr>
        <p:spPr>
          <a:xfrm>
            <a:off x="1371600" y="3840480"/>
            <a:ext cx="6400800" cy="1714500"/>
          </a:xfrm>
          <a:prstGeom prst="rect">
            <a:avLst/>
          </a:prstGeom>
        </p:spPr>
        <p:txBody>
          <a:bodyPr wrap="square" lIns="0" tIns="0" rIns="0" bIns="0">
            <a:spAutoFit/>
          </a:bodyPr>
          <a:lstStyle>
            <a:lvl1pPr>
              <a:defRPr sz="3600" b="1" i="0">
                <a:solidFill>
                  <a:schemeClr val="tx1"/>
                </a:solidFill>
                <a:latin typeface="Microsoft JhengHei"/>
                <a:cs typeface="Microsoft JhengHei"/>
              </a:defRPr>
            </a:lvl1pPr>
          </a:lstStyle>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Holder 2"/>
          <p:cNvSpPr>
            <a:spLocks noGrp="1"/>
          </p:cNvSpPr>
          <p:nvPr>
            <p:ph type="title"/>
          </p:nvPr>
        </p:nvSpPr>
        <p:spPr/>
        <p:txBody>
          <a:bodyPr lIns="0" tIns="0" rIns="0" bIns="0"/>
          <a:lstStyle>
            <a:lvl1pPr>
              <a:defRPr sz="2800" b="1" i="0">
                <a:solidFill>
                  <a:srgbClr val="333399"/>
                </a:solidFill>
                <a:latin typeface="Microsoft JhengHei"/>
                <a:cs typeface="Microsoft JhengHei"/>
              </a:defRPr>
            </a:lvl1pPr>
          </a:lstStyle>
          <a:p/>
        </p:txBody>
      </p:sp>
      <p:sp>
        <p:nvSpPr>
          <p:cNvPr id="3" name="Holder 3"/>
          <p:cNvSpPr>
            <a:spLocks noGrp="1"/>
          </p:cNvSpPr>
          <p:nvPr>
            <p:ph type="body" idx="1"/>
          </p:nvPr>
        </p:nvSpPr>
        <p:spPr/>
        <p:txBody>
          <a:bodyPr lIns="0" tIns="0" rIns="0" bIns="0"/>
          <a:lstStyle>
            <a:lvl1pPr>
              <a:defRPr sz="3600" b="1" i="0">
                <a:solidFill>
                  <a:schemeClr val="tx1"/>
                </a:solidFill>
                <a:latin typeface="Microsoft JhengHei"/>
                <a:cs typeface="Microsoft JhengHei"/>
              </a:defRPr>
            </a:lvl1pPr>
          </a:lstStyle>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wo Content">
    <p:spTree>
      <p:nvGrpSpPr>
        <p:cNvPr id="1" name=""/>
        <p:cNvGrpSpPr/>
        <p:nvPr/>
      </p:nvGrpSpPr>
      <p:grpSpPr>
        <a:xfrm>
          <a:off x="0" y="0"/>
          <a:ext cx="0" cy="0"/>
        </a:xfrm>
      </p:grpSpPr>
      <p:sp>
        <p:nvSpPr>
          <p:cNvPr id="2" name="Holder 2"/>
          <p:cNvSpPr>
            <a:spLocks noGrp="1"/>
          </p:cNvSpPr>
          <p:nvPr>
            <p:ph type="title"/>
          </p:nvPr>
        </p:nvSpPr>
        <p:spPr/>
        <p:txBody>
          <a:bodyPr lIns="0" tIns="0" rIns="0" bIns="0"/>
          <a:lstStyle>
            <a:lvl1pPr>
              <a:defRPr sz="2800" b="1" i="0">
                <a:solidFill>
                  <a:srgbClr val="333399"/>
                </a:solidFill>
                <a:latin typeface="Microsoft JhengHei"/>
                <a:cs typeface="Microsoft JhengHei"/>
              </a:defRPr>
            </a:lvl1pPr>
          </a:lstStyle>
          <a:p/>
        </p:txBody>
      </p:sp>
      <p:sp>
        <p:nvSpPr>
          <p:cNvPr id="3" name="Holder 3"/>
          <p:cNvSpPr>
            <a:spLocks noGrp="1"/>
          </p:cNvSpPr>
          <p:nvPr>
            <p:ph sz="half" idx="2"/>
          </p:nvPr>
        </p:nvSpPr>
        <p:spPr>
          <a:xfrm>
            <a:off x="457200" y="1577340"/>
            <a:ext cx="3977640" cy="4526280"/>
          </a:xfrm>
          <a:prstGeom prst="rect">
            <a:avLst/>
          </a:prstGeom>
        </p:spPr>
        <p:txBody>
          <a:bodyPr wrap="square" lIns="0" tIns="0" rIns="0" bIns="0">
            <a:spAutoFit/>
          </a:bodyPr>
          <a:lstStyle>
            <a:lvl1pPr>
              <a:defRPr/>
            </a:lvl1pPr>
          </a:lstStyle>
          <a:p/>
        </p:txBody>
      </p:sp>
      <p:sp>
        <p:nvSpPr>
          <p:cNvPr id="4" name="Holder 4"/>
          <p:cNvSpPr>
            <a:spLocks noGrp="1"/>
          </p:cNvSpPr>
          <p:nvPr>
            <p:ph sz="half" idx="3"/>
          </p:nvPr>
        </p:nvSpPr>
        <p:spPr>
          <a:xfrm>
            <a:off x="4709160" y="1577340"/>
            <a:ext cx="3977640" cy="4526280"/>
          </a:xfrm>
          <a:prstGeom prst="rect">
            <a:avLst/>
          </a:prstGeom>
        </p:spPr>
        <p:txBody>
          <a:bodyPr wrap="square" lIns="0" tIns="0" rIns="0" bIns="0">
            <a:spAutoFit/>
          </a:bodyPr>
          <a:lstStyle>
            <a:lvl1pPr>
              <a:defRPr/>
            </a:lvl1pPr>
          </a:lstStyle>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7" name="Holder 7"/>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Only">
    <p:spTree>
      <p:nvGrpSpPr>
        <p:cNvPr id="1" name=""/>
        <p:cNvGrpSpPr/>
        <p:nvPr/>
      </p:nvGrpSpPr>
      <p:grpSpPr>
        <a:xfrm>
          <a:off x="0" y="0"/>
          <a:ext cx="0" cy="0"/>
        </a:xfrm>
      </p:grpSpPr>
      <p:sp>
        <p:nvSpPr>
          <p:cNvPr id="2" name="Holder 2"/>
          <p:cNvSpPr>
            <a:spLocks noGrp="1"/>
          </p:cNvSpPr>
          <p:nvPr>
            <p:ph type="title"/>
          </p:nvPr>
        </p:nvSpPr>
        <p:spPr/>
        <p:txBody>
          <a:bodyPr lIns="0" tIns="0" rIns="0" bIns="0"/>
          <a:lstStyle>
            <a:lvl1pPr>
              <a:defRPr sz="2800" b="1" i="0">
                <a:solidFill>
                  <a:srgbClr val="333399"/>
                </a:solidFill>
                <a:latin typeface="Microsoft JhengHei"/>
                <a:cs typeface="Microsoft JhengHei"/>
              </a:defRPr>
            </a:lvl1pPr>
          </a:lstStyle>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5" name="Holder 5"/>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Blank">
    <p:spTree>
      <p:nvGrpSpPr>
        <p:cNvPr id="1" name=""/>
        <p:cNvGrpSpPr/>
        <p:nvPr/>
      </p:nvGrpSpPr>
      <p:grpSpPr>
        <a:xfrm>
          <a:off x="0" y="0"/>
          <a:ext cx="0" cy="0"/>
        </a:xfrm>
      </p:grpSpPr>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4" name="Holder 4"/>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image" Target="../media/image1.png" /><Relationship Id="rId7" Type="http://schemas.openxmlformats.org/officeDocument/2006/relationships/image" Target="../media/image2.png" /><Relationship Id="rId8" Type="http://schemas.openxmlformats.org/officeDocument/2006/relationships/image" Target="../media/image3.png" /><Relationship Id="rId9" Type="http://schemas.openxmlformats.org/officeDocument/2006/relationships/image" Target="../media/image4.png"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1" name=""/>
        <p:cNvGrpSpPr/>
        <p:nvPr/>
      </p:nvGrpSpPr>
      <p:grpSpPr>
        <a:xfrm>
          <a:off x="0" y="0"/>
          <a:ext cx="0" cy="0"/>
        </a:xfrm>
      </p:grpSpPr>
      <p:sp>
        <p:nvSpPr>
          <p:cNvPr id="16" name="bg object 16"/>
          <p:cNvSpPr/>
          <p:nvPr/>
        </p:nvSpPr>
        <p:spPr>
          <a:xfrm>
            <a:off x="417499" y="1098549"/>
            <a:ext cx="382905" cy="474980"/>
          </a:xfrm>
          <a:custGeom>
            <a:rect l="l" t="t" r="r" b="b"/>
            <a:pathLst>
              <a:path w="382905" h="474980">
                <a:moveTo>
                  <a:pt x="382587" y="0"/>
                </a:moveTo>
                <a:lnTo>
                  <a:pt x="0" y="0"/>
                </a:lnTo>
                <a:lnTo>
                  <a:pt x="0" y="349250"/>
                </a:lnTo>
                <a:lnTo>
                  <a:pt x="0" y="474662"/>
                </a:lnTo>
                <a:lnTo>
                  <a:pt x="382587" y="474662"/>
                </a:lnTo>
                <a:lnTo>
                  <a:pt x="382587" y="349250"/>
                </a:lnTo>
                <a:lnTo>
                  <a:pt x="382587" y="0"/>
                </a:lnTo>
                <a:close/>
              </a:path>
            </a:pathLst>
          </a:custGeom>
          <a:solidFill>
            <a:srgbClr val="FFCF01"/>
          </a:solidFill>
        </p:spPr>
        <p:txBody>
          <a:bodyPr wrap="square" lIns="0" tIns="0" rIns="0" bIns="0" rtlCol="0"/>
          <a:lstStyle/>
          <a:p/>
        </p:txBody>
      </p:sp>
      <p:pic>
        <p:nvPicPr>
          <p:cNvPr id="17" name="bg object 17"/>
          <p:cNvPicPr/>
          <p:nvPr/>
        </p:nvPicPr>
        <p:blipFill>
          <a:blip r:embed="rId6"/>
          <a:stretch>
            <a:fillRect/>
          </a:stretch>
        </p:blipFill>
        <p:spPr>
          <a:xfrm>
            <a:off x="800099" y="1098550"/>
            <a:ext cx="328611" cy="474662"/>
          </a:xfrm>
          <a:prstGeom prst="rect">
            <a:avLst/>
          </a:prstGeom>
        </p:spPr>
      </p:pic>
      <p:sp>
        <p:nvSpPr>
          <p:cNvPr id="18" name="bg object 18"/>
          <p:cNvSpPr/>
          <p:nvPr/>
        </p:nvSpPr>
        <p:spPr>
          <a:xfrm>
            <a:off x="541337" y="1520824"/>
            <a:ext cx="370205" cy="474980"/>
          </a:xfrm>
          <a:custGeom>
            <a:rect l="l" t="t" r="r" b="b"/>
            <a:pathLst>
              <a:path w="370205" h="474980">
                <a:moveTo>
                  <a:pt x="369887" y="0"/>
                </a:moveTo>
                <a:lnTo>
                  <a:pt x="0" y="0"/>
                </a:lnTo>
                <a:lnTo>
                  <a:pt x="0" y="349250"/>
                </a:lnTo>
                <a:lnTo>
                  <a:pt x="0" y="474662"/>
                </a:lnTo>
                <a:lnTo>
                  <a:pt x="369887" y="474662"/>
                </a:lnTo>
                <a:lnTo>
                  <a:pt x="369887" y="349250"/>
                </a:lnTo>
                <a:lnTo>
                  <a:pt x="369887" y="0"/>
                </a:lnTo>
                <a:close/>
              </a:path>
            </a:pathLst>
          </a:custGeom>
          <a:solidFill>
            <a:srgbClr val="3333CC"/>
          </a:solidFill>
        </p:spPr>
        <p:txBody>
          <a:bodyPr wrap="square" lIns="0" tIns="0" rIns="0" bIns="0" rtlCol="0"/>
          <a:lstStyle/>
          <a:p/>
        </p:txBody>
      </p:sp>
      <p:pic>
        <p:nvPicPr>
          <p:cNvPr id="19" name="bg object 19"/>
          <p:cNvPicPr/>
          <p:nvPr/>
        </p:nvPicPr>
        <p:blipFill>
          <a:blip r:embed="rId7"/>
          <a:stretch>
            <a:fillRect/>
          </a:stretch>
        </p:blipFill>
        <p:spPr>
          <a:xfrm>
            <a:off x="911225" y="1520825"/>
            <a:ext cx="368300" cy="474661"/>
          </a:xfrm>
          <a:prstGeom prst="rect">
            <a:avLst/>
          </a:prstGeom>
        </p:spPr>
      </p:pic>
      <p:pic>
        <p:nvPicPr>
          <p:cNvPr id="20" name="bg object 20"/>
          <p:cNvPicPr/>
          <p:nvPr/>
        </p:nvPicPr>
        <p:blipFill>
          <a:blip r:embed="rId8"/>
          <a:stretch>
            <a:fillRect/>
          </a:stretch>
        </p:blipFill>
        <p:spPr>
          <a:xfrm>
            <a:off x="127000" y="1447800"/>
            <a:ext cx="560387" cy="422275"/>
          </a:xfrm>
          <a:prstGeom prst="rect">
            <a:avLst/>
          </a:prstGeom>
        </p:spPr>
      </p:pic>
      <p:sp>
        <p:nvSpPr>
          <p:cNvPr id="21" name="bg object 21"/>
          <p:cNvSpPr/>
          <p:nvPr/>
        </p:nvSpPr>
        <p:spPr>
          <a:xfrm>
            <a:off x="762000" y="990599"/>
            <a:ext cx="31750" cy="1052830"/>
          </a:xfrm>
          <a:custGeom>
            <a:rect l="l" t="t" r="r" b="b"/>
            <a:pathLst>
              <a:path w="31750" h="1052830">
                <a:moveTo>
                  <a:pt x="31750" y="822325"/>
                </a:moveTo>
                <a:lnTo>
                  <a:pt x="0" y="822325"/>
                </a:lnTo>
                <a:lnTo>
                  <a:pt x="0" y="1052512"/>
                </a:lnTo>
                <a:lnTo>
                  <a:pt x="31750" y="1052512"/>
                </a:lnTo>
                <a:lnTo>
                  <a:pt x="31750" y="822325"/>
                </a:lnTo>
                <a:close/>
              </a:path>
              <a:path w="31750" h="1052830">
                <a:moveTo>
                  <a:pt x="31750" y="0"/>
                </a:moveTo>
                <a:lnTo>
                  <a:pt x="0" y="0"/>
                </a:lnTo>
                <a:lnTo>
                  <a:pt x="0" y="790575"/>
                </a:lnTo>
                <a:lnTo>
                  <a:pt x="31750" y="790575"/>
                </a:lnTo>
                <a:lnTo>
                  <a:pt x="31750" y="0"/>
                </a:lnTo>
                <a:close/>
              </a:path>
            </a:pathLst>
          </a:custGeom>
          <a:solidFill>
            <a:srgbClr val="1B1B1B"/>
          </a:solidFill>
        </p:spPr>
        <p:txBody>
          <a:bodyPr wrap="square" lIns="0" tIns="0" rIns="0" bIns="0" rtlCol="0"/>
          <a:lstStyle/>
          <a:p/>
        </p:txBody>
      </p:sp>
      <p:pic>
        <p:nvPicPr>
          <p:cNvPr id="22" name="bg object 22"/>
          <p:cNvPicPr/>
          <p:nvPr/>
        </p:nvPicPr>
        <p:blipFill>
          <a:blip r:embed="rId9"/>
          <a:stretch>
            <a:fillRect/>
          </a:stretch>
        </p:blipFill>
        <p:spPr>
          <a:xfrm>
            <a:off x="442912" y="1781175"/>
            <a:ext cx="8226425" cy="31750"/>
          </a:xfrm>
          <a:prstGeom prst="rect">
            <a:avLst/>
          </a:prstGeom>
        </p:spPr>
      </p:pic>
      <p:sp>
        <p:nvSpPr>
          <p:cNvPr id="2" name="Holder 2"/>
          <p:cNvSpPr>
            <a:spLocks noGrp="1"/>
          </p:cNvSpPr>
          <p:nvPr>
            <p:ph type="title"/>
          </p:nvPr>
        </p:nvSpPr>
        <p:spPr>
          <a:xfrm>
            <a:off x="1229678" y="1202372"/>
            <a:ext cx="3225800" cy="452119"/>
          </a:xfrm>
          <a:prstGeom prst="rect">
            <a:avLst/>
          </a:prstGeom>
        </p:spPr>
        <p:txBody>
          <a:bodyPr wrap="square" lIns="0" tIns="0" rIns="0" bIns="0">
            <a:spAutoFit/>
          </a:bodyPr>
          <a:lstStyle>
            <a:lvl1pPr>
              <a:defRPr sz="2800" b="1" i="0">
                <a:solidFill>
                  <a:srgbClr val="333399"/>
                </a:solidFill>
                <a:latin typeface="Microsoft JhengHei"/>
                <a:cs typeface="Microsoft JhengHei"/>
              </a:defRPr>
            </a:lvl1pPr>
          </a:lstStyle>
          <a:p/>
        </p:txBody>
      </p:sp>
      <p:sp>
        <p:nvSpPr>
          <p:cNvPr id="3" name="Holder 3"/>
          <p:cNvSpPr>
            <a:spLocks noGrp="1"/>
          </p:cNvSpPr>
          <p:nvPr>
            <p:ph type="body" idx="1"/>
          </p:nvPr>
        </p:nvSpPr>
        <p:spPr>
          <a:xfrm>
            <a:off x="1194752" y="2163409"/>
            <a:ext cx="7124700" cy="2877185"/>
          </a:xfrm>
          <a:prstGeom prst="rect">
            <a:avLst/>
          </a:prstGeom>
        </p:spPr>
        <p:txBody>
          <a:bodyPr wrap="square" lIns="0" tIns="0" rIns="0" bIns="0">
            <a:spAutoFit/>
          </a:bodyPr>
          <a:lstStyle>
            <a:lvl1pPr>
              <a:defRPr sz="3600" b="1" i="0">
                <a:solidFill>
                  <a:schemeClr val="tx1"/>
                </a:solidFill>
                <a:latin typeface="Microsoft JhengHei"/>
                <a:cs typeface="Microsoft JhengHei"/>
              </a:defRPr>
            </a:lvl1pPr>
          </a:lstStyle>
          <a:p/>
        </p:txBody>
      </p:sp>
      <p:sp>
        <p:nvSpPr>
          <p:cNvPr id="4" name="Holder 4"/>
          <p:cNvSpPr>
            <a:spLocks noGrp="1"/>
          </p:cNvSpPr>
          <p:nvPr>
            <p:ph type="ftr" sz="quarter" idx="5"/>
          </p:nvPr>
        </p:nvSpPr>
        <p:spPr>
          <a:xfrm>
            <a:off x="3108960" y="6377940"/>
            <a:ext cx="2926080" cy="342900"/>
          </a:xfrm>
          <a:prstGeom prst="rect">
            <a:avLst/>
          </a:prstGeom>
        </p:spPr>
        <p:txBody>
          <a:bodyPr wrap="square" lIns="0" tIns="0" rIns="0" bIns="0">
            <a:spAutoFit/>
          </a:bodyPr>
          <a:lstStyle>
            <a:defPPr>
              <a:defRPr kern="0"/>
            </a:defPPr>
            <a:lvl1pPr algn="ctr">
              <a:defRPr>
                <a:solidFill>
                  <a:schemeClr val="tx1">
                    <a:tint val="75000"/>
                  </a:schemeClr>
                </a:solidFill>
              </a:defRPr>
            </a:lvl1pPr>
          </a:lstStyle>
          <a:p/>
        </p:txBody>
      </p:sp>
      <p:sp>
        <p:nvSpPr>
          <p:cNvPr id="5" name="Holder 5"/>
          <p:cNvSpPr>
            <a:spLocks noGrp="1"/>
          </p:cNvSpPr>
          <p:nvPr>
            <p:ph type="dt" sz="half" idx="6"/>
          </p:nvPr>
        </p:nvSpPr>
        <p:spPr>
          <a:xfrm>
            <a:off x="457200" y="6377940"/>
            <a:ext cx="2103120" cy="342900"/>
          </a:xfrm>
          <a:prstGeom prst="rect">
            <a:avLst/>
          </a:prstGeom>
        </p:spPr>
        <p:txBody>
          <a:bodyPr wrap="square" lIns="0" tIns="0" rIns="0" bIns="0">
            <a:spAutoFit/>
          </a:bodyPr>
          <a:lstStyle>
            <a:defPPr>
              <a:defRPr kern="0"/>
            </a:defPPr>
            <a:lvl1pPr algn="l">
              <a:defRPr>
                <a:solidFill>
                  <a:schemeClr val="tx1">
                    <a:tint val="75000"/>
                  </a:schemeClr>
                </a:solidFill>
              </a:defRPr>
            </a:lvl1pPr>
          </a:lstStyle>
          <a:p>
            <a:fld id="{1D8BD707-D9CF-40AE-B4C6-C98DA3205C09}" type="datetimeFigureOut">
              <a:rPr lang="en-US"/>
              <a:t/>
            </a:fld>
            <a:endParaRPr lang="en-US"/>
          </a:p>
        </p:txBody>
      </p:sp>
      <p:sp>
        <p:nvSpPr>
          <p:cNvPr id="6" name="Holder 6"/>
          <p:cNvSpPr>
            <a:spLocks noGrp="1"/>
          </p:cNvSpPr>
          <p:nvPr>
            <p:ph type="sldNum" sz="quarter" idx="7"/>
          </p:nvPr>
        </p:nvSpPr>
        <p:spPr>
          <a:xfrm>
            <a:off x="6583680" y="6377940"/>
            <a:ext cx="2103120" cy="342900"/>
          </a:xfrm>
          <a:prstGeom prst="rect">
            <a:avLst/>
          </a:prstGeom>
        </p:spPr>
        <p:txBody>
          <a:bodyPr wrap="square" lIns="0" tIns="0" rIns="0" bIns="0">
            <a:spAutoFit/>
          </a:bodyPr>
          <a:lstStyle>
            <a:defPPr>
              <a:defRPr kern="0"/>
            </a:defPPr>
            <a:lvl1pPr algn="r">
              <a:defRPr>
                <a:solidFill>
                  <a:schemeClr val="tx1">
                    <a:tint val="75000"/>
                  </a:schemeClr>
                </a:solidFill>
              </a:defRPr>
            </a:lvl1pPr>
          </a:lstStyle>
          <a:p>
            <a:fld id="{B6F15528-21DE-4FAA-801E-634DDDAF4B2B}" type="slidenum">
              <a:t>#</a:t>
            </a:fld>
          </a:p>
        </p:txBody>
      </p:sp>
    </p:spTree>
  </p:cSld>
  <p:clrMap bg1="lt1" tx1="dk1" bg2="lt2" tx2="dk2" accent1="accent1" accent2="accent2" accent3="accent3" accent4="accent4" accent5="accent5" accent6="accent6" hlink="hlink" folHlink="folHlink"/>
  <p:sldLayoutIdLst>
    <p:sldLayoutId id="2147483660" r:id="rId1"/>
    <p:sldLayoutId id="2147483662" r:id="rId2"/>
    <p:sldLayoutId id="2147483663" r:id="rId3"/>
    <p:sldLayoutId id="2147483664" r:id="rId4"/>
    <p:sldLayoutId id="2147483665" r:id="rId5"/>
  </p:sldLayoutIdLst>
  <p:transition/>
  <p:timing/>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5.png" /><Relationship Id="rId3" Type="http://schemas.openxmlformats.org/officeDocument/2006/relationships/image" Target="../media/image6.png" /><Relationship Id="rId4" Type="http://schemas.openxmlformats.org/officeDocument/2006/relationships/image" Target="../media/image7.png" /><Relationship Id="rId5" Type="http://schemas.openxmlformats.org/officeDocument/2006/relationships/image" Target="../media/image8.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9.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0.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1.png" /><Relationship Id="rId3" Type="http://schemas.openxmlformats.org/officeDocument/2006/relationships/image" Target="../media/image1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0.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20.jpeg" /><Relationship Id="rId6" Type="http://schemas.openxmlformats.org/officeDocument/2006/relationships/image" Target="../media/image21.jpeg" /><Relationship Id="rId7" Type="http://schemas.openxmlformats.org/officeDocument/2006/relationships/image" Target="../media/image1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2.jpeg" /><Relationship Id="rId3" Type="http://schemas.openxmlformats.org/officeDocument/2006/relationships/image" Target="../media/image23.jpeg" /><Relationship Id="rId4" Type="http://schemas.openxmlformats.org/officeDocument/2006/relationships/image" Target="../media/image24.jpeg" /><Relationship Id="rId5" Type="http://schemas.openxmlformats.org/officeDocument/2006/relationships/image" Target="../media/image11.png" /><Relationship Id="rId6" Type="http://schemas.openxmlformats.org/officeDocument/2006/relationships/image" Target="../media/image25.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6.jpeg" /><Relationship Id="rId3" Type="http://schemas.openxmlformats.org/officeDocument/2006/relationships/image" Target="../media/image27.jpeg" /><Relationship Id="rId4" Type="http://schemas.openxmlformats.org/officeDocument/2006/relationships/image" Target="../media/image28.jpeg" /><Relationship Id="rId5" Type="http://schemas.openxmlformats.org/officeDocument/2006/relationships/image" Target="../media/image29.jpeg" /><Relationship Id="rId6" Type="http://schemas.openxmlformats.org/officeDocument/2006/relationships/image" Target="../media/image1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0.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31.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0.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2.jpeg" /><Relationship Id="rId3" Type="http://schemas.openxmlformats.org/officeDocument/2006/relationships/image" Target="../media/image11.png" /><Relationship Id="rId4" Type="http://schemas.openxmlformats.org/officeDocument/2006/relationships/image" Target="../media/image33.jpeg" /><Relationship Id="rId5" Type="http://schemas.openxmlformats.org/officeDocument/2006/relationships/image" Target="../media/image34.jpeg" /><Relationship Id="rId6" Type="http://schemas.openxmlformats.org/officeDocument/2006/relationships/image" Target="../media/image35.jpe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0.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6.jpeg" /><Relationship Id="rId3" Type="http://schemas.openxmlformats.org/officeDocument/2006/relationships/image" Target="../media/image11.pn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7.jpeg" /><Relationship Id="rId3" Type="http://schemas.openxmlformats.org/officeDocument/2006/relationships/image" Target="../media/image11.png" /><Relationship Id="rId4" Type="http://schemas.openxmlformats.org/officeDocument/2006/relationships/image" Target="../media/image38.jpeg"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9.png"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0.png"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0.png" /><Relationship Id="rId3" Type="http://schemas.openxmlformats.org/officeDocument/2006/relationships/image" Target="../media/image41.jpeg"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37121066030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grpSp>
        <p:nvGrpSpPr>
          <p:cNvPr id="2" name="object 2"/>
          <p:cNvGrpSpPr/>
          <p:nvPr/>
        </p:nvGrpSpPr>
        <p:grpSpPr>
          <a:xfrm>
            <a:off x="0" y="2438399"/>
            <a:ext cx="9009380" cy="1052830"/>
            <a:chOff x="0" y="2438399"/>
            <a:chExt cx="9009380" cy="1052830"/>
          </a:xfrm>
        </p:grpSpPr>
        <p:sp>
          <p:nvSpPr>
            <p:cNvPr id="3" name="object 3"/>
            <p:cNvSpPr/>
            <p:nvPr/>
          </p:nvSpPr>
          <p:spPr>
            <a:xfrm>
              <a:off x="290512" y="2546350"/>
              <a:ext cx="383540" cy="474980"/>
            </a:xfrm>
            <a:custGeom>
              <a:rect l="l" t="t" r="r" b="b"/>
              <a:pathLst>
                <a:path w="383540" h="474980">
                  <a:moveTo>
                    <a:pt x="0" y="474662"/>
                  </a:moveTo>
                  <a:lnTo>
                    <a:pt x="382953" y="474662"/>
                  </a:lnTo>
                  <a:lnTo>
                    <a:pt x="382953" y="0"/>
                  </a:lnTo>
                  <a:lnTo>
                    <a:pt x="0" y="0"/>
                  </a:lnTo>
                  <a:lnTo>
                    <a:pt x="0" y="474662"/>
                  </a:lnTo>
                  <a:close/>
                </a:path>
              </a:pathLst>
            </a:custGeom>
            <a:solidFill>
              <a:srgbClr val="3333CC"/>
            </a:solidFill>
          </p:spPr>
          <p:txBody>
            <a:bodyPr wrap="square" lIns="0" tIns="0" rIns="0" bIns="0" rtlCol="0"/>
            <a:lstStyle/>
            <a:p/>
          </p:txBody>
        </p:sp>
        <p:pic>
          <p:nvPicPr>
            <p:cNvPr id="4" name="object 4"/>
            <p:cNvPicPr/>
            <p:nvPr/>
          </p:nvPicPr>
          <p:blipFill>
            <a:blip r:embed="rId2"/>
            <a:stretch>
              <a:fillRect/>
            </a:stretch>
          </p:blipFill>
          <p:spPr>
            <a:xfrm>
              <a:off x="673466" y="2546350"/>
              <a:ext cx="328246" cy="474662"/>
            </a:xfrm>
            <a:prstGeom prst="rect">
              <a:avLst/>
            </a:prstGeom>
          </p:spPr>
        </p:pic>
        <p:sp>
          <p:nvSpPr>
            <p:cNvPr id="5" name="object 5"/>
            <p:cNvSpPr/>
            <p:nvPr/>
          </p:nvSpPr>
          <p:spPr>
            <a:xfrm>
              <a:off x="414337" y="2968624"/>
              <a:ext cx="369570" cy="474980"/>
            </a:xfrm>
            <a:custGeom>
              <a:rect l="l" t="t" r="r" b="b"/>
              <a:pathLst>
                <a:path w="369570" h="474979">
                  <a:moveTo>
                    <a:pt x="0" y="474662"/>
                  </a:moveTo>
                  <a:lnTo>
                    <a:pt x="369093" y="474662"/>
                  </a:lnTo>
                  <a:lnTo>
                    <a:pt x="369093" y="0"/>
                  </a:lnTo>
                  <a:lnTo>
                    <a:pt x="0" y="0"/>
                  </a:lnTo>
                  <a:lnTo>
                    <a:pt x="0" y="474662"/>
                  </a:lnTo>
                  <a:close/>
                </a:path>
              </a:pathLst>
            </a:custGeom>
            <a:solidFill>
              <a:srgbClr val="FFCF01"/>
            </a:solidFill>
          </p:spPr>
          <p:txBody>
            <a:bodyPr wrap="square" lIns="0" tIns="0" rIns="0" bIns="0" rtlCol="0"/>
            <a:lstStyle/>
            <a:p/>
          </p:txBody>
        </p:sp>
        <p:pic>
          <p:nvPicPr>
            <p:cNvPr id="6" name="object 6"/>
            <p:cNvPicPr/>
            <p:nvPr/>
          </p:nvPicPr>
          <p:blipFill>
            <a:blip r:embed="rId3"/>
            <a:stretch>
              <a:fillRect/>
            </a:stretch>
          </p:blipFill>
          <p:spPr>
            <a:xfrm>
              <a:off x="783431" y="2968624"/>
              <a:ext cx="369093" cy="474662"/>
            </a:xfrm>
            <a:prstGeom prst="rect">
              <a:avLst/>
            </a:prstGeom>
          </p:spPr>
        </p:pic>
        <p:pic>
          <p:nvPicPr>
            <p:cNvPr id="7" name="object 7"/>
            <p:cNvPicPr/>
            <p:nvPr/>
          </p:nvPicPr>
          <p:blipFill>
            <a:blip r:embed="rId4"/>
            <a:stretch>
              <a:fillRect/>
            </a:stretch>
          </p:blipFill>
          <p:spPr>
            <a:xfrm>
              <a:off x="0" y="2895599"/>
              <a:ext cx="560387" cy="422274"/>
            </a:xfrm>
            <a:prstGeom prst="rect">
              <a:avLst/>
            </a:prstGeom>
          </p:spPr>
        </p:pic>
        <p:sp>
          <p:nvSpPr>
            <p:cNvPr id="8" name="object 8"/>
            <p:cNvSpPr/>
            <p:nvPr/>
          </p:nvSpPr>
          <p:spPr>
            <a:xfrm>
              <a:off x="634999" y="2438399"/>
              <a:ext cx="31750" cy="1052830"/>
            </a:xfrm>
            <a:custGeom>
              <a:rect l="l" t="t" r="r" b="b"/>
              <a:pathLst>
                <a:path w="31750" h="1052829">
                  <a:moveTo>
                    <a:pt x="31750" y="1052511"/>
                  </a:moveTo>
                  <a:lnTo>
                    <a:pt x="0" y="1052511"/>
                  </a:lnTo>
                  <a:lnTo>
                    <a:pt x="0" y="0"/>
                  </a:lnTo>
                  <a:lnTo>
                    <a:pt x="31750" y="0"/>
                  </a:lnTo>
                  <a:lnTo>
                    <a:pt x="31750" y="1052511"/>
                  </a:lnTo>
                  <a:close/>
                </a:path>
              </a:pathLst>
            </a:custGeom>
            <a:solidFill>
              <a:srgbClr val="1B1B1B"/>
            </a:solidFill>
          </p:spPr>
          <p:txBody>
            <a:bodyPr wrap="square" lIns="0" tIns="0" rIns="0" bIns="0" rtlCol="0"/>
            <a:lstStyle/>
            <a:p/>
          </p:txBody>
        </p:sp>
        <p:pic>
          <p:nvPicPr>
            <p:cNvPr id="9" name="object 9"/>
            <p:cNvPicPr/>
            <p:nvPr/>
          </p:nvPicPr>
          <p:blipFill>
            <a:blip r:embed="rId5"/>
            <a:stretch>
              <a:fillRect/>
            </a:stretch>
          </p:blipFill>
          <p:spPr>
            <a:xfrm>
              <a:off x="315912" y="3260724"/>
              <a:ext cx="8693150" cy="55562"/>
            </a:xfrm>
            <a:prstGeom prst="rect">
              <a:avLst/>
            </a:prstGeom>
          </p:spPr>
        </p:pic>
      </p:grpSp>
      <p:sp>
        <p:nvSpPr>
          <p:cNvPr id="10" name="object 10"/>
          <p:cNvSpPr txBox="1"/>
          <p:nvPr/>
        </p:nvSpPr>
        <p:spPr>
          <a:xfrm>
            <a:off x="1069340" y="2367598"/>
            <a:ext cx="1854200" cy="756920"/>
          </a:xfrm>
          <a:prstGeom prst="rect">
            <a:avLst/>
          </a:prstGeom>
        </p:spPr>
        <p:txBody>
          <a:bodyPr vert="horz" wrap="square" lIns="0" tIns="12700" rIns="0" bIns="0" rtlCol="0">
            <a:spAutoFit/>
          </a:bodyPr>
          <a:lstStyle/>
          <a:p>
            <a:pPr marL="12700">
              <a:lnSpc>
                <a:spcPct val="100000"/>
              </a:lnSpc>
              <a:spcBef>
                <a:spcPts val="100"/>
              </a:spcBef>
            </a:pPr>
            <a:r>
              <a:rPr sz="4800" b="1" spc="-20">
                <a:latin typeface="Microsoft JhengHei"/>
                <a:cs typeface="Microsoft JhengHei"/>
              </a:rPr>
              <a:t>第八章</a:t>
            </a:r>
            <a:endParaRPr sz="4800">
              <a:latin typeface="Microsoft JhengHei"/>
              <a:cs typeface="Microsoft JhengHei"/>
            </a:endParaRPr>
          </a:p>
        </p:txBody>
      </p:sp>
      <p:sp>
        <p:nvSpPr>
          <p:cNvPr id="11" name="object 11"/>
          <p:cNvSpPr txBox="1">
            <a:spLocks noGrp="1"/>
          </p:cNvSpPr>
          <p:nvPr>
            <p:ph type="title"/>
          </p:nvPr>
        </p:nvSpPr>
        <p:spPr>
          <a:xfrm>
            <a:off x="2908300" y="3782695"/>
            <a:ext cx="5613400" cy="635000"/>
          </a:xfrm>
          <a:prstGeom prst="rect">
            <a:avLst/>
          </a:prstGeom>
        </p:spPr>
        <p:txBody>
          <a:bodyPr vert="horz" wrap="square" lIns="0" tIns="12700" rIns="0" bIns="0" rtlCol="0">
            <a:spAutoFit/>
          </a:bodyPr>
          <a:lstStyle/>
          <a:p>
            <a:pPr marL="12700">
              <a:lnSpc>
                <a:spcPct val="100000"/>
              </a:lnSpc>
              <a:spcBef>
                <a:spcPts val="100"/>
              </a:spcBef>
            </a:pPr>
            <a:r>
              <a:rPr sz="4000" spc="-5">
                <a:solidFill>
                  <a:srgbClr val="000000"/>
                </a:solidFill>
              </a:rPr>
              <a:t>文学创造的审美价值追求</a:t>
            </a:r>
            <a:endParaRPr sz="40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1229678" y="1202372"/>
            <a:ext cx="2514600" cy="452120"/>
          </a:xfrm>
          <a:prstGeom prst="rect">
            <a:avLst/>
          </a:prstGeom>
        </p:spPr>
        <p:txBody>
          <a:bodyPr vert="horz" wrap="square" lIns="0" tIns="12700" rIns="0" bIns="0" rtlCol="0">
            <a:spAutoFit/>
          </a:bodyPr>
          <a:lstStyle/>
          <a:p>
            <a:pPr marL="12700">
              <a:lnSpc>
                <a:spcPct val="100000"/>
              </a:lnSpc>
              <a:spcBef>
                <a:spcPts val="100"/>
              </a:spcBef>
            </a:pPr>
            <a:r>
              <a:rPr spc="-10"/>
              <a:t>第一节艺术真实</a:t>
            </a:r>
          </a:p>
        </p:txBody>
      </p:sp>
      <p:sp>
        <p:nvSpPr>
          <p:cNvPr id="3" name="object 3"/>
          <p:cNvSpPr txBox="1"/>
          <p:nvPr/>
        </p:nvSpPr>
        <p:spPr>
          <a:xfrm>
            <a:off x="1842451" y="2574417"/>
            <a:ext cx="4483100" cy="2000885"/>
          </a:xfrm>
          <a:prstGeom prst="rect">
            <a:avLst/>
          </a:prstGeom>
        </p:spPr>
        <p:txBody>
          <a:bodyPr vert="horz" wrap="square" lIns="0" tIns="122555" rIns="0" bIns="0" rtlCol="0">
            <a:spAutoFit/>
          </a:bodyPr>
          <a:lstStyle/>
          <a:p>
            <a:pPr marL="355600" indent="-342900">
              <a:lnSpc>
                <a:spcPct val="100000"/>
              </a:lnSpc>
              <a:spcBef>
                <a:spcPts val="965"/>
              </a:spcBef>
              <a:buClr>
                <a:srgbClr val="3333CC"/>
              </a:buClr>
              <a:buSzPct val="70833"/>
              <a:buFont typeface="Wingdings"/>
              <a:buChar char=""/>
              <a:tabLst>
                <a:tab pos="355600"/>
              </a:tabLst>
            </a:pPr>
            <a:r>
              <a:rPr sz="3600" b="1" spc="-10">
                <a:latin typeface="Microsoft JhengHei"/>
                <a:cs typeface="Microsoft JhengHei"/>
              </a:rPr>
              <a:t>认识与艺术真实</a:t>
            </a:r>
            <a:endParaRPr sz="3600">
              <a:latin typeface="Microsoft JhengHei"/>
              <a:cs typeface="Microsoft JhengHei"/>
            </a:endParaRPr>
          </a:p>
          <a:p>
            <a:pPr marL="355600" indent="-342900">
              <a:lnSpc>
                <a:spcPct val="100000"/>
              </a:lnSpc>
              <a:spcBef>
                <a:spcPts val="860"/>
              </a:spcBef>
              <a:buClr>
                <a:srgbClr val="3333CC"/>
              </a:buClr>
              <a:buSzPct val="70833"/>
              <a:buFont typeface="Wingdings"/>
              <a:buChar char=""/>
              <a:tabLst>
                <a:tab pos="355600"/>
              </a:tabLst>
            </a:pPr>
            <a:r>
              <a:rPr sz="3600" b="1" spc="-10">
                <a:latin typeface="Microsoft JhengHei"/>
                <a:cs typeface="Microsoft JhengHei"/>
              </a:rPr>
              <a:t>艺术真实的主要特征</a:t>
            </a:r>
            <a:endParaRPr sz="3600">
              <a:latin typeface="Microsoft JhengHei"/>
              <a:cs typeface="Microsoft JhengHei"/>
            </a:endParaRPr>
          </a:p>
          <a:p>
            <a:pPr marL="355600" indent="-342900">
              <a:lnSpc>
                <a:spcPct val="100000"/>
              </a:lnSpc>
              <a:spcBef>
                <a:spcPts val="865"/>
              </a:spcBef>
              <a:buClr>
                <a:srgbClr val="3333CC"/>
              </a:buClr>
              <a:buSzPct val="70833"/>
              <a:buFont typeface="Wingdings"/>
              <a:buChar char=""/>
              <a:tabLst>
                <a:tab pos="355600"/>
              </a:tabLst>
            </a:pPr>
            <a:r>
              <a:rPr sz="3600" b="1" spc="-15">
                <a:latin typeface="Microsoft JhengHei"/>
                <a:cs typeface="Microsoft JhengHei"/>
              </a:rPr>
              <a:t>艺术概括</a:t>
            </a:r>
            <a:endParaRPr sz="3600">
              <a:latin typeface="Microsoft JhengHei"/>
              <a:cs typeface="Microsoft JhengHei"/>
            </a:endParaRPr>
          </a:p>
        </p:txBody>
      </p:sp>
      <p:pic>
        <p:nvPicPr>
          <p:cNvPr id="4" name="object 4"/>
          <p:cNvPicPr/>
          <p:nvPr/>
        </p:nvPicPr>
        <p:blipFill>
          <a:blip r:embed="rId2"/>
          <a:stretch>
            <a:fillRect/>
          </a:stretch>
        </p:blipFill>
        <p:spPr>
          <a:xfrm>
            <a:off x="7023100" y="2273300"/>
            <a:ext cx="1439861" cy="4188527"/>
          </a:xfrm>
          <a:prstGeom prst="rect">
            <a:avLst/>
          </a:prstGeom>
        </p:spPr>
      </p:pic>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1229678" y="1202372"/>
            <a:ext cx="2514600" cy="452120"/>
          </a:xfrm>
          <a:prstGeom prst="rect">
            <a:avLst/>
          </a:prstGeom>
        </p:spPr>
        <p:txBody>
          <a:bodyPr vert="horz" wrap="square" lIns="0" tIns="12700" rIns="0" bIns="0" rtlCol="0">
            <a:spAutoFit/>
          </a:bodyPr>
          <a:lstStyle/>
          <a:p>
            <a:pPr marL="12700">
              <a:lnSpc>
                <a:spcPct val="100000"/>
              </a:lnSpc>
              <a:spcBef>
                <a:spcPts val="100"/>
              </a:spcBef>
            </a:pPr>
            <a:r>
              <a:rPr spc="-10"/>
              <a:t>认识与艺术真实</a:t>
            </a:r>
          </a:p>
        </p:txBody>
      </p:sp>
      <p:sp>
        <p:nvSpPr>
          <p:cNvPr id="3" name="object 3"/>
          <p:cNvSpPr txBox="1"/>
          <p:nvPr/>
        </p:nvSpPr>
        <p:spPr>
          <a:xfrm>
            <a:off x="1261428" y="1959373"/>
            <a:ext cx="7169150" cy="3493135"/>
          </a:xfrm>
          <a:prstGeom prst="rect">
            <a:avLst/>
          </a:prstGeom>
        </p:spPr>
        <p:txBody>
          <a:bodyPr vert="horz" wrap="square" lIns="0" tIns="118110" rIns="0" bIns="0" rtlCol="0">
            <a:spAutoFit/>
          </a:bodyPr>
          <a:lstStyle/>
          <a:p>
            <a:pPr marL="354965" indent="-342265">
              <a:lnSpc>
                <a:spcPct val="100000"/>
              </a:lnSpc>
              <a:spcBef>
                <a:spcPts val="930"/>
              </a:spcBef>
              <a:buClr>
                <a:srgbClr val="3333CC"/>
              </a:buClr>
              <a:buSzPct val="61111"/>
              <a:buFont typeface="Wingdings"/>
              <a:buChar char=""/>
              <a:tabLst>
                <a:tab pos="354965"/>
                <a:tab pos="355600"/>
              </a:tabLst>
            </a:pPr>
            <a:r>
              <a:rPr sz="3600" b="1" spc="-10">
                <a:latin typeface="Microsoft JhengHei"/>
                <a:cs typeface="Microsoft JhengHei"/>
              </a:rPr>
              <a:t>文学作为认识活动</a:t>
            </a:r>
            <a:endParaRPr sz="3600">
              <a:latin typeface="Microsoft JhengHei"/>
              <a:cs typeface="Microsoft JhengHei"/>
            </a:endParaRPr>
          </a:p>
          <a:p>
            <a:pPr marL="755650" marR="5080" lvl="1" indent="-285750">
              <a:lnSpc>
                <a:spcPct val="100000"/>
              </a:lnSpc>
              <a:spcBef>
                <a:spcPts val="645"/>
              </a:spcBef>
              <a:buClr>
                <a:srgbClr val="FF0000"/>
              </a:buClr>
              <a:buSzPct val="85714"/>
              <a:buFont typeface="Wingdings"/>
              <a:buChar char=""/>
              <a:tabLst>
                <a:tab pos="755650"/>
              </a:tabLst>
            </a:pPr>
            <a:r>
              <a:rPr sz="2800" b="1" spc="-5">
                <a:latin typeface="Microsoft JhengHei"/>
                <a:cs typeface="Microsoft JhengHei"/>
              </a:rPr>
              <a:t>文学是理解、反映和阐释对象世界的认</a:t>
            </a:r>
            <a:r>
              <a:rPr sz="2800" b="1" spc="-50">
                <a:latin typeface="Microsoft JhengHei"/>
                <a:cs typeface="Microsoft JhengHei"/>
              </a:rPr>
              <a:t> </a:t>
            </a:r>
            <a:r>
              <a:rPr sz="2800" b="1" spc="-5">
                <a:latin typeface="Microsoft JhengHei"/>
                <a:cs typeface="Microsoft JhengHei"/>
              </a:rPr>
              <a:t>认识活动，旨在其蕴藉中创造认识与审美</a:t>
            </a:r>
            <a:r>
              <a:rPr sz="2800" b="1" spc="-10">
                <a:latin typeface="Microsoft JhengHei"/>
                <a:cs typeface="Microsoft JhengHei"/>
              </a:rPr>
              <a:t>美相统一的形象体系</a:t>
            </a:r>
            <a:endParaRPr sz="2800">
              <a:latin typeface="Microsoft JhengHei"/>
              <a:cs typeface="Microsoft JhengHei"/>
            </a:endParaRPr>
          </a:p>
          <a:p>
            <a:pPr marL="755650" lvl="1" indent="-285750">
              <a:lnSpc>
                <a:spcPct val="100000"/>
              </a:lnSpc>
              <a:spcBef>
                <a:spcPts val="675"/>
              </a:spcBef>
              <a:buClr>
                <a:srgbClr val="FF0000"/>
              </a:buClr>
              <a:buSzPct val="85714"/>
              <a:buFont typeface="Wingdings"/>
              <a:buChar char=""/>
              <a:tabLst>
                <a:tab pos="755650"/>
              </a:tabLst>
            </a:pPr>
            <a:r>
              <a:rPr sz="2800" b="1" spc="-5">
                <a:latin typeface="Microsoft JhengHei"/>
                <a:cs typeface="Microsoft JhengHei"/>
              </a:rPr>
              <a:t>作品“真实性”的品格：历史理性</a:t>
            </a:r>
            <a:endParaRPr sz="2800">
              <a:latin typeface="Microsoft JhengHei"/>
              <a:cs typeface="Microsoft JhengHei"/>
            </a:endParaRPr>
          </a:p>
          <a:p>
            <a:pPr marL="755650" marR="5080" lvl="1" indent="-285750">
              <a:lnSpc>
                <a:spcPct val="100000"/>
              </a:lnSpc>
              <a:spcBef>
                <a:spcPts val="670"/>
              </a:spcBef>
              <a:buClr>
                <a:srgbClr val="FF0000"/>
              </a:buClr>
              <a:buSzPct val="85714"/>
              <a:buFont typeface="Wingdings"/>
              <a:buChar char=""/>
              <a:tabLst>
                <a:tab pos="755650"/>
              </a:tabLst>
            </a:pPr>
            <a:r>
              <a:rPr sz="2800" b="1" spc="-5">
                <a:latin typeface="Microsoft JhengHei"/>
                <a:cs typeface="Microsoft JhengHei"/>
              </a:rPr>
              <a:t>“真”是文学的审美价值追求实现的基础础，巴尔扎克论真实、别林斯基论真实</a:t>
            </a:r>
            <a:endParaRPr sz="2800">
              <a:latin typeface="Microsoft JhengHei"/>
              <a:cs typeface="Microsoft JhengHei"/>
            </a:endParaRPr>
          </a:p>
        </p:txBody>
      </p:sp>
      <p:pic>
        <p:nvPicPr>
          <p:cNvPr id="4" name="object 4"/>
          <p:cNvPicPr/>
          <p:nvPr/>
        </p:nvPicPr>
        <p:blipFill>
          <a:blip r:embed="rId2"/>
          <a:stretch>
            <a:fillRect/>
          </a:stretch>
        </p:blipFill>
        <p:spPr>
          <a:xfrm>
            <a:off x="1333500" y="6235699"/>
            <a:ext cx="503238" cy="365125"/>
          </a:xfrm>
          <a:prstGeom prst="rect">
            <a:avLst/>
          </a:prstGeom>
        </p:spPr>
      </p:pic>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1229678" y="1202372"/>
            <a:ext cx="2514600" cy="452120"/>
          </a:xfrm>
          <a:prstGeom prst="rect">
            <a:avLst/>
          </a:prstGeom>
        </p:spPr>
        <p:txBody>
          <a:bodyPr vert="horz" wrap="square" lIns="0" tIns="12700" rIns="0" bIns="0" rtlCol="0">
            <a:spAutoFit/>
          </a:bodyPr>
          <a:lstStyle/>
          <a:p>
            <a:pPr marL="12700">
              <a:lnSpc>
                <a:spcPct val="100000"/>
              </a:lnSpc>
              <a:spcBef>
                <a:spcPts val="100"/>
              </a:spcBef>
            </a:pPr>
            <a:r>
              <a:rPr spc="-10"/>
              <a:t>巴尔扎克论真实</a:t>
            </a:r>
          </a:p>
        </p:txBody>
      </p:sp>
      <p:sp>
        <p:nvSpPr>
          <p:cNvPr id="3" name="object 3"/>
          <p:cNvSpPr txBox="1"/>
          <p:nvPr/>
        </p:nvSpPr>
        <p:spPr>
          <a:xfrm>
            <a:off x="3426777" y="3012757"/>
            <a:ext cx="5359400" cy="2244725"/>
          </a:xfrm>
          <a:prstGeom prst="rect">
            <a:avLst/>
          </a:prstGeom>
        </p:spPr>
        <p:txBody>
          <a:bodyPr vert="horz" wrap="square" lIns="0" tIns="12700" rIns="0" bIns="0" rtlCol="0">
            <a:spAutoFit/>
          </a:bodyPr>
          <a:lstStyle/>
          <a:p>
            <a:pPr marL="355600" marR="5080" indent="-342900" algn="just">
              <a:lnSpc>
                <a:spcPct val="100000"/>
              </a:lnSpc>
              <a:spcBef>
                <a:spcPts val="100"/>
              </a:spcBef>
            </a:pPr>
            <a:r>
              <a:rPr sz="2800" b="1" spc="-5">
                <a:latin typeface="Microsoft JhengHei"/>
                <a:cs typeface="Microsoft JhengHei"/>
              </a:rPr>
              <a:t>“获得全世界闻名的不朽的成功的的秘密在于真实”，不真实的作作品“现在与将来都不会有任何</a:t>
            </a:r>
            <a:r>
              <a:rPr sz="2800" b="1" spc="-10">
                <a:latin typeface="Microsoft JhengHei"/>
                <a:cs typeface="Microsoft JhengHei"/>
              </a:rPr>
              <a:t>何价值”。</a:t>
            </a:r>
            <a:endParaRPr sz="2800">
              <a:latin typeface="Microsoft JhengHei"/>
              <a:cs typeface="Microsoft JhengHei"/>
            </a:endParaRPr>
          </a:p>
          <a:p>
            <a:pPr marL="12700">
              <a:lnSpc>
                <a:spcPct val="100000"/>
              </a:lnSpc>
              <a:spcBef>
                <a:spcPts val="670"/>
              </a:spcBef>
            </a:pPr>
            <a:r>
              <a:rPr sz="2800" b="1" spc="-250">
                <a:latin typeface="Microsoft JhengHei"/>
                <a:cs typeface="Microsoft JhengHei"/>
              </a:rPr>
              <a:t>——</a:t>
            </a:r>
            <a:r>
              <a:rPr sz="2800" b="1" spc="-15">
                <a:latin typeface="Microsoft JhengHei"/>
                <a:cs typeface="Microsoft JhengHei"/>
              </a:rPr>
              <a:t>巴尔扎克</a:t>
            </a:r>
            <a:endParaRPr sz="2800">
              <a:latin typeface="Microsoft JhengHei"/>
              <a:cs typeface="Microsoft JhengHei"/>
            </a:endParaRPr>
          </a:p>
        </p:txBody>
      </p:sp>
      <p:sp>
        <p:nvSpPr>
          <p:cNvPr id="4" name="object 4"/>
          <p:cNvSpPr txBox="1"/>
          <p:nvPr/>
        </p:nvSpPr>
        <p:spPr>
          <a:xfrm>
            <a:off x="840739" y="5872956"/>
            <a:ext cx="1637030" cy="299720"/>
          </a:xfrm>
          <a:prstGeom prst="rect">
            <a:avLst/>
          </a:prstGeom>
        </p:spPr>
        <p:txBody>
          <a:bodyPr vert="horz" wrap="square" lIns="0" tIns="12700" rIns="0" bIns="0" rtlCol="0">
            <a:spAutoFit/>
          </a:bodyPr>
          <a:lstStyle/>
          <a:p>
            <a:pPr marL="12700">
              <a:lnSpc>
                <a:spcPct val="100000"/>
              </a:lnSpc>
              <a:spcBef>
                <a:spcPts val="100"/>
              </a:spcBef>
            </a:pPr>
            <a:r>
              <a:rPr sz="1800" b="1" spc="-10">
                <a:latin typeface="Times New Roman"/>
                <a:cs typeface="Times New Roman"/>
              </a:rPr>
              <a:t>HonoredeBalzac</a:t>
            </a:r>
            <a:endParaRPr sz="1800">
              <a:latin typeface="Times New Roman"/>
              <a:cs typeface="Times New Roman"/>
            </a:endParaRPr>
          </a:p>
        </p:txBody>
      </p:sp>
      <p:pic>
        <p:nvPicPr>
          <p:cNvPr id="5" name="object 5"/>
          <p:cNvPicPr/>
          <p:nvPr/>
        </p:nvPicPr>
        <p:blipFill>
          <a:blip r:embed="rId2"/>
          <a:stretch>
            <a:fillRect/>
          </a:stretch>
        </p:blipFill>
        <p:spPr>
          <a:xfrm>
            <a:off x="330200" y="6311900"/>
            <a:ext cx="569912" cy="365125"/>
          </a:xfrm>
          <a:prstGeom prst="rect">
            <a:avLst/>
          </a:prstGeom>
        </p:spPr>
      </p:pic>
      <p:pic>
        <p:nvPicPr>
          <p:cNvPr id="6" name="object 6"/>
          <p:cNvPicPr/>
          <p:nvPr/>
        </p:nvPicPr>
        <p:blipFill>
          <a:blip r:embed="rId3"/>
          <a:stretch>
            <a:fillRect/>
          </a:stretch>
        </p:blipFill>
        <p:spPr>
          <a:xfrm>
            <a:off x="533400" y="2057400"/>
            <a:ext cx="2486025" cy="3705225"/>
          </a:xfrm>
          <a:prstGeom prst="rect">
            <a:avLst/>
          </a:prstGeom>
        </p:spPr>
      </p:pic>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1229678" y="1202372"/>
            <a:ext cx="2514600" cy="452120"/>
          </a:xfrm>
          <a:prstGeom prst="rect">
            <a:avLst/>
          </a:prstGeom>
        </p:spPr>
        <p:txBody>
          <a:bodyPr vert="horz" wrap="square" lIns="0" tIns="12700" rIns="0" bIns="0" rtlCol="0">
            <a:spAutoFit/>
          </a:bodyPr>
          <a:lstStyle/>
          <a:p>
            <a:pPr marL="12700">
              <a:lnSpc>
                <a:spcPct val="100000"/>
              </a:lnSpc>
              <a:spcBef>
                <a:spcPts val="100"/>
              </a:spcBef>
            </a:pPr>
            <a:r>
              <a:rPr spc="-10"/>
              <a:t>别林斯基论真实</a:t>
            </a:r>
          </a:p>
        </p:txBody>
      </p:sp>
      <p:sp>
        <p:nvSpPr>
          <p:cNvPr id="3" name="object 3"/>
          <p:cNvSpPr txBox="1"/>
          <p:nvPr/>
        </p:nvSpPr>
        <p:spPr>
          <a:xfrm>
            <a:off x="762952" y="2787332"/>
            <a:ext cx="7848600" cy="2244725"/>
          </a:xfrm>
          <a:prstGeom prst="rect">
            <a:avLst/>
          </a:prstGeom>
        </p:spPr>
        <p:txBody>
          <a:bodyPr vert="horz" wrap="square" lIns="0" tIns="12700" rIns="0" bIns="0" rtlCol="0">
            <a:spAutoFit/>
          </a:bodyPr>
          <a:lstStyle/>
          <a:p>
            <a:pPr marL="355600" marR="5080" indent="-342900">
              <a:lnSpc>
                <a:spcPct val="100000"/>
              </a:lnSpc>
              <a:spcBef>
                <a:spcPts val="100"/>
              </a:spcBef>
            </a:pPr>
            <a:r>
              <a:rPr sz="2800" b="1" spc="-5">
                <a:latin typeface="Microsoft JhengHei"/>
                <a:cs typeface="Microsoft JhengHei"/>
              </a:rPr>
              <a:t>“真正的艺术作品永远以真实、自然、正确和切实实去感染读者”，这样的作品越是多读，“你</a:t>
            </a:r>
            <a:r>
              <a:rPr sz="2800" b="1" spc="-50">
                <a:latin typeface="Microsoft JhengHei"/>
                <a:cs typeface="Microsoft JhengHei"/>
              </a:rPr>
              <a:t> </a:t>
            </a:r>
            <a:r>
              <a:rPr sz="2800" b="1" spc="-5">
                <a:latin typeface="Microsoft JhengHei"/>
                <a:cs typeface="Microsoft JhengHei"/>
              </a:rPr>
              <a:t>和它之间的内在情意和联系也就越深入、实切</a:t>
            </a:r>
            <a:r>
              <a:rPr sz="2800" b="1" spc="-50">
                <a:latin typeface="Microsoft JhengHei"/>
                <a:cs typeface="Microsoft JhengHei"/>
              </a:rPr>
              <a:t> </a:t>
            </a:r>
            <a:r>
              <a:rPr sz="2800" b="1" spc="-10">
                <a:latin typeface="Microsoft JhengHei"/>
                <a:cs typeface="Microsoft JhengHei"/>
              </a:rPr>
              <a:t>而不可分割。”</a:t>
            </a:r>
            <a:endParaRPr sz="2800">
              <a:latin typeface="Microsoft JhengHei"/>
              <a:cs typeface="Microsoft JhengHei"/>
            </a:endParaRPr>
          </a:p>
          <a:p>
            <a:pPr marL="12700">
              <a:lnSpc>
                <a:spcPct val="100000"/>
              </a:lnSpc>
              <a:spcBef>
                <a:spcPts val="670"/>
              </a:spcBef>
            </a:pPr>
            <a:r>
              <a:rPr sz="2800" b="1" spc="-250">
                <a:latin typeface="Microsoft JhengHei"/>
                <a:cs typeface="Microsoft JhengHei"/>
              </a:rPr>
              <a:t>——</a:t>
            </a:r>
            <a:r>
              <a:rPr sz="2800" b="1" spc="-15">
                <a:latin typeface="Microsoft JhengHei"/>
                <a:cs typeface="Microsoft JhengHei"/>
              </a:rPr>
              <a:t>别林斯基</a:t>
            </a:r>
            <a:endParaRPr sz="2800">
              <a:latin typeface="Microsoft JhengHei"/>
              <a:cs typeface="Microsoft JhengHei"/>
            </a:endParaRPr>
          </a:p>
        </p:txBody>
      </p:sp>
      <p:pic>
        <p:nvPicPr>
          <p:cNvPr id="4" name="object 4"/>
          <p:cNvPicPr/>
          <p:nvPr/>
        </p:nvPicPr>
        <p:blipFill>
          <a:blip r:embed="rId2"/>
          <a:stretch>
            <a:fillRect/>
          </a:stretch>
        </p:blipFill>
        <p:spPr>
          <a:xfrm>
            <a:off x="330200" y="6311900"/>
            <a:ext cx="569912" cy="365125"/>
          </a:xfrm>
          <a:prstGeom prst="rect">
            <a:avLst/>
          </a:prstGeom>
        </p:spPr>
      </p:pic>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prstGeom prst="rect">
            <a:avLst/>
          </a:prstGeom>
        </p:spPr>
        <p:txBody>
          <a:bodyPr vert="horz" wrap="square" lIns="0" tIns="12700" rIns="0" bIns="0" rtlCol="0">
            <a:spAutoFit/>
          </a:bodyPr>
          <a:lstStyle/>
          <a:p>
            <a:pPr marL="12700">
              <a:lnSpc>
                <a:spcPct val="100000"/>
              </a:lnSpc>
              <a:spcBef>
                <a:spcPts val="100"/>
              </a:spcBef>
            </a:pPr>
            <a:r>
              <a:rPr spc="-10"/>
              <a:t>艺术真实的主要特征</a:t>
            </a:r>
          </a:p>
        </p:txBody>
      </p:sp>
      <p:sp>
        <p:nvSpPr>
          <p:cNvPr id="3" name="object 3"/>
          <p:cNvSpPr txBox="1"/>
          <p:nvPr/>
        </p:nvSpPr>
        <p:spPr>
          <a:xfrm>
            <a:off x="1266190" y="2523771"/>
            <a:ext cx="3568700" cy="3096260"/>
          </a:xfrm>
          <a:prstGeom prst="rect">
            <a:avLst/>
          </a:prstGeom>
        </p:spPr>
        <p:txBody>
          <a:bodyPr vert="horz" wrap="square" lIns="0" tIns="59690" rIns="0" bIns="0" rtlCol="0">
            <a:spAutoFit/>
          </a:bodyPr>
          <a:lstStyle/>
          <a:p>
            <a:pPr marL="354965" indent="-342265">
              <a:lnSpc>
                <a:spcPct val="100000"/>
              </a:lnSpc>
              <a:spcBef>
                <a:spcPts val="470"/>
              </a:spcBef>
              <a:buClr>
                <a:srgbClr val="3333CC"/>
              </a:buClr>
              <a:buSzPct val="61111"/>
              <a:buFont typeface="Wingdings"/>
              <a:buChar char=""/>
              <a:tabLst>
                <a:tab pos="354965"/>
                <a:tab pos="355600"/>
              </a:tabLst>
            </a:pPr>
            <a:r>
              <a:rPr sz="3600" b="1" spc="-10">
                <a:latin typeface="Microsoft JhengHei"/>
                <a:cs typeface="Microsoft JhengHei"/>
              </a:rPr>
              <a:t>与生活真实不同</a:t>
            </a:r>
            <a:endParaRPr sz="3600">
              <a:latin typeface="Microsoft JhengHei"/>
              <a:cs typeface="Microsoft JhengHei"/>
            </a:endParaRPr>
          </a:p>
          <a:p>
            <a:pPr marL="755650" lvl="1" indent="-285750">
              <a:lnSpc>
                <a:spcPct val="100000"/>
              </a:lnSpc>
              <a:spcBef>
                <a:spcPts val="285"/>
              </a:spcBef>
              <a:buClr>
                <a:srgbClr val="FF0000"/>
              </a:buClr>
              <a:buSzPct val="85714"/>
              <a:buFont typeface="Wingdings"/>
              <a:buChar char=""/>
              <a:tabLst>
                <a:tab pos="755650"/>
              </a:tabLst>
            </a:pPr>
            <a:r>
              <a:rPr sz="2800" b="1" spc="-10">
                <a:latin typeface="Microsoft JhengHei"/>
                <a:cs typeface="Microsoft JhengHei"/>
              </a:rPr>
              <a:t>内蕴的真实</a:t>
            </a:r>
            <a:endParaRPr sz="2800">
              <a:latin typeface="Microsoft JhengHei"/>
              <a:cs typeface="Microsoft JhengHei"/>
            </a:endParaRPr>
          </a:p>
          <a:p>
            <a:pPr marL="755650" lvl="1" indent="-285750">
              <a:lnSpc>
                <a:spcPct val="100000"/>
              </a:lnSpc>
              <a:spcBef>
                <a:spcPts val="340"/>
              </a:spcBef>
              <a:buClr>
                <a:srgbClr val="FF0000"/>
              </a:buClr>
              <a:buSzPct val="85714"/>
              <a:buFont typeface="Wingdings"/>
              <a:buChar char=""/>
              <a:tabLst>
                <a:tab pos="755650"/>
              </a:tabLst>
            </a:pPr>
            <a:r>
              <a:rPr sz="2800" b="1" spc="-10">
                <a:latin typeface="Microsoft JhengHei"/>
                <a:cs typeface="Microsoft JhengHei"/>
              </a:rPr>
              <a:t>假定的真实</a:t>
            </a:r>
            <a:endParaRPr sz="2800">
              <a:latin typeface="Microsoft JhengHei"/>
              <a:cs typeface="Microsoft JhengHei"/>
            </a:endParaRPr>
          </a:p>
          <a:p>
            <a:pPr marL="354965" indent="-342265">
              <a:lnSpc>
                <a:spcPct val="100000"/>
              </a:lnSpc>
              <a:spcBef>
                <a:spcPts val="480"/>
              </a:spcBef>
              <a:buClr>
                <a:srgbClr val="3333CC"/>
              </a:buClr>
              <a:buSzPct val="61111"/>
              <a:buFont typeface="Wingdings"/>
              <a:buChar char=""/>
              <a:tabLst>
                <a:tab pos="354965"/>
                <a:tab pos="355600"/>
              </a:tabLst>
            </a:pPr>
            <a:r>
              <a:rPr sz="3600" b="1" spc="-10">
                <a:latin typeface="Microsoft JhengHei"/>
                <a:cs typeface="Microsoft JhengHei"/>
              </a:rPr>
              <a:t>与科学真实不同</a:t>
            </a:r>
            <a:endParaRPr sz="3600">
              <a:latin typeface="Microsoft JhengHei"/>
              <a:cs typeface="Microsoft JhengHei"/>
            </a:endParaRPr>
          </a:p>
          <a:p>
            <a:pPr marL="755650" indent="-285750">
              <a:lnSpc>
                <a:spcPct val="100000"/>
              </a:lnSpc>
              <a:spcBef>
                <a:spcPts val="285"/>
              </a:spcBef>
              <a:buClr>
                <a:srgbClr val="FF0000"/>
              </a:buClr>
              <a:buSzPct val="85714"/>
              <a:buFont typeface="Wingdings"/>
              <a:buChar char=""/>
              <a:tabLst>
                <a:tab pos="755650"/>
              </a:tabLst>
            </a:pPr>
            <a:r>
              <a:rPr sz="2800" b="1" spc="-10">
                <a:latin typeface="Microsoft JhengHei"/>
                <a:cs typeface="Microsoft JhengHei"/>
              </a:rPr>
              <a:t>主观的真实</a:t>
            </a:r>
            <a:endParaRPr sz="2800">
              <a:latin typeface="Microsoft JhengHei"/>
              <a:cs typeface="Microsoft JhengHei"/>
            </a:endParaRPr>
          </a:p>
          <a:p>
            <a:pPr marL="755650" indent="-285750">
              <a:lnSpc>
                <a:spcPct val="100000"/>
              </a:lnSpc>
              <a:spcBef>
                <a:spcPts val="335"/>
              </a:spcBef>
              <a:buClr>
                <a:srgbClr val="FF0000"/>
              </a:buClr>
              <a:buSzPct val="85714"/>
              <a:buFont typeface="Wingdings"/>
              <a:buChar char=""/>
              <a:tabLst>
                <a:tab pos="755650"/>
              </a:tabLst>
            </a:pPr>
            <a:r>
              <a:rPr sz="2800" b="1" spc="-20">
                <a:latin typeface="Microsoft JhengHei"/>
                <a:cs typeface="Microsoft JhengHei"/>
              </a:rPr>
              <a:t>诗艺性</a:t>
            </a:r>
            <a:endParaRPr sz="2800">
              <a:latin typeface="Microsoft JhengHei"/>
              <a:cs typeface="Microsoft JhengHei"/>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1229678" y="1202372"/>
            <a:ext cx="1803400" cy="452120"/>
          </a:xfrm>
          <a:prstGeom prst="rect">
            <a:avLst/>
          </a:prstGeom>
        </p:spPr>
        <p:txBody>
          <a:bodyPr vert="horz" wrap="square" lIns="0" tIns="12700" rIns="0" bIns="0" rtlCol="0">
            <a:spAutoFit/>
          </a:bodyPr>
          <a:lstStyle/>
          <a:p>
            <a:pPr marL="12700">
              <a:lnSpc>
                <a:spcPct val="100000"/>
              </a:lnSpc>
              <a:spcBef>
                <a:spcPts val="100"/>
              </a:spcBef>
            </a:pPr>
            <a:r>
              <a:rPr spc="-10"/>
              <a:t>内蕴的真实</a:t>
            </a:r>
          </a:p>
        </p:txBody>
      </p:sp>
      <p:sp>
        <p:nvSpPr>
          <p:cNvPr id="3" name="object 3"/>
          <p:cNvSpPr txBox="1"/>
          <p:nvPr/>
        </p:nvSpPr>
        <p:spPr>
          <a:xfrm>
            <a:off x="1121728" y="1976500"/>
            <a:ext cx="6457950" cy="3951604"/>
          </a:xfrm>
          <a:prstGeom prst="rect">
            <a:avLst/>
          </a:prstGeom>
        </p:spPr>
        <p:txBody>
          <a:bodyPr vert="horz" wrap="square" lIns="0" tIns="97790" rIns="0" bIns="0" rtlCol="0">
            <a:spAutoFit/>
          </a:bodyPr>
          <a:lstStyle/>
          <a:p>
            <a:pPr marL="355600" indent="-342900" algn="just">
              <a:lnSpc>
                <a:spcPct val="100000"/>
              </a:lnSpc>
              <a:spcBef>
                <a:spcPts val="770"/>
              </a:spcBef>
              <a:buClr>
                <a:srgbClr val="3333CC"/>
              </a:buClr>
              <a:buSzPct val="60714"/>
              <a:buFont typeface="Wingdings"/>
              <a:buChar char=""/>
              <a:tabLst>
                <a:tab pos="355600"/>
              </a:tabLst>
            </a:pPr>
            <a:r>
              <a:rPr sz="2800" b="1" spc="-10">
                <a:latin typeface="Microsoft JhengHei"/>
                <a:cs typeface="Microsoft JhengHei"/>
              </a:rPr>
              <a:t>何谓内蕴的真实</a:t>
            </a:r>
            <a:endParaRPr sz="2800">
              <a:latin typeface="Microsoft JhengHei"/>
              <a:cs typeface="Microsoft JhengHei"/>
            </a:endParaRPr>
          </a:p>
          <a:p>
            <a:pPr marL="755650" marR="5080" lvl="1" indent="-285750" algn="just">
              <a:lnSpc>
                <a:spcPct val="100000"/>
              </a:lnSpc>
              <a:spcBef>
                <a:spcPts val="675"/>
              </a:spcBef>
              <a:buClr>
                <a:srgbClr val="FF0000"/>
              </a:buClr>
              <a:buSzPct val="85714"/>
              <a:buFont typeface="Wingdings"/>
              <a:buChar char=""/>
              <a:tabLst>
                <a:tab pos="755650"/>
              </a:tabLst>
            </a:pPr>
            <a:r>
              <a:rPr sz="2800" b="1" spc="-5">
                <a:latin typeface="Microsoft JhengHei"/>
                <a:cs typeface="Microsoft JhengHei"/>
              </a:rPr>
              <a:t>以“历史理性”的眼光，透过生活真实的表层对社会生活的内蕴作出艺术</a:t>
            </a:r>
            <a:r>
              <a:rPr sz="2800" b="1" spc="-10">
                <a:latin typeface="Microsoft JhengHei"/>
                <a:cs typeface="Microsoft JhengHei"/>
              </a:rPr>
              <a:t>的揭示和表现</a:t>
            </a:r>
            <a:endParaRPr sz="2800">
              <a:latin typeface="Microsoft JhengHei"/>
              <a:cs typeface="Microsoft JhengHei"/>
            </a:endParaRPr>
          </a:p>
          <a:p>
            <a:pPr marL="755650" lvl="1" indent="-285750">
              <a:lnSpc>
                <a:spcPct val="100000"/>
              </a:lnSpc>
              <a:spcBef>
                <a:spcPts val="670"/>
              </a:spcBef>
              <a:buClr>
                <a:srgbClr val="FF0000"/>
              </a:buClr>
              <a:buSzPct val="85714"/>
              <a:buFont typeface="Wingdings"/>
              <a:buChar char=""/>
              <a:tabLst>
                <a:tab pos="755650"/>
              </a:tabLst>
            </a:pPr>
            <a:r>
              <a:rPr sz="2800" b="1" spc="-10">
                <a:latin typeface="Microsoft JhengHei"/>
                <a:cs typeface="Microsoft JhengHei"/>
              </a:rPr>
              <a:t>社会生活内蕴的层次</a:t>
            </a:r>
            <a:endParaRPr sz="2800">
              <a:latin typeface="Microsoft JhengHei"/>
              <a:cs typeface="Microsoft JhengHei"/>
            </a:endParaRPr>
          </a:p>
          <a:p>
            <a:pPr marL="927100">
              <a:lnSpc>
                <a:spcPct val="100000"/>
              </a:lnSpc>
              <a:spcBef>
                <a:spcPts val="670"/>
              </a:spcBef>
            </a:pPr>
            <a:r>
              <a:rPr sz="2400" spc="-125">
                <a:solidFill>
                  <a:srgbClr val="3333CC"/>
                </a:solidFill>
                <a:latin typeface="Wingdings"/>
                <a:cs typeface="Wingdings"/>
              </a:rPr>
              <a:t></a:t>
            </a:r>
            <a:r>
              <a:rPr sz="2800" b="1" spc="-10">
                <a:latin typeface="Microsoft JhengHei"/>
                <a:cs typeface="Microsoft JhengHei"/>
              </a:rPr>
              <a:t>真相事理层</a:t>
            </a:r>
            <a:endParaRPr sz="2800">
              <a:latin typeface="Microsoft JhengHei"/>
              <a:cs typeface="Microsoft JhengHei"/>
            </a:endParaRPr>
          </a:p>
          <a:p>
            <a:pPr marL="927100">
              <a:lnSpc>
                <a:spcPct val="100000"/>
              </a:lnSpc>
              <a:spcBef>
                <a:spcPts val="675"/>
              </a:spcBef>
            </a:pPr>
            <a:r>
              <a:rPr sz="2400" spc="-125">
                <a:solidFill>
                  <a:srgbClr val="3333CC"/>
                </a:solidFill>
                <a:latin typeface="Wingdings"/>
                <a:cs typeface="Wingdings"/>
              </a:rPr>
              <a:t></a:t>
            </a:r>
            <a:r>
              <a:rPr sz="2800" b="1" spc="-10">
                <a:latin typeface="Microsoft JhengHei"/>
                <a:cs typeface="Microsoft JhengHei"/>
              </a:rPr>
              <a:t>历史文化层</a:t>
            </a:r>
            <a:endParaRPr sz="2800">
              <a:latin typeface="Microsoft JhengHei"/>
              <a:cs typeface="Microsoft JhengHei"/>
            </a:endParaRPr>
          </a:p>
          <a:p>
            <a:pPr marL="927100">
              <a:lnSpc>
                <a:spcPct val="100000"/>
              </a:lnSpc>
              <a:spcBef>
                <a:spcPts val="670"/>
              </a:spcBef>
            </a:pPr>
            <a:r>
              <a:rPr sz="2400" spc="-125">
                <a:solidFill>
                  <a:srgbClr val="3333CC"/>
                </a:solidFill>
                <a:latin typeface="Wingdings"/>
                <a:cs typeface="Wingdings"/>
              </a:rPr>
              <a:t></a:t>
            </a:r>
            <a:r>
              <a:rPr sz="2800" b="1" spc="-10">
                <a:latin typeface="Microsoft JhengHei"/>
                <a:cs typeface="Microsoft JhengHei"/>
              </a:rPr>
              <a:t>哲学意味层</a:t>
            </a:r>
            <a:endParaRPr sz="2800">
              <a:latin typeface="Microsoft JhengHei"/>
              <a:cs typeface="Microsoft JhengHei"/>
            </a:endParaRPr>
          </a:p>
        </p:txBody>
      </p:sp>
      <p:pic>
        <p:nvPicPr>
          <p:cNvPr id="4" name="object 4"/>
          <p:cNvPicPr/>
          <p:nvPr/>
        </p:nvPicPr>
        <p:blipFill>
          <a:blip r:embed="rId2"/>
          <a:stretch>
            <a:fillRect/>
          </a:stretch>
        </p:blipFill>
        <p:spPr>
          <a:xfrm>
            <a:off x="6946900" y="4216400"/>
            <a:ext cx="1062038" cy="2209800"/>
          </a:xfrm>
          <a:prstGeom prst="rect">
            <a:avLst/>
          </a:prstGeom>
        </p:spPr>
      </p:pic>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1229678" y="1202372"/>
            <a:ext cx="1447800" cy="452120"/>
          </a:xfrm>
          <a:prstGeom prst="rect">
            <a:avLst/>
          </a:prstGeom>
        </p:spPr>
        <p:txBody>
          <a:bodyPr vert="horz" wrap="square" lIns="0" tIns="12700" rIns="0" bIns="0" rtlCol="0">
            <a:spAutoFit/>
          </a:bodyPr>
          <a:lstStyle/>
          <a:p>
            <a:pPr marL="12700">
              <a:lnSpc>
                <a:spcPct val="100000"/>
              </a:lnSpc>
              <a:spcBef>
                <a:spcPts val="100"/>
              </a:spcBef>
            </a:pPr>
            <a:r>
              <a:rPr spc="-15"/>
              <a:t>文本赏析</a:t>
            </a:r>
          </a:p>
        </p:txBody>
      </p:sp>
      <p:sp>
        <p:nvSpPr>
          <p:cNvPr id="3" name="object 3"/>
          <p:cNvSpPr txBox="1"/>
          <p:nvPr/>
        </p:nvSpPr>
        <p:spPr>
          <a:xfrm>
            <a:off x="3137851" y="2028004"/>
            <a:ext cx="3073400" cy="2300605"/>
          </a:xfrm>
          <a:prstGeom prst="rect">
            <a:avLst/>
          </a:prstGeom>
        </p:spPr>
        <p:txBody>
          <a:bodyPr vert="horz" wrap="square" lIns="0" tIns="12700" rIns="0" bIns="0" rtlCol="0">
            <a:spAutoFit/>
          </a:bodyPr>
          <a:lstStyle/>
          <a:p>
            <a:pPr marL="12700">
              <a:lnSpc>
                <a:spcPts val="4020"/>
              </a:lnSpc>
              <a:spcBef>
                <a:spcPts val="100"/>
              </a:spcBef>
            </a:pPr>
            <a:r>
              <a:rPr sz="3400" b="1" spc="-25">
                <a:latin typeface="Microsoft JhengHei"/>
                <a:cs typeface="Microsoft JhengHei"/>
              </a:rPr>
              <a:t>礁石</a:t>
            </a:r>
            <a:endParaRPr sz="3400">
              <a:latin typeface="Microsoft JhengHei"/>
              <a:cs typeface="Microsoft JhengHei"/>
            </a:endParaRPr>
          </a:p>
          <a:p>
            <a:pPr marL="12700">
              <a:lnSpc>
                <a:spcPts val="2340"/>
              </a:lnSpc>
            </a:pPr>
            <a:r>
              <a:rPr sz="2000" b="1" spc="-25">
                <a:latin typeface="Microsoft JhengHei"/>
                <a:cs typeface="Microsoft JhengHei"/>
              </a:rPr>
              <a:t>艾青</a:t>
            </a:r>
            <a:endParaRPr sz="2000">
              <a:latin typeface="Microsoft JhengHei"/>
              <a:cs typeface="Microsoft JhengHei"/>
            </a:endParaRPr>
          </a:p>
          <a:p>
            <a:pPr marL="12700" marR="919480">
              <a:lnSpc>
                <a:spcPct val="100000"/>
              </a:lnSpc>
              <a:spcBef>
                <a:spcPts val="35"/>
              </a:spcBef>
            </a:pPr>
            <a:r>
              <a:rPr sz="2400" b="1" spc="-10">
                <a:latin typeface="Microsoft JhengHei"/>
                <a:cs typeface="Microsoft JhengHei"/>
              </a:rPr>
              <a:t>一个浪，一个浪无休止地扑过来</a:t>
            </a:r>
            <a:endParaRPr sz="2400">
              <a:latin typeface="Microsoft JhengHei"/>
              <a:cs typeface="Microsoft JhengHei"/>
            </a:endParaRPr>
          </a:p>
          <a:p>
            <a:pPr marL="12700" marR="5080">
              <a:lnSpc>
                <a:spcPct val="100000"/>
              </a:lnSpc>
            </a:pPr>
            <a:r>
              <a:rPr sz="2400" b="1" spc="-10">
                <a:latin typeface="Microsoft JhengHei"/>
                <a:cs typeface="Microsoft JhengHei"/>
              </a:rPr>
              <a:t>每一个浪都在它脚下</a:t>
            </a:r>
            <a:r>
              <a:rPr sz="2400" b="1" spc="-50">
                <a:latin typeface="Microsoft JhengHei"/>
                <a:cs typeface="Microsoft JhengHei"/>
              </a:rPr>
              <a:t> </a:t>
            </a:r>
            <a:r>
              <a:rPr sz="2400" b="1" spc="60">
                <a:latin typeface="Microsoft JhengHei"/>
                <a:cs typeface="Microsoft JhengHei"/>
              </a:rPr>
              <a:t>被打成碎沫，散开……</a:t>
            </a:r>
            <a:endParaRPr sz="2400">
              <a:latin typeface="Microsoft JhengHei"/>
              <a:cs typeface="Microsoft JhengHei"/>
            </a:endParaRPr>
          </a:p>
        </p:txBody>
      </p:sp>
      <p:sp>
        <p:nvSpPr>
          <p:cNvPr id="4" name="object 4"/>
          <p:cNvSpPr txBox="1"/>
          <p:nvPr/>
        </p:nvSpPr>
        <p:spPr>
          <a:xfrm>
            <a:off x="3137851" y="4668575"/>
            <a:ext cx="3378200" cy="1488440"/>
          </a:xfrm>
          <a:prstGeom prst="rect">
            <a:avLst/>
          </a:prstGeom>
        </p:spPr>
        <p:txBody>
          <a:bodyPr vert="horz" wrap="square" lIns="0" tIns="12700" rIns="0" bIns="0" rtlCol="0">
            <a:spAutoFit/>
          </a:bodyPr>
          <a:lstStyle/>
          <a:p>
            <a:pPr marL="12700" marR="919480">
              <a:lnSpc>
                <a:spcPct val="100000"/>
              </a:lnSpc>
              <a:spcBef>
                <a:spcPts val="100"/>
              </a:spcBef>
            </a:pPr>
            <a:r>
              <a:rPr sz="2400" b="1" spc="-10">
                <a:latin typeface="Microsoft JhengHei"/>
                <a:cs typeface="Microsoft JhengHei"/>
              </a:rPr>
              <a:t>它的脸上和身上</a:t>
            </a:r>
            <a:r>
              <a:rPr sz="2400" b="1" spc="-50">
                <a:latin typeface="Microsoft JhengHei"/>
                <a:cs typeface="Microsoft JhengHei"/>
              </a:rPr>
              <a:t> </a:t>
            </a:r>
            <a:r>
              <a:rPr sz="2400" b="1" spc="-10">
                <a:latin typeface="Microsoft JhengHei"/>
                <a:cs typeface="Microsoft JhengHei"/>
              </a:rPr>
              <a:t>像刀砍过的一样</a:t>
            </a:r>
            <a:r>
              <a:rPr sz="2400" b="1" spc="-50">
                <a:latin typeface="Microsoft JhengHei"/>
                <a:cs typeface="Microsoft JhengHei"/>
              </a:rPr>
              <a:t> </a:t>
            </a:r>
            <a:r>
              <a:rPr sz="2400" b="1" spc="-10">
                <a:latin typeface="Microsoft JhengHei"/>
                <a:cs typeface="Microsoft JhengHei"/>
              </a:rPr>
              <a:t>但它依然站在那里</a:t>
            </a:r>
            <a:endParaRPr sz="2400">
              <a:latin typeface="Microsoft JhengHei"/>
              <a:cs typeface="Microsoft JhengHei"/>
            </a:endParaRPr>
          </a:p>
          <a:p>
            <a:pPr marL="12700">
              <a:lnSpc>
                <a:spcPct val="100000"/>
              </a:lnSpc>
            </a:pPr>
            <a:r>
              <a:rPr sz="2400" b="1" spc="55">
                <a:latin typeface="Microsoft JhengHei"/>
                <a:cs typeface="Microsoft JhengHei"/>
              </a:rPr>
              <a:t>含着微笑，看着海洋……</a:t>
            </a:r>
            <a:endParaRPr sz="2400">
              <a:latin typeface="Microsoft JhengHei"/>
              <a:cs typeface="Microsoft JhengHei"/>
            </a:endParaRPr>
          </a:p>
        </p:txBody>
      </p:sp>
      <p:pic>
        <p:nvPicPr>
          <p:cNvPr id="5" name="object 5"/>
          <p:cNvPicPr/>
          <p:nvPr/>
        </p:nvPicPr>
        <p:blipFill>
          <a:blip r:embed="rId2"/>
          <a:stretch>
            <a:fillRect/>
          </a:stretch>
        </p:blipFill>
        <p:spPr>
          <a:xfrm>
            <a:off x="330200" y="2133600"/>
            <a:ext cx="2303461" cy="2971800"/>
          </a:xfrm>
          <a:prstGeom prst="rect">
            <a:avLst/>
          </a:prstGeom>
        </p:spPr>
      </p:pic>
      <p:pic>
        <p:nvPicPr>
          <p:cNvPr id="6" name="object 6"/>
          <p:cNvPicPr/>
          <p:nvPr/>
        </p:nvPicPr>
        <p:blipFill>
          <a:blip r:embed="rId3"/>
          <a:stretch>
            <a:fillRect/>
          </a:stretch>
        </p:blipFill>
        <p:spPr>
          <a:xfrm>
            <a:off x="6515100" y="2273300"/>
            <a:ext cx="2381250" cy="1581150"/>
          </a:xfrm>
          <a:prstGeom prst="rect">
            <a:avLst/>
          </a:prstGeom>
        </p:spPr>
      </p:pic>
      <p:pic>
        <p:nvPicPr>
          <p:cNvPr id="7" name="object 7"/>
          <p:cNvPicPr/>
          <p:nvPr/>
        </p:nvPicPr>
        <p:blipFill>
          <a:blip r:embed="rId4"/>
          <a:stretch>
            <a:fillRect/>
          </a:stretch>
        </p:blipFill>
        <p:spPr>
          <a:xfrm>
            <a:off x="6515100" y="4292600"/>
            <a:ext cx="2408238" cy="1657350"/>
          </a:xfrm>
          <a:prstGeom prst="rect">
            <a:avLst/>
          </a:prstGeom>
        </p:spPr>
      </p:pic>
      <p:sp>
        <p:nvSpPr>
          <p:cNvPr id="8" name="object 8"/>
          <p:cNvSpPr txBox="1"/>
          <p:nvPr/>
        </p:nvSpPr>
        <p:spPr>
          <a:xfrm>
            <a:off x="547052" y="5273357"/>
            <a:ext cx="1447800" cy="452120"/>
          </a:xfrm>
          <a:prstGeom prst="rect">
            <a:avLst/>
          </a:prstGeom>
        </p:spPr>
        <p:txBody>
          <a:bodyPr vert="horz" wrap="square" lIns="0" tIns="12700" rIns="0" bIns="0" rtlCol="0">
            <a:spAutoFit/>
          </a:bodyPr>
          <a:lstStyle/>
          <a:p>
            <a:pPr marL="12700">
              <a:lnSpc>
                <a:spcPct val="100000"/>
              </a:lnSpc>
              <a:spcBef>
                <a:spcPts val="100"/>
              </a:spcBef>
            </a:pPr>
            <a:r>
              <a:rPr sz="2800" b="1" spc="-15">
                <a:latin typeface="Microsoft JhengHei"/>
                <a:cs typeface="Microsoft JhengHei"/>
              </a:rPr>
              <a:t>诗人艾青</a:t>
            </a:r>
            <a:endParaRPr sz="2800">
              <a:latin typeface="Microsoft JhengHei"/>
              <a:cs typeface="Microsoft JhengHei"/>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1229678" y="1202372"/>
            <a:ext cx="1803400" cy="452120"/>
          </a:xfrm>
          <a:prstGeom prst="rect">
            <a:avLst/>
          </a:prstGeom>
        </p:spPr>
        <p:txBody>
          <a:bodyPr vert="horz" wrap="square" lIns="0" tIns="12700" rIns="0" bIns="0" rtlCol="0">
            <a:spAutoFit/>
          </a:bodyPr>
          <a:lstStyle/>
          <a:p>
            <a:pPr marL="12700">
              <a:lnSpc>
                <a:spcPct val="100000"/>
              </a:lnSpc>
              <a:spcBef>
                <a:spcPts val="100"/>
              </a:spcBef>
            </a:pPr>
            <a:r>
              <a:rPr spc="-10"/>
              <a:t>假定的真实</a:t>
            </a:r>
          </a:p>
        </p:txBody>
      </p:sp>
      <p:sp>
        <p:nvSpPr>
          <p:cNvPr id="3" name="object 3"/>
          <p:cNvSpPr txBox="1"/>
          <p:nvPr/>
        </p:nvSpPr>
        <p:spPr>
          <a:xfrm>
            <a:off x="978852" y="1976501"/>
            <a:ext cx="7658100" cy="4036695"/>
          </a:xfrm>
          <a:prstGeom prst="rect">
            <a:avLst/>
          </a:prstGeom>
        </p:spPr>
        <p:txBody>
          <a:bodyPr vert="horz" wrap="square" lIns="0" tIns="97790" rIns="0" bIns="0" rtlCol="0">
            <a:spAutoFit/>
          </a:bodyPr>
          <a:lstStyle/>
          <a:p>
            <a:pPr marL="354965" indent="-342265">
              <a:lnSpc>
                <a:spcPct val="100000"/>
              </a:lnSpc>
              <a:spcBef>
                <a:spcPts val="770"/>
              </a:spcBef>
              <a:buClr>
                <a:srgbClr val="3333CC"/>
              </a:buClr>
              <a:buSzPct val="60714"/>
              <a:buFont typeface="Wingdings"/>
              <a:buChar char=""/>
              <a:tabLst>
                <a:tab pos="354965"/>
                <a:tab pos="355600"/>
              </a:tabLst>
            </a:pPr>
            <a:r>
              <a:rPr sz="2800" b="1" spc="-5">
                <a:latin typeface="Microsoft JhengHei"/>
                <a:cs typeface="Microsoft JhengHei"/>
              </a:rPr>
              <a:t>以假定性情境反映或表现社会生活的内蕴</a:t>
            </a:r>
            <a:endParaRPr sz="2800">
              <a:latin typeface="Microsoft JhengHei"/>
              <a:cs typeface="Microsoft JhengHei"/>
            </a:endParaRPr>
          </a:p>
          <a:p>
            <a:pPr marL="354965" indent="-342265">
              <a:lnSpc>
                <a:spcPct val="100000"/>
              </a:lnSpc>
              <a:spcBef>
                <a:spcPts val="670"/>
              </a:spcBef>
              <a:buClr>
                <a:srgbClr val="3333CC"/>
              </a:buClr>
              <a:buSzPct val="60714"/>
              <a:buFont typeface="Wingdings"/>
              <a:buChar char=""/>
              <a:tabLst>
                <a:tab pos="354965"/>
                <a:tab pos="355600"/>
              </a:tabLst>
            </a:pPr>
            <a:r>
              <a:rPr sz="2800" b="1" spc="-10">
                <a:latin typeface="Microsoft JhengHei"/>
                <a:cs typeface="Microsoft JhengHei"/>
              </a:rPr>
              <a:t>浪漫型和象征型作品</a:t>
            </a:r>
            <a:endParaRPr sz="2800">
              <a:latin typeface="Microsoft JhengHei"/>
              <a:cs typeface="Microsoft JhengHei"/>
            </a:endParaRPr>
          </a:p>
          <a:p>
            <a:pPr marL="755650" marR="138430" lvl="1" indent="-285750">
              <a:lnSpc>
                <a:spcPct val="100000"/>
              </a:lnSpc>
              <a:spcBef>
                <a:spcPts val="675"/>
              </a:spcBef>
              <a:buClr>
                <a:srgbClr val="FF0000"/>
              </a:buClr>
              <a:buSzPct val="85714"/>
              <a:buFont typeface="Wingdings"/>
              <a:buChar char=""/>
              <a:tabLst>
                <a:tab pos="755650"/>
              </a:tabLst>
            </a:pPr>
            <a:r>
              <a:rPr sz="2800" b="1" spc="-5">
                <a:latin typeface="Microsoft JhengHei"/>
                <a:cs typeface="Microsoft JhengHei"/>
              </a:rPr>
              <a:t>把现实形象与幻想的非现实形象融会，如《西游记》、《变形记》</a:t>
            </a:r>
            <a:endParaRPr sz="2800">
              <a:latin typeface="Microsoft JhengHei"/>
              <a:cs typeface="Microsoft JhengHei"/>
            </a:endParaRPr>
          </a:p>
          <a:p>
            <a:pPr marL="755650" lvl="1" indent="-285750">
              <a:lnSpc>
                <a:spcPct val="100000"/>
              </a:lnSpc>
              <a:spcBef>
                <a:spcPts val="670"/>
              </a:spcBef>
              <a:buClr>
                <a:srgbClr val="FF0000"/>
              </a:buClr>
              <a:buSzPct val="85714"/>
              <a:buFont typeface="Wingdings"/>
              <a:buChar char=""/>
              <a:tabLst>
                <a:tab pos="755650"/>
              </a:tabLst>
            </a:pPr>
            <a:r>
              <a:rPr sz="2800" b="1" spc="-5">
                <a:latin typeface="Microsoft JhengHei"/>
                <a:cs typeface="Microsoft JhengHei"/>
              </a:rPr>
              <a:t>以虚拟形象世界取代现实的形象</a:t>
            </a:r>
            <a:endParaRPr sz="2800">
              <a:latin typeface="Microsoft JhengHei"/>
              <a:cs typeface="Microsoft JhengHei"/>
            </a:endParaRPr>
          </a:p>
          <a:p>
            <a:pPr marL="354965" indent="-342265">
              <a:lnSpc>
                <a:spcPct val="100000"/>
              </a:lnSpc>
              <a:spcBef>
                <a:spcPts val="675"/>
              </a:spcBef>
              <a:buClr>
                <a:srgbClr val="3333CC"/>
              </a:buClr>
              <a:buSzPct val="60714"/>
              <a:buFont typeface="Wingdings"/>
              <a:buChar char=""/>
              <a:tabLst>
                <a:tab pos="354965"/>
                <a:tab pos="355600"/>
              </a:tabLst>
            </a:pPr>
            <a:r>
              <a:rPr sz="2800" b="1" spc="-10">
                <a:latin typeface="Microsoft JhengHei"/>
                <a:cs typeface="Microsoft JhengHei"/>
              </a:rPr>
              <a:t>现实型作品</a:t>
            </a:r>
            <a:endParaRPr sz="2800">
              <a:latin typeface="Microsoft JhengHei"/>
              <a:cs typeface="Microsoft JhengHei"/>
            </a:endParaRPr>
          </a:p>
          <a:p>
            <a:pPr marL="755650" lvl="1" indent="-285750">
              <a:lnSpc>
                <a:spcPct val="100000"/>
              </a:lnSpc>
              <a:spcBef>
                <a:spcPts val="670"/>
              </a:spcBef>
              <a:buClr>
                <a:srgbClr val="FF0000"/>
              </a:buClr>
              <a:buSzPct val="85714"/>
              <a:buFont typeface="Wingdings"/>
              <a:buChar char=""/>
              <a:tabLst>
                <a:tab pos="755650"/>
              </a:tabLst>
            </a:pPr>
            <a:r>
              <a:rPr sz="2800" b="1" spc="-5">
                <a:latin typeface="Microsoft JhengHei"/>
                <a:cs typeface="Microsoft JhengHei"/>
              </a:rPr>
              <a:t>艺术情境是虚构的、假定的，如《雷雨》</a:t>
            </a:r>
            <a:endParaRPr sz="2800">
              <a:latin typeface="Microsoft JhengHei"/>
              <a:cs typeface="Microsoft JhengHei"/>
            </a:endParaRPr>
          </a:p>
          <a:p>
            <a:pPr marL="354965" indent="-342265">
              <a:lnSpc>
                <a:spcPct val="100000"/>
              </a:lnSpc>
              <a:spcBef>
                <a:spcPts val="675"/>
              </a:spcBef>
              <a:buClr>
                <a:srgbClr val="3333CC"/>
              </a:buClr>
              <a:buSzPct val="60714"/>
              <a:buFont typeface="Wingdings"/>
              <a:buChar char=""/>
              <a:tabLst>
                <a:tab pos="354965"/>
                <a:tab pos="355600"/>
              </a:tabLst>
            </a:pPr>
            <a:r>
              <a:rPr sz="2800" b="1" spc="10">
                <a:latin typeface="Microsoft JhengHei"/>
                <a:cs typeface="Microsoft JhengHei"/>
              </a:rPr>
              <a:t>假定与“真”：真事理/</a:t>
            </a:r>
            <a:r>
              <a:rPr sz="2800" b="1" spc="-5">
                <a:latin typeface="Microsoft JhengHei"/>
                <a:cs typeface="Microsoft JhengHei"/>
              </a:rPr>
              <a:t>真情感，如《牡丹亭》</a:t>
            </a:r>
            <a:endParaRPr sz="2800">
              <a:latin typeface="Microsoft JhengHei"/>
              <a:cs typeface="Microsoft JhengHei"/>
            </a:endParaRPr>
          </a:p>
        </p:txBody>
      </p:sp>
      <p:pic>
        <p:nvPicPr>
          <p:cNvPr id="4" name="object 4"/>
          <p:cNvPicPr/>
          <p:nvPr/>
        </p:nvPicPr>
        <p:blipFill>
          <a:blip r:embed="rId2"/>
          <a:stretch>
            <a:fillRect/>
          </a:stretch>
        </p:blipFill>
        <p:spPr>
          <a:xfrm>
            <a:off x="469900" y="6311900"/>
            <a:ext cx="503237" cy="365125"/>
          </a:xfrm>
          <a:prstGeom prst="rect">
            <a:avLst/>
          </a:prstGeom>
        </p:spPr>
      </p:pic>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1229678" y="1202372"/>
            <a:ext cx="3937000" cy="452120"/>
          </a:xfrm>
          <a:prstGeom prst="rect">
            <a:avLst/>
          </a:prstGeom>
        </p:spPr>
        <p:txBody>
          <a:bodyPr vert="horz" wrap="square" lIns="0" tIns="12700" rIns="0" bIns="0" rtlCol="0">
            <a:spAutoFit/>
          </a:bodyPr>
          <a:lstStyle/>
          <a:p>
            <a:pPr marL="12700">
              <a:lnSpc>
                <a:spcPct val="100000"/>
              </a:lnSpc>
              <a:spcBef>
                <a:spcPts val="100"/>
              </a:spcBef>
            </a:pPr>
            <a:r>
              <a:rPr spc="-5"/>
              <a:t>《西游记》、《变形记》</a:t>
            </a:r>
          </a:p>
        </p:txBody>
      </p:sp>
      <p:sp>
        <p:nvSpPr>
          <p:cNvPr id="3" name="object 3"/>
          <p:cNvSpPr txBox="1"/>
          <p:nvPr/>
        </p:nvSpPr>
        <p:spPr>
          <a:xfrm>
            <a:off x="2202814" y="2393632"/>
            <a:ext cx="4279900" cy="3524885"/>
          </a:xfrm>
          <a:prstGeom prst="rect">
            <a:avLst/>
          </a:prstGeom>
        </p:spPr>
        <p:txBody>
          <a:bodyPr vert="horz" wrap="square" lIns="0" tIns="12700" rIns="0" bIns="0" rtlCol="0">
            <a:spAutoFit/>
          </a:bodyPr>
          <a:lstStyle/>
          <a:p>
            <a:pPr marL="354965" marR="5080" indent="-342265">
              <a:lnSpc>
                <a:spcPct val="100000"/>
              </a:lnSpc>
              <a:spcBef>
                <a:spcPts val="100"/>
              </a:spcBef>
              <a:buClr>
                <a:srgbClr val="3333CC"/>
              </a:buClr>
              <a:buSzPct val="60714"/>
              <a:buFont typeface="Wingdings"/>
              <a:buChar char=""/>
              <a:tabLst>
                <a:tab pos="354965"/>
                <a:tab pos="355600"/>
              </a:tabLst>
            </a:pPr>
            <a:r>
              <a:rPr sz="2800" b="1">
                <a:latin typeface="Microsoft JhengHei"/>
                <a:cs typeface="Microsoft JhengHei"/>
              </a:rPr>
              <a:t>唐僧（现实形象）</a:t>
            </a:r>
            <a:r>
              <a:rPr sz="2800" b="1" spc="-20">
                <a:latin typeface="Microsoft JhengHei"/>
                <a:cs typeface="Microsoft JhengHei"/>
              </a:rPr>
              <a:t>与孙悟</a:t>
            </a:r>
            <a:r>
              <a:rPr sz="2800" b="1" spc="-10">
                <a:latin typeface="Microsoft JhengHei"/>
                <a:cs typeface="Microsoft JhengHei"/>
              </a:rPr>
              <a:t>悟空、猪八戒以及神</a:t>
            </a:r>
            <a:endParaRPr sz="2800">
              <a:latin typeface="Microsoft JhengHei"/>
              <a:cs typeface="Microsoft JhengHei"/>
            </a:endParaRPr>
          </a:p>
          <a:p>
            <a:pPr marL="355600" marR="360680">
              <a:lnSpc>
                <a:spcPct val="100000"/>
              </a:lnSpc>
            </a:pPr>
            <a:r>
              <a:rPr sz="2800" b="1">
                <a:latin typeface="Microsoft JhengHei"/>
                <a:cs typeface="Microsoft JhengHei"/>
              </a:rPr>
              <a:t>仙、妖魔（</a:t>
            </a:r>
            <a:r>
              <a:rPr sz="2800" b="1" spc="-10">
                <a:latin typeface="Microsoft JhengHei"/>
                <a:cs typeface="Microsoft JhengHei"/>
              </a:rPr>
              <a:t>非现实形象</a:t>
            </a:r>
            <a:r>
              <a:rPr sz="2800" b="1">
                <a:latin typeface="Microsoft JhengHei"/>
                <a:cs typeface="Microsoft JhengHei"/>
              </a:rPr>
              <a:t>象）</a:t>
            </a:r>
            <a:r>
              <a:rPr sz="2800" b="1" spc="-20">
                <a:latin typeface="Microsoft JhengHei"/>
                <a:cs typeface="Microsoft JhengHei"/>
              </a:rPr>
              <a:t>的结合</a:t>
            </a:r>
            <a:endParaRPr sz="2800">
              <a:latin typeface="Microsoft JhengHei"/>
              <a:cs typeface="Microsoft JhengHei"/>
            </a:endParaRPr>
          </a:p>
          <a:p>
            <a:pPr marL="355600" marR="360680" indent="-342900" algn="just">
              <a:lnSpc>
                <a:spcPct val="100000"/>
              </a:lnSpc>
              <a:spcBef>
                <a:spcPts val="670"/>
              </a:spcBef>
              <a:buClr>
                <a:srgbClr val="3333CC"/>
              </a:buClr>
              <a:buSzPct val="60714"/>
              <a:buFont typeface="Wingdings"/>
              <a:buChar char=""/>
              <a:tabLst>
                <a:tab pos="355600"/>
              </a:tabLst>
            </a:pPr>
            <a:r>
              <a:rPr sz="2800" b="1" spc="-5">
                <a:latin typeface="Microsoft JhengHei"/>
                <a:cs typeface="Microsoft JhengHei"/>
              </a:rPr>
              <a:t>《变形记》主人公格里</a:t>
            </a:r>
            <a:r>
              <a:rPr sz="2800" b="1">
                <a:latin typeface="Microsoft JhengHei"/>
                <a:cs typeface="Microsoft JhengHei"/>
              </a:rPr>
              <a:t>高里变成甲壳虫（</a:t>
            </a:r>
            <a:r>
              <a:rPr sz="2800" b="1" spc="-25">
                <a:latin typeface="Microsoft JhengHei"/>
                <a:cs typeface="Microsoft JhengHei"/>
              </a:rPr>
              <a:t>非现</a:t>
            </a:r>
            <a:r>
              <a:rPr sz="2800" b="1">
                <a:latin typeface="Microsoft JhengHei"/>
                <a:cs typeface="Microsoft JhengHei"/>
              </a:rPr>
              <a:t>实形象）</a:t>
            </a:r>
            <a:r>
              <a:rPr sz="2800" b="1" spc="-10">
                <a:latin typeface="Microsoft JhengHei"/>
                <a:cs typeface="Microsoft JhengHei"/>
              </a:rPr>
              <a:t>与周围其他人</a:t>
            </a:r>
            <a:endParaRPr sz="2800">
              <a:latin typeface="Microsoft JhengHei"/>
              <a:cs typeface="Microsoft JhengHei"/>
            </a:endParaRPr>
          </a:p>
          <a:p>
            <a:pPr marL="355600">
              <a:lnSpc>
                <a:spcPct val="100000"/>
              </a:lnSpc>
            </a:pPr>
            <a:r>
              <a:rPr sz="2800" b="1">
                <a:latin typeface="Microsoft JhengHei"/>
                <a:cs typeface="Microsoft JhengHei"/>
              </a:rPr>
              <a:t>（现实形象）</a:t>
            </a:r>
            <a:r>
              <a:rPr sz="2800" b="1" spc="-20">
                <a:latin typeface="Microsoft JhengHei"/>
                <a:cs typeface="Microsoft JhengHei"/>
              </a:rPr>
              <a:t>的结合</a:t>
            </a:r>
            <a:endParaRPr sz="2800">
              <a:latin typeface="Microsoft JhengHei"/>
              <a:cs typeface="Microsoft JhengHei"/>
            </a:endParaRPr>
          </a:p>
        </p:txBody>
      </p:sp>
      <p:pic>
        <p:nvPicPr>
          <p:cNvPr id="4" name="object 4"/>
          <p:cNvPicPr/>
          <p:nvPr/>
        </p:nvPicPr>
        <p:blipFill>
          <a:blip r:embed="rId2"/>
          <a:stretch>
            <a:fillRect/>
          </a:stretch>
        </p:blipFill>
        <p:spPr>
          <a:xfrm>
            <a:off x="254000" y="4292600"/>
            <a:ext cx="1728788" cy="1871661"/>
          </a:xfrm>
          <a:prstGeom prst="rect">
            <a:avLst/>
          </a:prstGeom>
        </p:spPr>
      </p:pic>
      <p:pic>
        <p:nvPicPr>
          <p:cNvPr id="5" name="object 5"/>
          <p:cNvPicPr/>
          <p:nvPr/>
        </p:nvPicPr>
        <p:blipFill>
          <a:blip r:embed="rId3"/>
          <a:stretch>
            <a:fillRect/>
          </a:stretch>
        </p:blipFill>
        <p:spPr>
          <a:xfrm>
            <a:off x="254000" y="2057400"/>
            <a:ext cx="1728788" cy="2124075"/>
          </a:xfrm>
          <a:prstGeom prst="rect">
            <a:avLst/>
          </a:prstGeom>
        </p:spPr>
      </p:pic>
      <p:pic>
        <p:nvPicPr>
          <p:cNvPr id="6" name="object 6"/>
          <p:cNvPicPr/>
          <p:nvPr/>
        </p:nvPicPr>
        <p:blipFill>
          <a:blip r:embed="rId4"/>
          <a:stretch>
            <a:fillRect/>
          </a:stretch>
        </p:blipFill>
        <p:spPr>
          <a:xfrm>
            <a:off x="7162800" y="1841500"/>
            <a:ext cx="1223962" cy="1584325"/>
          </a:xfrm>
          <a:prstGeom prst="rect">
            <a:avLst/>
          </a:prstGeom>
        </p:spPr>
      </p:pic>
      <p:pic>
        <p:nvPicPr>
          <p:cNvPr id="7" name="object 7"/>
          <p:cNvPicPr/>
          <p:nvPr/>
        </p:nvPicPr>
        <p:blipFill>
          <a:blip r:embed="rId5"/>
          <a:stretch>
            <a:fillRect/>
          </a:stretch>
        </p:blipFill>
        <p:spPr>
          <a:xfrm>
            <a:off x="7224712" y="5828811"/>
            <a:ext cx="1055687" cy="1027600"/>
          </a:xfrm>
          <a:prstGeom prst="rect">
            <a:avLst/>
          </a:prstGeom>
        </p:spPr>
      </p:pic>
      <p:pic>
        <p:nvPicPr>
          <p:cNvPr id="8" name="object 8"/>
          <p:cNvPicPr/>
          <p:nvPr/>
        </p:nvPicPr>
        <p:blipFill>
          <a:blip r:embed="rId6"/>
          <a:stretch>
            <a:fillRect/>
          </a:stretch>
        </p:blipFill>
        <p:spPr>
          <a:xfrm>
            <a:off x="7162800" y="3568700"/>
            <a:ext cx="1360488" cy="1733550"/>
          </a:xfrm>
          <a:prstGeom prst="rect">
            <a:avLst/>
          </a:prstGeom>
        </p:spPr>
      </p:pic>
      <p:pic>
        <p:nvPicPr>
          <p:cNvPr id="9" name="object 9"/>
          <p:cNvPicPr/>
          <p:nvPr/>
        </p:nvPicPr>
        <p:blipFill>
          <a:blip r:embed="rId7"/>
          <a:stretch>
            <a:fillRect/>
          </a:stretch>
        </p:blipFill>
        <p:spPr>
          <a:xfrm>
            <a:off x="330200" y="6311900"/>
            <a:ext cx="569912" cy="365125"/>
          </a:xfrm>
          <a:prstGeom prst="rect">
            <a:avLst/>
          </a:prstGeom>
        </p:spPr>
      </p:pic>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1229678" y="1202372"/>
            <a:ext cx="1447800" cy="452120"/>
          </a:xfrm>
          <a:prstGeom prst="rect">
            <a:avLst/>
          </a:prstGeom>
        </p:spPr>
        <p:txBody>
          <a:bodyPr vert="horz" wrap="square" lIns="0" tIns="12700" rIns="0" bIns="0" rtlCol="0">
            <a:spAutoFit/>
          </a:bodyPr>
          <a:lstStyle/>
          <a:p>
            <a:pPr marL="12700">
              <a:lnSpc>
                <a:spcPct val="100000"/>
              </a:lnSpc>
              <a:spcBef>
                <a:spcPts val="100"/>
              </a:spcBef>
            </a:pPr>
            <a:r>
              <a:rPr spc="-15"/>
              <a:t>《雷雨》</a:t>
            </a:r>
          </a:p>
        </p:txBody>
      </p:sp>
      <p:sp>
        <p:nvSpPr>
          <p:cNvPr id="3" name="object 3"/>
          <p:cNvSpPr txBox="1"/>
          <p:nvPr/>
        </p:nvSpPr>
        <p:spPr>
          <a:xfrm>
            <a:off x="2129789" y="2465070"/>
            <a:ext cx="4648200" cy="2159000"/>
          </a:xfrm>
          <a:prstGeom prst="rect">
            <a:avLst/>
          </a:prstGeom>
        </p:spPr>
        <p:txBody>
          <a:bodyPr vert="horz" wrap="square" lIns="0" tIns="12700" rIns="0" bIns="0" rtlCol="0">
            <a:spAutoFit/>
          </a:bodyPr>
          <a:lstStyle/>
          <a:p>
            <a:pPr marL="355600" marR="5080" indent="-342900">
              <a:lnSpc>
                <a:spcPct val="100000"/>
              </a:lnSpc>
              <a:spcBef>
                <a:spcPts val="100"/>
              </a:spcBef>
            </a:pPr>
            <a:r>
              <a:rPr sz="2800" b="1" spc="-5">
                <a:latin typeface="Microsoft JhengHei"/>
                <a:cs typeface="Microsoft JhengHei"/>
              </a:rPr>
              <a:t>假定性情境：让两个家庭八个个人物之间的矛盾纠葛发</a:t>
            </a:r>
            <a:r>
              <a:rPr sz="2800" b="1" spc="-50">
                <a:latin typeface="Microsoft JhengHei"/>
                <a:cs typeface="Microsoft JhengHei"/>
              </a:rPr>
              <a:t> </a:t>
            </a:r>
            <a:r>
              <a:rPr sz="2800" b="1">
                <a:latin typeface="Microsoft JhengHei"/>
                <a:cs typeface="Microsoft JhengHei"/>
              </a:rPr>
              <a:t>生在两个场合（</a:t>
            </a:r>
            <a:r>
              <a:rPr sz="2800" b="1" spc="-10">
                <a:latin typeface="Microsoft JhengHei"/>
                <a:cs typeface="Microsoft JhengHei"/>
              </a:rPr>
              <a:t>周家客厅与</a:t>
            </a:r>
            <a:r>
              <a:rPr sz="2800" b="1">
                <a:latin typeface="Microsoft JhengHei"/>
                <a:cs typeface="Microsoft JhengHei"/>
              </a:rPr>
              <a:t>与鲁家住宅）</a:t>
            </a:r>
            <a:r>
              <a:rPr sz="2800" b="1" spc="-10">
                <a:latin typeface="Microsoft JhengHei"/>
                <a:cs typeface="Microsoft JhengHei"/>
              </a:rPr>
              <a:t>及一昼夜之</a:t>
            </a:r>
            <a:r>
              <a:rPr sz="2800" b="1" spc="-50">
                <a:latin typeface="Microsoft JhengHei"/>
                <a:cs typeface="Microsoft JhengHei"/>
              </a:rPr>
              <a:t> </a:t>
            </a:r>
            <a:r>
              <a:rPr sz="2800" b="1" spc="-5">
                <a:latin typeface="Microsoft JhengHei"/>
                <a:cs typeface="Microsoft JhengHei"/>
              </a:rPr>
              <a:t>内，冲突集中而强烈。</a:t>
            </a:r>
            <a:endParaRPr sz="2800">
              <a:latin typeface="Microsoft JhengHei"/>
              <a:cs typeface="Microsoft JhengHei"/>
            </a:endParaRPr>
          </a:p>
        </p:txBody>
      </p:sp>
      <p:pic>
        <p:nvPicPr>
          <p:cNvPr id="4" name="object 4"/>
          <p:cNvPicPr/>
          <p:nvPr/>
        </p:nvPicPr>
        <p:blipFill>
          <a:blip r:embed="rId2"/>
          <a:stretch>
            <a:fillRect/>
          </a:stretch>
        </p:blipFill>
        <p:spPr>
          <a:xfrm>
            <a:off x="7023100" y="2489200"/>
            <a:ext cx="1785194" cy="2232025"/>
          </a:xfrm>
          <a:prstGeom prst="rect">
            <a:avLst/>
          </a:prstGeom>
        </p:spPr>
      </p:pic>
      <p:pic>
        <p:nvPicPr>
          <p:cNvPr id="5" name="object 5"/>
          <p:cNvPicPr/>
          <p:nvPr/>
        </p:nvPicPr>
        <p:blipFill>
          <a:blip r:embed="rId3"/>
          <a:stretch>
            <a:fillRect/>
          </a:stretch>
        </p:blipFill>
        <p:spPr>
          <a:xfrm>
            <a:off x="4927600" y="4940299"/>
            <a:ext cx="2449512" cy="1684337"/>
          </a:xfrm>
          <a:prstGeom prst="rect">
            <a:avLst/>
          </a:prstGeom>
        </p:spPr>
      </p:pic>
      <p:pic>
        <p:nvPicPr>
          <p:cNvPr id="6" name="object 6"/>
          <p:cNvPicPr/>
          <p:nvPr/>
        </p:nvPicPr>
        <p:blipFill>
          <a:blip r:embed="rId4"/>
          <a:stretch>
            <a:fillRect/>
          </a:stretch>
        </p:blipFill>
        <p:spPr>
          <a:xfrm>
            <a:off x="2057400" y="4940299"/>
            <a:ext cx="2451100" cy="1639887"/>
          </a:xfrm>
          <a:prstGeom prst="rect">
            <a:avLst/>
          </a:prstGeom>
        </p:spPr>
      </p:pic>
      <p:sp>
        <p:nvSpPr>
          <p:cNvPr id="7" name="object 7"/>
          <p:cNvSpPr txBox="1"/>
          <p:nvPr/>
        </p:nvSpPr>
        <p:spPr>
          <a:xfrm>
            <a:off x="402589" y="4909025"/>
            <a:ext cx="1397000" cy="299720"/>
          </a:xfrm>
          <a:prstGeom prst="rect">
            <a:avLst/>
          </a:prstGeom>
        </p:spPr>
        <p:txBody>
          <a:bodyPr vert="horz" wrap="square" lIns="0" tIns="12700" rIns="0" bIns="0" rtlCol="0">
            <a:spAutoFit/>
          </a:bodyPr>
          <a:lstStyle/>
          <a:p>
            <a:pPr marL="12700">
              <a:lnSpc>
                <a:spcPct val="100000"/>
              </a:lnSpc>
              <a:spcBef>
                <a:spcPts val="100"/>
              </a:spcBef>
            </a:pPr>
            <a:r>
              <a:rPr sz="1800" b="1" spc="-10">
                <a:latin typeface="Microsoft JhengHei"/>
                <a:cs typeface="Microsoft JhengHei"/>
              </a:rPr>
              <a:t>戏剧家：曹禺</a:t>
            </a:r>
            <a:endParaRPr sz="1800">
              <a:latin typeface="Microsoft JhengHei"/>
              <a:cs typeface="Microsoft JhengHei"/>
            </a:endParaRPr>
          </a:p>
        </p:txBody>
      </p:sp>
      <p:pic>
        <p:nvPicPr>
          <p:cNvPr id="8" name="object 8"/>
          <p:cNvPicPr/>
          <p:nvPr/>
        </p:nvPicPr>
        <p:blipFill>
          <a:blip r:embed="rId5"/>
          <a:stretch>
            <a:fillRect/>
          </a:stretch>
        </p:blipFill>
        <p:spPr>
          <a:xfrm>
            <a:off x="330200" y="6311900"/>
            <a:ext cx="569912" cy="365125"/>
          </a:xfrm>
          <a:prstGeom prst="rect">
            <a:avLst/>
          </a:prstGeom>
        </p:spPr>
      </p:pic>
      <p:pic>
        <p:nvPicPr>
          <p:cNvPr id="9" name="object 9"/>
          <p:cNvPicPr/>
          <p:nvPr/>
        </p:nvPicPr>
        <p:blipFill>
          <a:blip r:embed="rId6"/>
          <a:stretch>
            <a:fillRect/>
          </a:stretch>
        </p:blipFill>
        <p:spPr>
          <a:xfrm>
            <a:off x="304800" y="1981200"/>
            <a:ext cx="1841500" cy="2743200"/>
          </a:xfrm>
          <a:prstGeom prst="rect">
            <a:avLst/>
          </a:prstGeom>
        </p:spPr>
      </p:pic>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1229678" y="1202372"/>
            <a:ext cx="1803400" cy="452120"/>
          </a:xfrm>
          <a:prstGeom prst="rect">
            <a:avLst/>
          </a:prstGeom>
        </p:spPr>
        <p:txBody>
          <a:bodyPr vert="horz" wrap="square" lIns="0" tIns="12700" rIns="0" bIns="0" rtlCol="0">
            <a:spAutoFit/>
          </a:bodyPr>
          <a:lstStyle/>
          <a:p>
            <a:pPr marL="12700">
              <a:lnSpc>
                <a:spcPct val="100000"/>
              </a:lnSpc>
              <a:spcBef>
                <a:spcPts val="100"/>
              </a:spcBef>
            </a:pPr>
            <a:r>
              <a:rPr spc="-10"/>
              <a:t>《牡丹亭》</a:t>
            </a:r>
          </a:p>
        </p:txBody>
      </p:sp>
      <p:sp>
        <p:nvSpPr>
          <p:cNvPr id="3" name="object 3"/>
          <p:cNvSpPr txBox="1"/>
          <p:nvPr/>
        </p:nvSpPr>
        <p:spPr>
          <a:xfrm>
            <a:off x="2129789" y="2465070"/>
            <a:ext cx="4991100" cy="2159000"/>
          </a:xfrm>
          <a:prstGeom prst="rect">
            <a:avLst/>
          </a:prstGeom>
        </p:spPr>
        <p:txBody>
          <a:bodyPr vert="horz" wrap="square" lIns="0" tIns="12700" rIns="0" bIns="0" rtlCol="0">
            <a:spAutoFit/>
          </a:bodyPr>
          <a:lstStyle/>
          <a:p>
            <a:pPr marL="354965" marR="5080" indent="-342900">
              <a:lnSpc>
                <a:spcPct val="100000"/>
              </a:lnSpc>
              <a:spcBef>
                <a:spcPts val="100"/>
              </a:spcBef>
            </a:pPr>
            <a:r>
              <a:rPr sz="2800" b="1" spc="-5">
                <a:latin typeface="Microsoft JhengHei"/>
                <a:cs typeface="Microsoft JhengHei"/>
              </a:rPr>
              <a:t>《牡丹亭》中杜丽娘“梦而死</a:t>
            </a:r>
            <a:r>
              <a:rPr sz="2800" b="1" spc="-50">
                <a:latin typeface="Microsoft JhengHei"/>
                <a:cs typeface="Microsoft JhengHei"/>
              </a:rPr>
              <a:t> </a:t>
            </a:r>
            <a:r>
              <a:rPr sz="2800" b="1" spc="-5">
                <a:latin typeface="Microsoft JhengHei"/>
                <a:cs typeface="Microsoft JhengHei"/>
              </a:rPr>
              <a:t>”、“死而生”式追求爱情幸幸福的离奇情节，由于情感真真挚，人们就会从心理倾向上上忽略其他而“以假为真”</a:t>
            </a:r>
            <a:endParaRPr sz="2800">
              <a:latin typeface="Microsoft JhengHei"/>
              <a:cs typeface="Microsoft JhengHei"/>
            </a:endParaRPr>
          </a:p>
        </p:txBody>
      </p:sp>
      <p:sp>
        <p:nvSpPr>
          <p:cNvPr id="4" name="object 4"/>
          <p:cNvSpPr txBox="1"/>
          <p:nvPr/>
        </p:nvSpPr>
        <p:spPr>
          <a:xfrm>
            <a:off x="6752590" y="4234657"/>
            <a:ext cx="355600" cy="355600"/>
          </a:xfrm>
          <a:prstGeom prst="rect">
            <a:avLst/>
          </a:prstGeom>
        </p:spPr>
        <p:txBody>
          <a:bodyPr vert="horz" wrap="square" lIns="0" tIns="0" rIns="0" bIns="0" rtlCol="0">
            <a:spAutoFit/>
          </a:bodyPr>
          <a:lstStyle/>
          <a:p>
            <a:pPr>
              <a:lnSpc>
                <a:spcPts val="2800"/>
              </a:lnSpc>
            </a:pPr>
            <a:r>
              <a:rPr sz="2800" b="1">
                <a:latin typeface="Microsoft JhengHei"/>
                <a:cs typeface="Microsoft JhengHei"/>
              </a:rPr>
              <a:t>。</a:t>
            </a:r>
            <a:endParaRPr sz="2800">
              <a:latin typeface="Microsoft JhengHei"/>
              <a:cs typeface="Microsoft JhengHei"/>
            </a:endParaRPr>
          </a:p>
        </p:txBody>
      </p:sp>
      <p:pic>
        <p:nvPicPr>
          <p:cNvPr id="5" name="object 5"/>
          <p:cNvPicPr/>
          <p:nvPr/>
        </p:nvPicPr>
        <p:blipFill>
          <a:blip r:embed="rId2"/>
          <a:stretch>
            <a:fillRect/>
          </a:stretch>
        </p:blipFill>
        <p:spPr>
          <a:xfrm>
            <a:off x="330200" y="2209799"/>
            <a:ext cx="1714500" cy="1714500"/>
          </a:xfrm>
          <a:prstGeom prst="rect">
            <a:avLst/>
          </a:prstGeom>
        </p:spPr>
      </p:pic>
      <p:pic>
        <p:nvPicPr>
          <p:cNvPr id="6" name="object 6"/>
          <p:cNvPicPr/>
          <p:nvPr/>
        </p:nvPicPr>
        <p:blipFill>
          <a:blip r:embed="rId3"/>
          <a:stretch>
            <a:fillRect/>
          </a:stretch>
        </p:blipFill>
        <p:spPr>
          <a:xfrm>
            <a:off x="330200" y="4152900"/>
            <a:ext cx="1714500" cy="1714500"/>
          </a:xfrm>
          <a:prstGeom prst="rect">
            <a:avLst/>
          </a:prstGeom>
        </p:spPr>
      </p:pic>
      <p:pic>
        <p:nvPicPr>
          <p:cNvPr id="7" name="object 7"/>
          <p:cNvPicPr/>
          <p:nvPr/>
        </p:nvPicPr>
        <p:blipFill>
          <a:blip r:embed="rId4"/>
          <a:stretch>
            <a:fillRect/>
          </a:stretch>
        </p:blipFill>
        <p:spPr>
          <a:xfrm>
            <a:off x="7023100" y="4216400"/>
            <a:ext cx="1714500" cy="1714500"/>
          </a:xfrm>
          <a:prstGeom prst="rect">
            <a:avLst/>
          </a:prstGeom>
        </p:spPr>
      </p:pic>
      <p:pic>
        <p:nvPicPr>
          <p:cNvPr id="8" name="object 8"/>
          <p:cNvPicPr/>
          <p:nvPr/>
        </p:nvPicPr>
        <p:blipFill>
          <a:blip r:embed="rId5"/>
          <a:stretch>
            <a:fillRect/>
          </a:stretch>
        </p:blipFill>
        <p:spPr>
          <a:xfrm>
            <a:off x="6946900" y="2209799"/>
            <a:ext cx="1714500" cy="1714500"/>
          </a:xfrm>
          <a:prstGeom prst="rect">
            <a:avLst/>
          </a:prstGeom>
        </p:spPr>
      </p:pic>
      <p:pic>
        <p:nvPicPr>
          <p:cNvPr id="9" name="object 9"/>
          <p:cNvPicPr/>
          <p:nvPr/>
        </p:nvPicPr>
        <p:blipFill>
          <a:blip r:embed="rId6"/>
          <a:stretch>
            <a:fillRect/>
          </a:stretch>
        </p:blipFill>
        <p:spPr>
          <a:xfrm>
            <a:off x="330200" y="6311900"/>
            <a:ext cx="569912" cy="365125"/>
          </a:xfrm>
          <a:prstGeom prst="rect">
            <a:avLst/>
          </a:prstGeom>
        </p:spPr>
      </p:pic>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1229678" y="1202372"/>
            <a:ext cx="7045325" cy="4102100"/>
          </a:xfrm>
          <a:prstGeom prst="rect">
            <a:avLst/>
          </a:prstGeom>
        </p:spPr>
        <p:txBody>
          <a:bodyPr vert="horz" wrap="square" lIns="0" tIns="12700" rIns="0" bIns="0" rtlCol="0">
            <a:spAutoFit/>
          </a:bodyPr>
          <a:lstStyle/>
          <a:p>
            <a:pPr marL="12700">
              <a:lnSpc>
                <a:spcPct val="100000"/>
              </a:lnSpc>
              <a:spcBef>
                <a:spcPts val="100"/>
              </a:spcBef>
            </a:pPr>
            <a:r>
              <a:rPr sz="2800" b="1" spc="-10">
                <a:solidFill>
                  <a:srgbClr val="333399"/>
                </a:solidFill>
                <a:latin typeface="Microsoft JhengHei"/>
                <a:cs typeface="Microsoft JhengHei"/>
              </a:rPr>
              <a:t>主观的真实</a:t>
            </a:r>
            <a:endParaRPr sz="2800">
              <a:latin typeface="Microsoft JhengHei"/>
              <a:cs typeface="Microsoft JhengHei"/>
            </a:endParaRPr>
          </a:p>
          <a:p>
            <a:pPr>
              <a:lnSpc>
                <a:spcPct val="100000"/>
              </a:lnSpc>
              <a:spcBef>
                <a:spcPts val="65"/>
              </a:spcBef>
            </a:pPr>
            <a:endParaRPr sz="2900">
              <a:latin typeface="Microsoft JhengHei"/>
              <a:cs typeface="Microsoft JhengHei"/>
            </a:endParaRPr>
          </a:p>
          <a:p>
            <a:pPr marL="535940" indent="-342900">
              <a:lnSpc>
                <a:spcPct val="100000"/>
              </a:lnSpc>
              <a:buClr>
                <a:srgbClr val="3333CC"/>
              </a:buClr>
              <a:buSzPct val="61111"/>
              <a:buFont typeface="Wingdings"/>
              <a:buChar char=""/>
              <a:tabLst>
                <a:tab pos="535940"/>
                <a:tab pos="536575"/>
              </a:tabLst>
            </a:pPr>
            <a:r>
              <a:rPr sz="3600" b="1" spc="-5">
                <a:latin typeface="Microsoft JhengHei"/>
                <a:cs typeface="Microsoft JhengHei"/>
              </a:rPr>
              <a:t>文学创造有主体性或主观性</a:t>
            </a:r>
            <a:endParaRPr sz="3600">
              <a:latin typeface="Microsoft JhengHei"/>
              <a:cs typeface="Microsoft JhengHei"/>
            </a:endParaRPr>
          </a:p>
          <a:p>
            <a:pPr marL="935990" marR="817880" lvl="1" indent="-285750">
              <a:lnSpc>
                <a:spcPts val="3070"/>
              </a:lnSpc>
              <a:spcBef>
                <a:spcPts val="2870"/>
              </a:spcBef>
              <a:buClr>
                <a:srgbClr val="FF0000"/>
              </a:buClr>
              <a:buSzPct val="82812"/>
              <a:buFont typeface="Wingdings"/>
              <a:buChar char=""/>
              <a:tabLst>
                <a:tab pos="936625"/>
              </a:tabLst>
            </a:pPr>
            <a:r>
              <a:rPr sz="3200" b="1" spc="-5">
                <a:latin typeface="Microsoft JhengHei"/>
                <a:cs typeface="Microsoft JhengHei"/>
              </a:rPr>
              <a:t>文学提供的“真实”都被主观</a:t>
            </a:r>
            <a:r>
              <a:rPr sz="3200" b="1" spc="-10">
                <a:latin typeface="Microsoft JhengHei"/>
                <a:cs typeface="Microsoft JhengHei"/>
              </a:rPr>
              <a:t>化、心灵化</a:t>
            </a:r>
            <a:endParaRPr sz="3200">
              <a:latin typeface="Microsoft JhengHei"/>
              <a:cs typeface="Microsoft JhengHei"/>
            </a:endParaRPr>
          </a:p>
          <a:p>
            <a:pPr marL="935990" marR="5080" lvl="1" indent="-285750">
              <a:lnSpc>
                <a:spcPts val="3070"/>
              </a:lnSpc>
              <a:spcBef>
                <a:spcPts val="770"/>
              </a:spcBef>
              <a:buClr>
                <a:srgbClr val="FF0000"/>
              </a:buClr>
              <a:buSzPct val="82812"/>
              <a:buFont typeface="Wingdings"/>
              <a:buChar char=""/>
              <a:tabLst>
                <a:tab pos="936625"/>
              </a:tabLst>
            </a:pPr>
            <a:r>
              <a:rPr sz="3200" b="1" spc="-5">
                <a:latin typeface="Microsoft JhengHei"/>
                <a:cs typeface="Microsoft JhengHei"/>
              </a:rPr>
              <a:t>艺术创造自由地把客体世界变成主主体的认识与感悟、情感与意</a:t>
            </a:r>
            <a:endParaRPr sz="3200">
              <a:latin typeface="Microsoft JhengHei"/>
              <a:cs typeface="Microsoft JhengHei"/>
            </a:endParaRPr>
          </a:p>
          <a:p>
            <a:pPr marL="935990">
              <a:lnSpc>
                <a:spcPts val="3100"/>
              </a:lnSpc>
            </a:pPr>
            <a:r>
              <a:rPr sz="3200" b="1" spc="-10">
                <a:latin typeface="Microsoft JhengHei"/>
                <a:cs typeface="Microsoft JhengHei"/>
              </a:rPr>
              <a:t>志的对象物</a:t>
            </a:r>
            <a:endParaRPr sz="3200">
              <a:latin typeface="Microsoft JhengHei"/>
              <a:cs typeface="Microsoft JhengHei"/>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1229678" y="1202372"/>
            <a:ext cx="1447800" cy="452120"/>
          </a:xfrm>
          <a:prstGeom prst="rect">
            <a:avLst/>
          </a:prstGeom>
        </p:spPr>
        <p:txBody>
          <a:bodyPr vert="horz" wrap="square" lIns="0" tIns="12700" rIns="0" bIns="0" rtlCol="0">
            <a:spAutoFit/>
          </a:bodyPr>
          <a:lstStyle/>
          <a:p>
            <a:pPr marL="12700">
              <a:lnSpc>
                <a:spcPct val="100000"/>
              </a:lnSpc>
              <a:spcBef>
                <a:spcPts val="100"/>
              </a:spcBef>
            </a:pPr>
            <a:r>
              <a:rPr spc="-15"/>
              <a:t>文本赏析</a:t>
            </a:r>
          </a:p>
        </p:txBody>
      </p:sp>
      <p:sp>
        <p:nvSpPr>
          <p:cNvPr id="3" name="object 3"/>
          <p:cNvSpPr txBox="1"/>
          <p:nvPr/>
        </p:nvSpPr>
        <p:spPr>
          <a:xfrm>
            <a:off x="459740" y="2033270"/>
            <a:ext cx="6070600" cy="4303395"/>
          </a:xfrm>
          <a:prstGeom prst="rect">
            <a:avLst/>
          </a:prstGeom>
        </p:spPr>
        <p:txBody>
          <a:bodyPr vert="horz" wrap="square" lIns="0" tIns="12700" rIns="0" bIns="0" rtlCol="0">
            <a:spAutoFit/>
          </a:bodyPr>
          <a:lstStyle/>
          <a:p>
            <a:pPr marL="355600" marR="5080" indent="-342900">
              <a:lnSpc>
                <a:spcPct val="100000"/>
              </a:lnSpc>
              <a:spcBef>
                <a:spcPts val="100"/>
              </a:spcBef>
            </a:pPr>
            <a:r>
              <a:rPr sz="2800" b="1" spc="-5">
                <a:latin typeface="Microsoft JhengHei"/>
                <a:cs typeface="Microsoft JhengHei"/>
              </a:rPr>
              <a:t>当太阳破晓时光，它呐喊着，打开了黑黑沉沉宇宙的大门。那时，它红得</a:t>
            </a:r>
            <a:r>
              <a:rPr sz="2800" b="1" spc="-50">
                <a:latin typeface="Microsoft JhengHei"/>
                <a:cs typeface="Microsoft JhengHei"/>
              </a:rPr>
              <a:t> </a:t>
            </a:r>
            <a:r>
              <a:rPr sz="2800" b="1" spc="-5">
                <a:latin typeface="Microsoft JhengHei"/>
                <a:cs typeface="Microsoft JhengHei"/>
              </a:rPr>
              <a:t>得那样发亮、发烫，然后把红光普</a:t>
            </a:r>
            <a:r>
              <a:rPr sz="2800" b="1" spc="-50">
                <a:latin typeface="Microsoft JhengHei"/>
                <a:cs typeface="Microsoft JhengHei"/>
              </a:rPr>
              <a:t> </a:t>
            </a:r>
            <a:r>
              <a:rPr sz="2800" b="1" spc="-5">
                <a:latin typeface="Microsoft JhengHei"/>
                <a:cs typeface="Microsoft JhengHei"/>
              </a:rPr>
              <a:t>照大地。于是大地苏醒了，树叶</a:t>
            </a:r>
            <a:endParaRPr sz="2800">
              <a:latin typeface="Microsoft JhengHei"/>
              <a:cs typeface="Microsoft JhengHei"/>
            </a:endParaRPr>
          </a:p>
          <a:p>
            <a:pPr marL="355600" marR="18415">
              <a:lnSpc>
                <a:spcPct val="100000"/>
              </a:lnSpc>
            </a:pPr>
            <a:r>
              <a:rPr sz="2800" b="1" spc="-5">
                <a:latin typeface="Microsoft JhengHei"/>
                <a:cs typeface="Microsoft JhengHei"/>
              </a:rPr>
              <a:t>从沉睡中扬起头，水波从凝静中张开开眼，一切曾经被黑夜掩盖了的，</a:t>
            </a:r>
            <a:r>
              <a:rPr sz="2800" b="1" spc="-50">
                <a:latin typeface="Microsoft JhengHei"/>
                <a:cs typeface="Microsoft JhengHei"/>
              </a:rPr>
              <a:t> </a:t>
            </a:r>
            <a:r>
              <a:rPr sz="2800" b="1" spc="-5">
                <a:latin typeface="Microsoft JhengHei"/>
                <a:cs typeface="Microsoft JhengHei"/>
              </a:rPr>
              <a:t>都露出了鲜红的笑靥，花朵带着珍珠珠般的露珠，在第一线战颤的阳光</a:t>
            </a:r>
            <a:r>
              <a:rPr sz="2800" b="1" spc="-50">
                <a:latin typeface="Microsoft JhengHei"/>
                <a:cs typeface="Microsoft JhengHei"/>
              </a:rPr>
              <a:t> </a:t>
            </a:r>
            <a:r>
              <a:rPr sz="2800" b="1" spc="-5">
                <a:latin typeface="Microsoft JhengHei"/>
                <a:cs typeface="Microsoft JhengHei"/>
              </a:rPr>
              <a:t>中，显得那样的鲜艳可爱。</a:t>
            </a:r>
            <a:endParaRPr sz="2800">
              <a:latin typeface="Microsoft JhengHei"/>
              <a:cs typeface="Microsoft JhengHei"/>
            </a:endParaRPr>
          </a:p>
          <a:p>
            <a:pPr marL="12700">
              <a:lnSpc>
                <a:spcPct val="100000"/>
              </a:lnSpc>
              <a:spcBef>
                <a:spcPts val="560"/>
              </a:spcBef>
            </a:pPr>
            <a:r>
              <a:rPr sz="2400" b="1" spc="-215">
                <a:latin typeface="Microsoft JhengHei"/>
                <a:cs typeface="Microsoft JhengHei"/>
              </a:rPr>
              <a:t>——</a:t>
            </a:r>
            <a:r>
              <a:rPr sz="2400" b="1" spc="145">
                <a:latin typeface="Microsoft JhengHei"/>
                <a:cs typeface="Microsoft JhengHei"/>
              </a:rPr>
              <a:t>刘白羽:</a:t>
            </a:r>
            <a:r>
              <a:rPr sz="2400" b="1" spc="-10">
                <a:latin typeface="Microsoft JhengHei"/>
                <a:cs typeface="Microsoft JhengHei"/>
              </a:rPr>
              <a:t>《平明小札》</a:t>
            </a:r>
            <a:endParaRPr sz="2400">
              <a:latin typeface="Microsoft JhengHei"/>
              <a:cs typeface="Microsoft JhengHei"/>
            </a:endParaRPr>
          </a:p>
        </p:txBody>
      </p:sp>
      <p:pic>
        <p:nvPicPr>
          <p:cNvPr id="4" name="object 4"/>
          <p:cNvPicPr/>
          <p:nvPr/>
        </p:nvPicPr>
        <p:blipFill>
          <a:blip r:embed="rId2"/>
          <a:stretch>
            <a:fillRect/>
          </a:stretch>
        </p:blipFill>
        <p:spPr>
          <a:xfrm>
            <a:off x="6883400" y="1993900"/>
            <a:ext cx="2022475" cy="2952750"/>
          </a:xfrm>
          <a:prstGeom prst="rect">
            <a:avLst/>
          </a:prstGeom>
        </p:spPr>
      </p:pic>
      <p:sp>
        <p:nvSpPr>
          <p:cNvPr id="5" name="object 5"/>
          <p:cNvSpPr txBox="1"/>
          <p:nvPr/>
        </p:nvSpPr>
        <p:spPr>
          <a:xfrm>
            <a:off x="7027229" y="5197951"/>
            <a:ext cx="1168400" cy="299720"/>
          </a:xfrm>
          <a:prstGeom prst="rect">
            <a:avLst/>
          </a:prstGeom>
        </p:spPr>
        <p:txBody>
          <a:bodyPr vert="horz" wrap="square" lIns="0" tIns="12700" rIns="0" bIns="0" rtlCol="0">
            <a:spAutoFit/>
          </a:bodyPr>
          <a:lstStyle/>
          <a:p>
            <a:pPr marL="12700">
              <a:lnSpc>
                <a:spcPct val="100000"/>
              </a:lnSpc>
              <a:spcBef>
                <a:spcPts val="100"/>
              </a:spcBef>
            </a:pPr>
            <a:r>
              <a:rPr sz="1800" b="1" spc="-10">
                <a:latin typeface="Microsoft JhengHei"/>
                <a:cs typeface="Microsoft JhengHei"/>
              </a:rPr>
              <a:t>作家刘白羽</a:t>
            </a:r>
            <a:endParaRPr sz="1800">
              <a:latin typeface="Microsoft JhengHei"/>
              <a:cs typeface="Microsoft JhengHei"/>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1229678" y="1202372"/>
            <a:ext cx="6638925" cy="4370070"/>
          </a:xfrm>
          <a:prstGeom prst="rect">
            <a:avLst/>
          </a:prstGeom>
        </p:spPr>
        <p:txBody>
          <a:bodyPr vert="horz" wrap="square" lIns="0" tIns="12700" rIns="0" bIns="0" rtlCol="0">
            <a:spAutoFit/>
          </a:bodyPr>
          <a:lstStyle/>
          <a:p>
            <a:pPr marL="12700">
              <a:lnSpc>
                <a:spcPct val="100000"/>
              </a:lnSpc>
              <a:spcBef>
                <a:spcPts val="100"/>
              </a:spcBef>
            </a:pPr>
            <a:r>
              <a:rPr sz="2800" b="1" spc="-20">
                <a:solidFill>
                  <a:srgbClr val="333399"/>
                </a:solidFill>
                <a:latin typeface="Microsoft JhengHei"/>
                <a:cs typeface="Microsoft JhengHei"/>
              </a:rPr>
              <a:t>诗艺性</a:t>
            </a:r>
            <a:endParaRPr sz="2800">
              <a:latin typeface="Microsoft JhengHei"/>
              <a:cs typeface="Microsoft JhengHei"/>
            </a:endParaRPr>
          </a:p>
          <a:p>
            <a:pPr>
              <a:lnSpc>
                <a:spcPct val="100000"/>
              </a:lnSpc>
              <a:spcBef>
                <a:spcPts val="60"/>
              </a:spcBef>
            </a:pPr>
            <a:endParaRPr sz="2150">
              <a:latin typeface="Microsoft JhengHei"/>
              <a:cs typeface="Microsoft JhengHei"/>
            </a:endParaRPr>
          </a:p>
          <a:p>
            <a:pPr marL="535940" indent="-342900">
              <a:lnSpc>
                <a:spcPct val="100000"/>
              </a:lnSpc>
              <a:buClr>
                <a:srgbClr val="3333CC"/>
              </a:buClr>
              <a:buSzPct val="61111"/>
              <a:buFont typeface="Wingdings"/>
              <a:buChar char=""/>
              <a:tabLst>
                <a:tab pos="535940"/>
                <a:tab pos="536575"/>
              </a:tabLst>
            </a:pPr>
            <a:r>
              <a:rPr sz="3600" b="1" spc="-25">
                <a:latin typeface="Microsoft JhengHei"/>
                <a:cs typeface="Microsoft JhengHei"/>
              </a:rPr>
              <a:t>含义</a:t>
            </a:r>
            <a:endParaRPr sz="3600">
              <a:latin typeface="Microsoft JhengHei"/>
              <a:cs typeface="Microsoft JhengHei"/>
            </a:endParaRPr>
          </a:p>
          <a:p>
            <a:pPr marL="936625" lvl="1" indent="-286385">
              <a:lnSpc>
                <a:spcPct val="100000"/>
              </a:lnSpc>
              <a:spcBef>
                <a:spcPts val="290"/>
              </a:spcBef>
              <a:buClr>
                <a:srgbClr val="FF0000"/>
              </a:buClr>
              <a:buSzPct val="85714"/>
              <a:buFont typeface="Wingdings"/>
              <a:buChar char=""/>
              <a:tabLst>
                <a:tab pos="936625"/>
              </a:tabLst>
            </a:pPr>
            <a:r>
              <a:rPr sz="2800" b="1" spc="-5">
                <a:latin typeface="Microsoft JhengHei"/>
                <a:cs typeface="Microsoft JhengHei"/>
              </a:rPr>
              <a:t>诗的艺术手段和艺术技巧</a:t>
            </a:r>
            <a:endParaRPr sz="2800">
              <a:latin typeface="Microsoft JhengHei"/>
              <a:cs typeface="Microsoft JhengHei"/>
            </a:endParaRPr>
          </a:p>
          <a:p>
            <a:pPr marL="535940" indent="-342900">
              <a:lnSpc>
                <a:spcPct val="100000"/>
              </a:lnSpc>
              <a:spcBef>
                <a:spcPts val="480"/>
              </a:spcBef>
              <a:buClr>
                <a:srgbClr val="3333CC"/>
              </a:buClr>
              <a:buSzPct val="61111"/>
              <a:buFont typeface="Wingdings"/>
              <a:buChar char=""/>
              <a:tabLst>
                <a:tab pos="535940"/>
                <a:tab pos="536575"/>
              </a:tabLst>
            </a:pPr>
            <a:r>
              <a:rPr sz="3600" b="1" spc="-25">
                <a:latin typeface="Microsoft JhengHei"/>
                <a:cs typeface="Microsoft JhengHei"/>
              </a:rPr>
              <a:t>作用</a:t>
            </a:r>
            <a:endParaRPr sz="3600">
              <a:latin typeface="Microsoft JhengHei"/>
              <a:cs typeface="Microsoft JhengHei"/>
            </a:endParaRPr>
          </a:p>
          <a:p>
            <a:pPr marL="935990" marR="5080" indent="-285750">
              <a:lnSpc>
                <a:spcPts val="3020"/>
              </a:lnSpc>
              <a:spcBef>
                <a:spcPts val="670"/>
              </a:spcBef>
              <a:buClr>
                <a:srgbClr val="FF0000"/>
              </a:buClr>
              <a:buSzPct val="85714"/>
              <a:buFont typeface="Wingdings"/>
              <a:buChar char=""/>
              <a:tabLst>
                <a:tab pos="936625"/>
              </a:tabLst>
            </a:pPr>
            <a:r>
              <a:rPr sz="2800" b="1" spc="-5">
                <a:latin typeface="Microsoft JhengHei"/>
                <a:cs typeface="Microsoft JhengHei"/>
              </a:rPr>
              <a:t>文学按照主观化方式把握客体世界，</a:t>
            </a:r>
            <a:r>
              <a:rPr sz="2800" b="1" spc="-10">
                <a:latin typeface="Microsoft JhengHei"/>
                <a:cs typeface="Microsoft JhengHei"/>
              </a:rPr>
              <a:t>必然要讲究“诗艺”</a:t>
            </a:r>
            <a:endParaRPr sz="2800">
              <a:latin typeface="Microsoft JhengHei"/>
              <a:cs typeface="Microsoft JhengHei"/>
            </a:endParaRPr>
          </a:p>
          <a:p>
            <a:pPr marL="936625" indent="-286385">
              <a:lnSpc>
                <a:spcPct val="100000"/>
              </a:lnSpc>
              <a:spcBef>
                <a:spcPts val="295"/>
              </a:spcBef>
              <a:buClr>
                <a:srgbClr val="FF0000"/>
              </a:buClr>
              <a:buSzPct val="85714"/>
              <a:buFont typeface="Wingdings"/>
              <a:buChar char=""/>
              <a:tabLst>
                <a:tab pos="936625"/>
              </a:tabLst>
            </a:pPr>
            <a:r>
              <a:rPr sz="2800" b="1" spc="-5">
                <a:latin typeface="Microsoft JhengHei"/>
                <a:cs typeface="Microsoft JhengHei"/>
              </a:rPr>
              <a:t>假定性情境是在“诗艺”中生成</a:t>
            </a:r>
            <a:endParaRPr sz="2800">
              <a:latin typeface="Microsoft JhengHei"/>
              <a:cs typeface="Microsoft JhengHei"/>
            </a:endParaRPr>
          </a:p>
          <a:p>
            <a:pPr marL="936625" indent="-286385">
              <a:lnSpc>
                <a:spcPct val="100000"/>
              </a:lnSpc>
              <a:spcBef>
                <a:spcPts val="340"/>
              </a:spcBef>
              <a:buClr>
                <a:srgbClr val="FF0000"/>
              </a:buClr>
              <a:buSzPct val="85714"/>
              <a:buFont typeface="Wingdings"/>
              <a:buChar char=""/>
              <a:tabLst>
                <a:tab pos="936625"/>
              </a:tabLst>
            </a:pPr>
            <a:r>
              <a:rPr sz="2800" b="1" spc="-5">
                <a:latin typeface="Microsoft JhengHei"/>
                <a:cs typeface="Microsoft JhengHei"/>
              </a:rPr>
              <a:t>没有“诗艺”运用便没有艺术真实</a:t>
            </a:r>
            <a:endParaRPr sz="2800">
              <a:latin typeface="Microsoft JhengHei"/>
              <a:cs typeface="Microsoft JhengHei"/>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1337627" y="1316672"/>
            <a:ext cx="2897505" cy="4363085"/>
          </a:xfrm>
          <a:prstGeom prst="rect">
            <a:avLst/>
          </a:prstGeom>
        </p:spPr>
        <p:txBody>
          <a:bodyPr vert="horz" wrap="square" lIns="0" tIns="12700" rIns="0" bIns="0" rtlCol="0">
            <a:spAutoFit/>
          </a:bodyPr>
          <a:lstStyle/>
          <a:p>
            <a:pPr marL="12700">
              <a:lnSpc>
                <a:spcPct val="100000"/>
              </a:lnSpc>
              <a:spcBef>
                <a:spcPts val="100"/>
              </a:spcBef>
            </a:pPr>
            <a:r>
              <a:rPr sz="2800" b="1" spc="-15">
                <a:solidFill>
                  <a:srgbClr val="333399"/>
                </a:solidFill>
                <a:latin typeface="Microsoft JhengHei"/>
                <a:cs typeface="Microsoft JhengHei"/>
              </a:rPr>
              <a:t>文本赏析</a:t>
            </a:r>
            <a:endParaRPr sz="2800">
              <a:latin typeface="Microsoft JhengHei"/>
              <a:cs typeface="Microsoft JhengHei"/>
            </a:endParaRPr>
          </a:p>
          <a:p>
            <a:pPr>
              <a:lnSpc>
                <a:spcPct val="100000"/>
              </a:lnSpc>
              <a:spcBef>
                <a:spcPts val="40"/>
              </a:spcBef>
            </a:pPr>
            <a:endParaRPr sz="1850">
              <a:latin typeface="Microsoft JhengHei"/>
              <a:cs typeface="Microsoft JhengHei"/>
            </a:endParaRPr>
          </a:p>
          <a:p>
            <a:pPr marL="445770">
              <a:lnSpc>
                <a:spcPct val="100000"/>
              </a:lnSpc>
            </a:pPr>
            <a:r>
              <a:rPr sz="3600" b="1" spc="-20">
                <a:latin typeface="Microsoft JhengHei"/>
                <a:cs typeface="Microsoft JhengHei"/>
              </a:rPr>
              <a:t>秋浦歌</a:t>
            </a:r>
            <a:endParaRPr sz="3600">
              <a:latin typeface="Microsoft JhengHei"/>
              <a:cs typeface="Microsoft JhengHei"/>
            </a:endParaRPr>
          </a:p>
          <a:p>
            <a:pPr marL="445770">
              <a:lnSpc>
                <a:spcPct val="100000"/>
              </a:lnSpc>
              <a:spcBef>
                <a:spcPts val="755"/>
              </a:spcBef>
            </a:pPr>
            <a:r>
              <a:rPr sz="3200" b="1" spc="-25">
                <a:latin typeface="Microsoft JhengHei"/>
                <a:cs typeface="Microsoft JhengHei"/>
              </a:rPr>
              <a:t>李白</a:t>
            </a:r>
            <a:endParaRPr sz="3200">
              <a:latin typeface="Microsoft JhengHei"/>
              <a:cs typeface="Microsoft JhengHei"/>
            </a:endParaRPr>
          </a:p>
          <a:p>
            <a:pPr marL="445770" marR="5080" algn="just">
              <a:lnSpc>
                <a:spcPct val="120000"/>
              </a:lnSpc>
            </a:pPr>
            <a:r>
              <a:rPr sz="3200" b="1" spc="-10">
                <a:latin typeface="Microsoft JhengHei"/>
                <a:cs typeface="Microsoft JhengHei"/>
              </a:rPr>
              <a:t>白发三千丈，缘愁似个长。不知明镜里，何处得秋霜。</a:t>
            </a:r>
            <a:endParaRPr sz="3200">
              <a:latin typeface="Microsoft JhengHei"/>
              <a:cs typeface="Microsoft JhengHei"/>
            </a:endParaRPr>
          </a:p>
        </p:txBody>
      </p:sp>
      <p:pic>
        <p:nvPicPr>
          <p:cNvPr id="3" name="object 3"/>
          <p:cNvPicPr/>
          <p:nvPr/>
        </p:nvPicPr>
        <p:blipFill>
          <a:blip r:embed="rId2"/>
          <a:stretch>
            <a:fillRect/>
          </a:stretch>
        </p:blipFill>
        <p:spPr>
          <a:xfrm>
            <a:off x="5511800" y="1193800"/>
            <a:ext cx="3216275" cy="4752975"/>
          </a:xfrm>
          <a:prstGeom prst="rect">
            <a:avLst/>
          </a:prstGeom>
        </p:spPr>
      </p:pic>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1229678" y="1202372"/>
            <a:ext cx="2159000" cy="452120"/>
          </a:xfrm>
          <a:prstGeom prst="rect">
            <a:avLst/>
          </a:prstGeom>
        </p:spPr>
        <p:txBody>
          <a:bodyPr vert="horz" wrap="square" lIns="0" tIns="12700" rIns="0" bIns="0" rtlCol="0">
            <a:spAutoFit/>
          </a:bodyPr>
          <a:lstStyle/>
          <a:p>
            <a:pPr marL="12700">
              <a:lnSpc>
                <a:spcPct val="100000"/>
              </a:lnSpc>
              <a:spcBef>
                <a:spcPts val="100"/>
              </a:spcBef>
            </a:pPr>
            <a:r>
              <a:rPr spc="-10"/>
              <a:t>三、艺术概括</a:t>
            </a:r>
          </a:p>
        </p:txBody>
      </p:sp>
      <p:sp>
        <p:nvSpPr>
          <p:cNvPr id="3" name="object 3"/>
          <p:cNvSpPr txBox="1"/>
          <p:nvPr/>
        </p:nvSpPr>
        <p:spPr>
          <a:xfrm>
            <a:off x="1261428" y="1959374"/>
            <a:ext cx="7524750" cy="4065904"/>
          </a:xfrm>
          <a:prstGeom prst="rect">
            <a:avLst/>
          </a:prstGeom>
        </p:spPr>
        <p:txBody>
          <a:bodyPr vert="horz" wrap="square" lIns="0" tIns="118110" rIns="0" bIns="0" rtlCol="0">
            <a:spAutoFit/>
          </a:bodyPr>
          <a:lstStyle/>
          <a:p>
            <a:pPr marL="354965" indent="-342265">
              <a:lnSpc>
                <a:spcPct val="100000"/>
              </a:lnSpc>
              <a:spcBef>
                <a:spcPts val="930"/>
              </a:spcBef>
              <a:buClr>
                <a:srgbClr val="3333CC"/>
              </a:buClr>
              <a:buSzPct val="61111"/>
              <a:buFont typeface="Wingdings"/>
              <a:buChar char=""/>
              <a:tabLst>
                <a:tab pos="354965"/>
                <a:tab pos="355600"/>
              </a:tabLst>
            </a:pPr>
            <a:r>
              <a:rPr sz="3600" b="1" spc="-25">
                <a:latin typeface="Microsoft JhengHei"/>
                <a:cs typeface="Microsoft JhengHei"/>
              </a:rPr>
              <a:t>含义</a:t>
            </a:r>
            <a:endParaRPr sz="3600">
              <a:latin typeface="Microsoft JhengHei"/>
              <a:cs typeface="Microsoft JhengHei"/>
            </a:endParaRPr>
          </a:p>
          <a:p>
            <a:pPr marL="755650" marR="5080" lvl="1" indent="-285750">
              <a:lnSpc>
                <a:spcPct val="100000"/>
              </a:lnSpc>
              <a:spcBef>
                <a:spcPts val="645"/>
              </a:spcBef>
              <a:buClr>
                <a:srgbClr val="FF0000"/>
              </a:buClr>
              <a:buSzPct val="85714"/>
              <a:buFont typeface="Wingdings"/>
              <a:buChar char=""/>
              <a:tabLst>
                <a:tab pos="755650"/>
              </a:tabLst>
            </a:pPr>
            <a:r>
              <a:rPr sz="2800" b="1" spc="-5">
                <a:latin typeface="Microsoft JhengHei"/>
                <a:cs typeface="Microsoft JhengHei"/>
              </a:rPr>
              <a:t>作家以主体的审美价值追求能动介入方式，对富有特征的事物给予独特艺术处理，创</a:t>
            </a:r>
            <a:r>
              <a:rPr sz="2800" b="1" spc="-50">
                <a:latin typeface="Microsoft JhengHei"/>
                <a:cs typeface="Microsoft JhengHei"/>
              </a:rPr>
              <a:t> </a:t>
            </a:r>
            <a:r>
              <a:rPr sz="2800" b="1" spc="-5">
                <a:latin typeface="Microsoft JhengHei"/>
                <a:cs typeface="Microsoft JhengHei"/>
              </a:rPr>
              <a:t>造具有鲜明的独特个性，体现着一定审美价价值取向的艺术形象的方法</a:t>
            </a:r>
            <a:endParaRPr sz="2800">
              <a:latin typeface="Microsoft JhengHei"/>
              <a:cs typeface="Microsoft JhengHei"/>
            </a:endParaRPr>
          </a:p>
          <a:p>
            <a:pPr marL="354965" indent="-342265">
              <a:lnSpc>
                <a:spcPct val="100000"/>
              </a:lnSpc>
              <a:spcBef>
                <a:spcPts val="890"/>
              </a:spcBef>
              <a:buClr>
                <a:srgbClr val="3333CC"/>
              </a:buClr>
              <a:buSzPct val="61111"/>
              <a:buFont typeface="Wingdings"/>
              <a:buChar char=""/>
              <a:tabLst>
                <a:tab pos="354965"/>
                <a:tab pos="355600"/>
              </a:tabLst>
            </a:pPr>
            <a:r>
              <a:rPr sz="3600" b="1" spc="-25">
                <a:latin typeface="Microsoft JhengHei"/>
                <a:cs typeface="Microsoft JhengHei"/>
              </a:rPr>
              <a:t>作用</a:t>
            </a:r>
            <a:endParaRPr sz="3600">
              <a:latin typeface="Microsoft JhengHei"/>
              <a:cs typeface="Microsoft JhengHei"/>
            </a:endParaRPr>
          </a:p>
          <a:p>
            <a:pPr marL="755650" marR="5080" indent="-285750">
              <a:lnSpc>
                <a:spcPct val="100000"/>
              </a:lnSpc>
              <a:spcBef>
                <a:spcPts val="650"/>
              </a:spcBef>
              <a:buClr>
                <a:srgbClr val="FF0000"/>
              </a:buClr>
              <a:buSzPct val="85714"/>
              <a:buFont typeface="Wingdings"/>
              <a:buChar char=""/>
              <a:tabLst>
                <a:tab pos="755650"/>
              </a:tabLst>
            </a:pPr>
            <a:r>
              <a:rPr sz="2800" b="1" spc="-5">
                <a:latin typeface="Microsoft JhengHei"/>
                <a:cs typeface="Microsoft JhengHei"/>
              </a:rPr>
              <a:t>艺术概括是实现艺术真实的基本途径。比如如《追忆似水年华》和《人间喜剧》</a:t>
            </a:r>
            <a:endParaRPr sz="2800">
              <a:latin typeface="Microsoft JhengHei"/>
              <a:cs typeface="Microsoft JhengHei"/>
            </a:endParaRPr>
          </a:p>
        </p:txBody>
      </p:sp>
      <p:pic>
        <p:nvPicPr>
          <p:cNvPr id="4" name="object 4"/>
          <p:cNvPicPr/>
          <p:nvPr/>
        </p:nvPicPr>
        <p:blipFill>
          <a:blip r:embed="rId2"/>
          <a:stretch>
            <a:fillRect/>
          </a:stretch>
        </p:blipFill>
        <p:spPr>
          <a:xfrm>
            <a:off x="393700" y="6235699"/>
            <a:ext cx="503238" cy="365125"/>
          </a:xfrm>
          <a:prstGeom prst="rect">
            <a:avLst/>
          </a:prstGeom>
        </p:spPr>
      </p:pic>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1229678" y="1083627"/>
            <a:ext cx="6883400" cy="574040"/>
          </a:xfrm>
          <a:prstGeom prst="rect">
            <a:avLst/>
          </a:prstGeom>
        </p:spPr>
        <p:txBody>
          <a:bodyPr vert="horz" wrap="square" lIns="0" tIns="12700" rIns="0" bIns="0" rtlCol="0">
            <a:spAutoFit/>
          </a:bodyPr>
          <a:lstStyle/>
          <a:p>
            <a:pPr marL="12700">
              <a:lnSpc>
                <a:spcPct val="100000"/>
              </a:lnSpc>
              <a:spcBef>
                <a:spcPts val="100"/>
              </a:spcBef>
            </a:pPr>
            <a:r>
              <a:rPr sz="3600" spc="-5"/>
              <a:t>《追忆似水年华》和《人间喜剧》</a:t>
            </a:r>
            <a:endParaRPr sz="3600"/>
          </a:p>
        </p:txBody>
      </p:sp>
      <p:sp>
        <p:nvSpPr>
          <p:cNvPr id="3" name="object 3"/>
          <p:cNvSpPr txBox="1"/>
          <p:nvPr/>
        </p:nvSpPr>
        <p:spPr>
          <a:xfrm>
            <a:off x="2563178" y="2609532"/>
            <a:ext cx="3924300" cy="3183255"/>
          </a:xfrm>
          <a:prstGeom prst="rect">
            <a:avLst/>
          </a:prstGeom>
        </p:spPr>
        <p:txBody>
          <a:bodyPr vert="horz" wrap="square" lIns="0" tIns="12700" rIns="0" bIns="0" rtlCol="0">
            <a:spAutoFit/>
          </a:bodyPr>
          <a:lstStyle/>
          <a:p>
            <a:pPr marL="354965" marR="5080" indent="-342265">
              <a:lnSpc>
                <a:spcPct val="100000"/>
              </a:lnSpc>
              <a:spcBef>
                <a:spcPts val="100"/>
              </a:spcBef>
              <a:buClr>
                <a:srgbClr val="3333CC"/>
              </a:buClr>
              <a:buSzPct val="60714"/>
              <a:buFont typeface="Wingdings"/>
              <a:buChar char=""/>
              <a:tabLst>
                <a:tab pos="354965"/>
                <a:tab pos="355600"/>
              </a:tabLst>
            </a:pPr>
            <a:r>
              <a:rPr sz="2800" b="1" spc="-5">
                <a:latin typeface="Microsoft JhengHei"/>
                <a:cs typeface="Microsoft JhengHei"/>
              </a:rPr>
              <a:t>普鲁斯特通过自己的感</a:t>
            </a:r>
            <a:r>
              <a:rPr sz="2800" b="1" spc="-10">
                <a:latin typeface="Microsoft JhengHei"/>
                <a:cs typeface="Microsoft JhengHei"/>
              </a:rPr>
              <a:t>感觉表现客体世界的</a:t>
            </a:r>
            <a:endParaRPr sz="2800">
              <a:latin typeface="Microsoft JhengHei"/>
              <a:cs typeface="Microsoft JhengHei"/>
            </a:endParaRPr>
          </a:p>
          <a:p>
            <a:pPr marL="355600">
              <a:lnSpc>
                <a:spcPct val="100000"/>
              </a:lnSpc>
            </a:pPr>
            <a:r>
              <a:rPr sz="2800" b="1" spc="-10">
                <a:latin typeface="Microsoft JhengHei"/>
                <a:cs typeface="Microsoft JhengHei"/>
              </a:rPr>
              <a:t>《追忆似水年华》</a:t>
            </a:r>
            <a:endParaRPr sz="2800">
              <a:latin typeface="Microsoft JhengHei"/>
              <a:cs typeface="Microsoft JhengHei"/>
            </a:endParaRPr>
          </a:p>
          <a:p>
            <a:pPr>
              <a:lnSpc>
                <a:spcPct val="100000"/>
              </a:lnSpc>
              <a:spcBef>
                <a:spcPts val="10"/>
              </a:spcBef>
            </a:pPr>
            <a:endParaRPr sz="2550">
              <a:latin typeface="Microsoft JhengHei"/>
              <a:cs typeface="Microsoft JhengHei"/>
            </a:endParaRPr>
          </a:p>
          <a:p>
            <a:pPr marL="355600" marR="5080" indent="-342900" algn="just">
              <a:lnSpc>
                <a:spcPct val="100000"/>
              </a:lnSpc>
              <a:spcBef>
                <a:spcPts val="5"/>
              </a:spcBef>
              <a:buClr>
                <a:srgbClr val="3333CC"/>
              </a:buClr>
              <a:buSzPct val="60714"/>
              <a:buFont typeface="Wingdings"/>
              <a:buChar char=""/>
              <a:tabLst>
                <a:tab pos="355600"/>
              </a:tabLst>
            </a:pPr>
            <a:r>
              <a:rPr sz="2800" b="1" spc="-5">
                <a:latin typeface="Microsoft JhengHei"/>
                <a:cs typeface="Microsoft JhengHei"/>
              </a:rPr>
              <a:t>巴尔扎克表现人类社会会生活的活生生的横断</a:t>
            </a:r>
            <a:r>
              <a:rPr sz="2800" b="1" spc="-10">
                <a:latin typeface="Microsoft JhengHei"/>
                <a:cs typeface="Microsoft JhengHei"/>
              </a:rPr>
              <a:t>断面的《人间喜剧》</a:t>
            </a:r>
            <a:endParaRPr sz="2800">
              <a:latin typeface="Microsoft JhengHei"/>
              <a:cs typeface="Microsoft JhengHei"/>
            </a:endParaRPr>
          </a:p>
        </p:txBody>
      </p:sp>
      <p:grpSp>
        <p:nvGrpSpPr>
          <p:cNvPr id="4" name="object 4"/>
          <p:cNvGrpSpPr/>
          <p:nvPr/>
        </p:nvGrpSpPr>
        <p:grpSpPr>
          <a:xfrm>
            <a:off x="254000" y="4216400"/>
            <a:ext cx="1851025" cy="2460625"/>
            <a:chOff x="254000" y="4216400"/>
            <a:chExt cx="1851025" cy="2460625"/>
          </a:xfrm>
        </p:grpSpPr>
        <p:pic>
          <p:nvPicPr>
            <p:cNvPr id="5" name="object 5"/>
            <p:cNvPicPr/>
            <p:nvPr/>
          </p:nvPicPr>
          <p:blipFill>
            <a:blip r:embed="rId2"/>
            <a:stretch>
              <a:fillRect/>
            </a:stretch>
          </p:blipFill>
          <p:spPr>
            <a:xfrm>
              <a:off x="546100" y="4216400"/>
              <a:ext cx="1558925" cy="2232025"/>
            </a:xfrm>
            <a:prstGeom prst="rect">
              <a:avLst/>
            </a:prstGeom>
          </p:spPr>
        </p:pic>
        <p:pic>
          <p:nvPicPr>
            <p:cNvPr id="6" name="object 6"/>
            <p:cNvPicPr/>
            <p:nvPr/>
          </p:nvPicPr>
          <p:blipFill>
            <a:blip r:embed="rId3"/>
            <a:stretch>
              <a:fillRect/>
            </a:stretch>
          </p:blipFill>
          <p:spPr>
            <a:xfrm>
              <a:off x="254000" y="6311900"/>
              <a:ext cx="569912" cy="365125"/>
            </a:xfrm>
            <a:prstGeom prst="rect">
              <a:avLst/>
            </a:prstGeom>
          </p:spPr>
        </p:pic>
      </p:grpSp>
      <p:pic>
        <p:nvPicPr>
          <p:cNvPr id="7" name="object 7"/>
          <p:cNvPicPr/>
          <p:nvPr/>
        </p:nvPicPr>
        <p:blipFill>
          <a:blip r:embed="rId4"/>
          <a:stretch>
            <a:fillRect/>
          </a:stretch>
        </p:blipFill>
        <p:spPr>
          <a:xfrm>
            <a:off x="546100" y="2133600"/>
            <a:ext cx="1638300" cy="2016125"/>
          </a:xfrm>
          <a:prstGeom prst="rect">
            <a:avLst/>
          </a:prstGeom>
        </p:spPr>
      </p:pic>
      <p:pic>
        <p:nvPicPr>
          <p:cNvPr id="8" name="object 8"/>
          <p:cNvPicPr/>
          <p:nvPr/>
        </p:nvPicPr>
        <p:blipFill>
          <a:blip r:embed="rId5"/>
          <a:stretch>
            <a:fillRect/>
          </a:stretch>
        </p:blipFill>
        <p:spPr>
          <a:xfrm>
            <a:off x="6591300" y="2057400"/>
            <a:ext cx="1676400" cy="2286000"/>
          </a:xfrm>
          <a:prstGeom prst="rect">
            <a:avLst/>
          </a:prstGeom>
        </p:spPr>
      </p:pic>
      <p:pic>
        <p:nvPicPr>
          <p:cNvPr id="9" name="object 9"/>
          <p:cNvPicPr/>
          <p:nvPr/>
        </p:nvPicPr>
        <p:blipFill>
          <a:blip r:embed="rId6"/>
          <a:stretch>
            <a:fillRect/>
          </a:stretch>
        </p:blipFill>
        <p:spPr>
          <a:xfrm>
            <a:off x="6654800" y="4508500"/>
            <a:ext cx="1603375" cy="1800225"/>
          </a:xfrm>
          <a:prstGeom prst="rect">
            <a:avLst/>
          </a:prstGeom>
        </p:spPr>
      </p:pic>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1229678" y="1202372"/>
            <a:ext cx="2159000" cy="452120"/>
          </a:xfrm>
          <a:prstGeom prst="rect">
            <a:avLst/>
          </a:prstGeom>
        </p:spPr>
        <p:txBody>
          <a:bodyPr vert="horz" wrap="square" lIns="0" tIns="12700" rIns="0" bIns="0" rtlCol="0">
            <a:spAutoFit/>
          </a:bodyPr>
          <a:lstStyle/>
          <a:p>
            <a:pPr marL="12700">
              <a:lnSpc>
                <a:spcPct val="100000"/>
              </a:lnSpc>
              <a:spcBef>
                <a:spcPts val="100"/>
              </a:spcBef>
            </a:pPr>
            <a:r>
              <a:rPr spc="-10"/>
              <a:t>三、艺术概括</a:t>
            </a:r>
          </a:p>
        </p:txBody>
      </p:sp>
      <p:sp>
        <p:nvSpPr>
          <p:cNvPr id="3" name="object 3"/>
          <p:cNvSpPr txBox="1"/>
          <p:nvPr/>
        </p:nvSpPr>
        <p:spPr>
          <a:xfrm>
            <a:off x="1266190" y="2451163"/>
            <a:ext cx="5746750" cy="3012440"/>
          </a:xfrm>
          <a:prstGeom prst="rect">
            <a:avLst/>
          </a:prstGeom>
        </p:spPr>
        <p:txBody>
          <a:bodyPr vert="horz" wrap="square" lIns="0" tIns="97790" rIns="0" bIns="0" rtlCol="0">
            <a:spAutoFit/>
          </a:bodyPr>
          <a:lstStyle/>
          <a:p>
            <a:pPr marL="354965" indent="-342265">
              <a:lnSpc>
                <a:spcPct val="100000"/>
              </a:lnSpc>
              <a:spcBef>
                <a:spcPts val="770"/>
              </a:spcBef>
              <a:buClr>
                <a:srgbClr val="3333CC"/>
              </a:buClr>
              <a:buSzPct val="60714"/>
              <a:buFont typeface="Wingdings"/>
              <a:buChar char=""/>
              <a:tabLst>
                <a:tab pos="354965"/>
                <a:tab pos="355600"/>
              </a:tabLst>
            </a:pPr>
            <a:r>
              <a:rPr sz="2800" b="1" spc="-10">
                <a:latin typeface="Microsoft JhengHei"/>
                <a:cs typeface="Microsoft JhengHei"/>
              </a:rPr>
              <a:t>艺术概括的规定性</a:t>
            </a:r>
            <a:endParaRPr sz="2800">
              <a:latin typeface="Microsoft JhengHei"/>
              <a:cs typeface="Microsoft JhengHei"/>
            </a:endParaRPr>
          </a:p>
          <a:p>
            <a:pPr marL="469900" marR="716915" lvl="1" indent="285750">
              <a:lnSpc>
                <a:spcPct val="120000"/>
              </a:lnSpc>
              <a:buClr>
                <a:srgbClr val="FF0000"/>
              </a:buClr>
              <a:buSzPct val="85714"/>
              <a:buFont typeface="Wingdings"/>
              <a:buChar char=""/>
              <a:tabLst>
                <a:tab pos="755650"/>
              </a:tabLst>
            </a:pPr>
            <a:r>
              <a:rPr sz="2800" b="1" spc="-5">
                <a:latin typeface="Microsoft JhengHei"/>
                <a:cs typeface="Microsoft JhengHei"/>
              </a:rPr>
              <a:t>“个别”与“一般”的统一</a:t>
            </a:r>
            <a:r>
              <a:rPr sz="2800" b="1" spc="-10">
                <a:latin typeface="Microsoft JhengHei"/>
                <a:cs typeface="Microsoft JhengHei"/>
              </a:rPr>
              <a:t>屠格涅夫谈艺术概括</a:t>
            </a:r>
            <a:endParaRPr sz="2800">
              <a:latin typeface="Microsoft JhengHei"/>
              <a:cs typeface="Microsoft JhengHei"/>
            </a:endParaRPr>
          </a:p>
          <a:p>
            <a:pPr marL="755650" marR="5080" lvl="1" indent="-285750">
              <a:lnSpc>
                <a:spcPct val="100000"/>
              </a:lnSpc>
              <a:spcBef>
                <a:spcPts val="675"/>
              </a:spcBef>
              <a:buClr>
                <a:srgbClr val="FF0000"/>
              </a:buClr>
              <a:buSzPct val="85714"/>
              <a:buFont typeface="Wingdings"/>
              <a:buChar char=""/>
              <a:tabLst>
                <a:tab pos="755650"/>
              </a:tabLst>
            </a:pPr>
            <a:r>
              <a:rPr sz="2800" b="1" spc="-5">
                <a:latin typeface="Microsoft JhengHei"/>
                <a:cs typeface="Microsoft JhengHei"/>
              </a:rPr>
              <a:t>实现“个别”与“一般”相统一是一个艺术提炼的过程</a:t>
            </a:r>
            <a:endParaRPr sz="2800">
              <a:latin typeface="Microsoft JhengHei"/>
              <a:cs typeface="Microsoft JhengHei"/>
            </a:endParaRPr>
          </a:p>
          <a:p>
            <a:pPr marL="469900">
              <a:lnSpc>
                <a:spcPct val="100000"/>
              </a:lnSpc>
              <a:spcBef>
                <a:spcPts val="670"/>
              </a:spcBef>
            </a:pPr>
            <a:r>
              <a:rPr sz="2800" b="1">
                <a:latin typeface="Microsoft JhengHei"/>
                <a:cs typeface="Microsoft JhengHei"/>
              </a:rPr>
              <a:t>比如列夫</a:t>
            </a:r>
            <a:r>
              <a:rPr sz="2800" b="1" spc="2080">
                <a:latin typeface="Microsoft JhengHei"/>
                <a:cs typeface="Microsoft JhengHei"/>
              </a:rPr>
              <a:t>·</a:t>
            </a:r>
            <a:r>
              <a:rPr sz="2800" b="1" spc="-10">
                <a:latin typeface="Microsoft JhengHei"/>
                <a:cs typeface="Microsoft JhengHei"/>
              </a:rPr>
              <a:t>托尔斯泰的《复活》</a:t>
            </a:r>
            <a:endParaRPr sz="2800">
              <a:latin typeface="Microsoft JhengHei"/>
              <a:cs typeface="Microsoft JhengHei"/>
            </a:endParaRPr>
          </a:p>
        </p:txBody>
      </p:sp>
      <p:pic>
        <p:nvPicPr>
          <p:cNvPr id="4" name="object 4"/>
          <p:cNvPicPr/>
          <p:nvPr/>
        </p:nvPicPr>
        <p:blipFill>
          <a:blip r:embed="rId2"/>
          <a:stretch>
            <a:fillRect/>
          </a:stretch>
        </p:blipFill>
        <p:spPr>
          <a:xfrm>
            <a:off x="685800" y="6235699"/>
            <a:ext cx="503238" cy="365125"/>
          </a:xfrm>
          <a:prstGeom prst="rect">
            <a:avLst/>
          </a:prstGeom>
        </p:spPr>
      </p:pic>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prstGeom prst="rect">
            <a:avLst/>
          </a:prstGeom>
        </p:spPr>
        <p:txBody>
          <a:bodyPr vert="horz" wrap="square" lIns="0" tIns="12700" rIns="0" bIns="0" rtlCol="0">
            <a:spAutoFit/>
          </a:bodyPr>
          <a:lstStyle/>
          <a:p>
            <a:pPr marL="12700">
              <a:lnSpc>
                <a:spcPct val="100000"/>
              </a:lnSpc>
              <a:spcBef>
                <a:spcPts val="100"/>
              </a:spcBef>
            </a:pPr>
            <a:r>
              <a:rPr spc="-10"/>
              <a:t>屠格涅夫谈艺术概括</a:t>
            </a:r>
          </a:p>
        </p:txBody>
      </p:sp>
      <p:sp>
        <p:nvSpPr>
          <p:cNvPr id="3" name="object 3"/>
          <p:cNvSpPr txBox="1"/>
          <p:nvPr/>
        </p:nvSpPr>
        <p:spPr>
          <a:xfrm>
            <a:off x="3066414" y="1960244"/>
            <a:ext cx="5702300" cy="3865879"/>
          </a:xfrm>
          <a:prstGeom prst="rect">
            <a:avLst/>
          </a:prstGeom>
        </p:spPr>
        <p:txBody>
          <a:bodyPr vert="horz" wrap="square" lIns="0" tIns="12700" rIns="0" bIns="0" rtlCol="0">
            <a:spAutoFit/>
          </a:bodyPr>
          <a:lstStyle/>
          <a:p>
            <a:pPr marL="355600" marR="347980" indent="-342900">
              <a:lnSpc>
                <a:spcPct val="100000"/>
              </a:lnSpc>
              <a:spcBef>
                <a:spcPts val="100"/>
              </a:spcBef>
            </a:pPr>
            <a:r>
              <a:rPr sz="2800" b="1">
                <a:latin typeface="Microsoft JhengHei"/>
                <a:cs typeface="Microsoft JhengHei"/>
              </a:rPr>
              <a:t>我在生活中遇到了某一位费克拉</a:t>
            </a:r>
            <a:r>
              <a:rPr sz="2800" b="1" spc="2030">
                <a:latin typeface="Microsoft JhengHei"/>
                <a:cs typeface="Microsoft JhengHei"/>
              </a:rPr>
              <a:t>·</a:t>
            </a:r>
            <a:r>
              <a:rPr sz="2800" b="1" spc="-5">
                <a:latin typeface="Microsoft JhengHei"/>
                <a:cs typeface="Microsoft JhengHei"/>
              </a:rPr>
              <a:t>安德烈耶夫娜、某一位彼得、</a:t>
            </a:r>
            <a:endParaRPr sz="2800">
              <a:latin typeface="Microsoft JhengHei"/>
              <a:cs typeface="Microsoft JhengHei"/>
            </a:endParaRPr>
          </a:p>
          <a:p>
            <a:pPr marL="355600" marR="5080">
              <a:lnSpc>
                <a:spcPct val="100000"/>
              </a:lnSpc>
            </a:pPr>
            <a:r>
              <a:rPr sz="2800" b="1" spc="90">
                <a:latin typeface="Microsoft JhengHei"/>
                <a:cs typeface="Microsoft JhengHei"/>
              </a:rPr>
              <a:t>某一位伊凡，……</a:t>
            </a:r>
            <a:r>
              <a:rPr sz="2800" b="1" spc="-10">
                <a:latin typeface="Microsoft JhengHei"/>
                <a:cs typeface="Microsoft JhengHei"/>
              </a:rPr>
              <a:t>我仔细观察他，</a:t>
            </a:r>
            <a:r>
              <a:rPr sz="2800" b="1" spc="-5">
                <a:latin typeface="Microsoft JhengHei"/>
                <a:cs typeface="Microsoft JhengHei"/>
              </a:rPr>
              <a:t>他或她使我产生了特殊的印象；我我反复思索，后来这个费克拉、</a:t>
            </a:r>
            <a:r>
              <a:rPr sz="2800" b="1" spc="-50">
                <a:latin typeface="Microsoft JhengHei"/>
                <a:cs typeface="Microsoft JhengHei"/>
              </a:rPr>
              <a:t> </a:t>
            </a:r>
            <a:r>
              <a:rPr sz="2800" b="1" spc="-5">
                <a:latin typeface="Microsoft JhengHei"/>
                <a:cs typeface="Microsoft JhengHei"/>
              </a:rPr>
              <a:t>这个彼得、这个伊凡离远了，不</a:t>
            </a:r>
            <a:r>
              <a:rPr sz="2800" b="1" spc="-50">
                <a:latin typeface="Microsoft JhengHei"/>
                <a:cs typeface="Microsoft JhengHei"/>
              </a:rPr>
              <a:t> </a:t>
            </a:r>
            <a:r>
              <a:rPr sz="2800" b="1" spc="-5">
                <a:latin typeface="Microsoft JhengHei"/>
                <a:cs typeface="Microsoft JhengHei"/>
              </a:rPr>
              <a:t>不知流落到哪里去了，但是他们</a:t>
            </a:r>
            <a:r>
              <a:rPr sz="2800" b="1" spc="-50">
                <a:latin typeface="Microsoft JhengHei"/>
                <a:cs typeface="Microsoft JhengHei"/>
              </a:rPr>
              <a:t> </a:t>
            </a:r>
            <a:r>
              <a:rPr sz="2800" b="1" spc="-5">
                <a:latin typeface="Microsoft JhengHei"/>
                <a:cs typeface="Microsoft JhengHei"/>
              </a:rPr>
              <a:t>所造成的印象，却深印下来，逐</a:t>
            </a:r>
            <a:r>
              <a:rPr sz="2800" b="1" spc="-50">
                <a:latin typeface="Microsoft JhengHei"/>
                <a:cs typeface="Microsoft JhengHei"/>
              </a:rPr>
              <a:t> </a:t>
            </a:r>
            <a:r>
              <a:rPr sz="2800" b="1" spc="-15">
                <a:latin typeface="Microsoft JhengHei"/>
                <a:cs typeface="Microsoft JhengHei"/>
              </a:rPr>
              <a:t>渐成熟。</a:t>
            </a:r>
            <a:endParaRPr sz="2800">
              <a:latin typeface="Microsoft JhengHei"/>
              <a:cs typeface="Microsoft JhengHei"/>
            </a:endParaRPr>
          </a:p>
        </p:txBody>
      </p:sp>
      <p:pic>
        <p:nvPicPr>
          <p:cNvPr id="4" name="object 4"/>
          <p:cNvPicPr/>
          <p:nvPr/>
        </p:nvPicPr>
        <p:blipFill>
          <a:blip r:embed="rId2"/>
          <a:stretch>
            <a:fillRect/>
          </a:stretch>
        </p:blipFill>
        <p:spPr>
          <a:xfrm>
            <a:off x="254000" y="2273300"/>
            <a:ext cx="2665411" cy="3313112"/>
          </a:xfrm>
          <a:prstGeom prst="rect">
            <a:avLst/>
          </a:prstGeom>
        </p:spPr>
      </p:pic>
      <p:sp>
        <p:nvSpPr>
          <p:cNvPr id="5" name="object 5"/>
          <p:cNvSpPr txBox="1"/>
          <p:nvPr/>
        </p:nvSpPr>
        <p:spPr>
          <a:xfrm>
            <a:off x="762952" y="5701982"/>
            <a:ext cx="1041400" cy="330200"/>
          </a:xfrm>
          <a:prstGeom prst="rect">
            <a:avLst/>
          </a:prstGeom>
        </p:spPr>
        <p:txBody>
          <a:bodyPr vert="horz" wrap="square" lIns="0" tIns="12700" rIns="0" bIns="0" rtlCol="0">
            <a:spAutoFit/>
          </a:bodyPr>
          <a:lstStyle/>
          <a:p>
            <a:pPr marL="12700">
              <a:lnSpc>
                <a:spcPct val="100000"/>
              </a:lnSpc>
              <a:spcBef>
                <a:spcPts val="100"/>
              </a:spcBef>
            </a:pPr>
            <a:r>
              <a:rPr sz="2000" b="1" spc="-15">
                <a:latin typeface="Microsoft JhengHei"/>
                <a:cs typeface="Microsoft JhengHei"/>
              </a:rPr>
              <a:t>屠格涅夫</a:t>
            </a:r>
            <a:endParaRPr sz="2000">
              <a:latin typeface="Microsoft JhengHei"/>
              <a:cs typeface="Microsoft JhengHei"/>
            </a:endParaRPr>
          </a:p>
        </p:txBody>
      </p:sp>
      <p:pic>
        <p:nvPicPr>
          <p:cNvPr id="6" name="object 6"/>
          <p:cNvPicPr/>
          <p:nvPr/>
        </p:nvPicPr>
        <p:blipFill>
          <a:blip r:embed="rId3"/>
          <a:stretch>
            <a:fillRect/>
          </a:stretch>
        </p:blipFill>
        <p:spPr>
          <a:xfrm>
            <a:off x="330200" y="6311900"/>
            <a:ext cx="569912" cy="365125"/>
          </a:xfrm>
          <a:prstGeom prst="rect">
            <a:avLst/>
          </a:prstGeom>
        </p:spPr>
      </p:pic>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1229678" y="1189361"/>
            <a:ext cx="4066540" cy="452120"/>
          </a:xfrm>
          <a:prstGeom prst="rect">
            <a:avLst/>
          </a:prstGeom>
        </p:spPr>
        <p:txBody>
          <a:bodyPr vert="horz" wrap="square" lIns="0" tIns="12700" rIns="0" bIns="0" rtlCol="0">
            <a:spAutoFit/>
          </a:bodyPr>
          <a:lstStyle/>
          <a:p>
            <a:pPr marL="12700">
              <a:lnSpc>
                <a:spcPct val="100000"/>
              </a:lnSpc>
              <a:spcBef>
                <a:spcPts val="100"/>
              </a:spcBef>
            </a:pPr>
            <a:r>
              <a:rPr/>
              <a:t>列夫</a:t>
            </a:r>
            <a:r>
              <a:rPr>
                <a:latin typeface="Tahoma"/>
                <a:cs typeface="Tahoma"/>
              </a:rPr>
              <a:t>·</a:t>
            </a:r>
            <a:r>
              <a:rPr spc="-10"/>
              <a:t>托尔斯泰的《复活》</a:t>
            </a:r>
          </a:p>
        </p:txBody>
      </p:sp>
      <p:sp>
        <p:nvSpPr>
          <p:cNvPr id="3" name="object 3"/>
          <p:cNvSpPr txBox="1"/>
          <p:nvPr/>
        </p:nvSpPr>
        <p:spPr>
          <a:xfrm>
            <a:off x="762951" y="1859307"/>
            <a:ext cx="5854700" cy="2037080"/>
          </a:xfrm>
          <a:prstGeom prst="rect">
            <a:avLst/>
          </a:prstGeom>
        </p:spPr>
        <p:txBody>
          <a:bodyPr vert="horz" wrap="square" lIns="0" tIns="53975" rIns="0" bIns="0" rtlCol="0">
            <a:spAutoFit/>
          </a:bodyPr>
          <a:lstStyle/>
          <a:p>
            <a:pPr marL="354965" marR="5080" indent="-342900" algn="just">
              <a:lnSpc>
                <a:spcPts val="2590"/>
              </a:lnSpc>
              <a:spcBef>
                <a:spcPts val="425"/>
              </a:spcBef>
            </a:pPr>
            <a:r>
              <a:rPr sz="2400" b="1" spc="-5">
                <a:latin typeface="Microsoft JhengHei"/>
                <a:cs typeface="Microsoft JhengHei"/>
              </a:rPr>
              <a:t>生活原型是一个爱情悲剧故事：一个贵族青年提出同一个女囚犯结婚，得到同意。举行婚礼时，女囚犯却突然死亡。托尔斯泰把《复活》的艺术形象上升为典型，使艺术概括的力度在俄国现实主义文学中达到</a:t>
            </a:r>
            <a:r>
              <a:rPr sz="2400" b="1" spc="-15">
                <a:latin typeface="Microsoft JhengHei"/>
                <a:cs typeface="Microsoft JhengHei"/>
              </a:rPr>
              <a:t>了顶峰。</a:t>
            </a:r>
            <a:endParaRPr sz="2400">
              <a:latin typeface="Microsoft JhengHei"/>
              <a:cs typeface="Microsoft JhengHei"/>
            </a:endParaRPr>
          </a:p>
        </p:txBody>
      </p:sp>
      <p:pic>
        <p:nvPicPr>
          <p:cNvPr id="4" name="object 4"/>
          <p:cNvPicPr/>
          <p:nvPr/>
        </p:nvPicPr>
        <p:blipFill>
          <a:blip r:embed="rId2"/>
          <a:stretch>
            <a:fillRect/>
          </a:stretch>
        </p:blipFill>
        <p:spPr>
          <a:xfrm>
            <a:off x="7162800" y="2133600"/>
            <a:ext cx="1647825" cy="2000250"/>
          </a:xfrm>
          <a:prstGeom prst="rect">
            <a:avLst/>
          </a:prstGeom>
        </p:spPr>
      </p:pic>
      <p:pic>
        <p:nvPicPr>
          <p:cNvPr id="5" name="object 5"/>
          <p:cNvPicPr/>
          <p:nvPr/>
        </p:nvPicPr>
        <p:blipFill>
          <a:blip r:embed="rId3"/>
          <a:stretch>
            <a:fillRect/>
          </a:stretch>
        </p:blipFill>
        <p:spPr>
          <a:xfrm>
            <a:off x="330200" y="6311900"/>
            <a:ext cx="569912" cy="365125"/>
          </a:xfrm>
          <a:prstGeom prst="rect">
            <a:avLst/>
          </a:prstGeom>
        </p:spPr>
      </p:pic>
      <p:pic>
        <p:nvPicPr>
          <p:cNvPr id="6" name="object 6"/>
          <p:cNvPicPr/>
          <p:nvPr/>
        </p:nvPicPr>
        <p:blipFill>
          <a:blip r:embed="rId4"/>
          <a:stretch>
            <a:fillRect/>
          </a:stretch>
        </p:blipFill>
        <p:spPr>
          <a:xfrm>
            <a:off x="2413000" y="4076700"/>
            <a:ext cx="3505200" cy="2514600"/>
          </a:xfrm>
          <a:prstGeom prst="rect">
            <a:avLst/>
          </a:prstGeom>
        </p:spPr>
      </p:pic>
      <p:sp>
        <p:nvSpPr>
          <p:cNvPr id="7" name="object 7"/>
          <p:cNvSpPr txBox="1"/>
          <p:nvPr/>
        </p:nvSpPr>
        <p:spPr>
          <a:xfrm>
            <a:off x="6101639" y="4470082"/>
            <a:ext cx="807720" cy="1803400"/>
          </a:xfrm>
          <a:prstGeom prst="rect">
            <a:avLst/>
          </a:prstGeom>
        </p:spPr>
        <p:txBody>
          <a:bodyPr vert="vert" wrap="square" lIns="0" tIns="0" rIns="0" bIns="0" rtlCol="0">
            <a:spAutoFit/>
          </a:bodyPr>
          <a:lstStyle/>
          <a:p>
            <a:pPr marL="12700">
              <a:lnSpc>
                <a:spcPts val="3065"/>
              </a:lnSpc>
            </a:pPr>
            <a:r>
              <a:rPr sz="2800" b="1" spc="-10">
                <a:latin typeface="Microsoft JhengHei"/>
                <a:cs typeface="Microsoft JhengHei"/>
              </a:rPr>
              <a:t>《复活》插</a:t>
            </a:r>
            <a:endParaRPr sz="2800">
              <a:latin typeface="Microsoft JhengHei"/>
              <a:cs typeface="Microsoft JhengHei"/>
            </a:endParaRPr>
          </a:p>
          <a:p>
            <a:pPr marL="12700">
              <a:lnSpc>
                <a:spcPts val="3295"/>
              </a:lnSpc>
            </a:pPr>
            <a:r>
              <a:rPr sz="2800" b="1">
                <a:latin typeface="Microsoft JhengHei"/>
                <a:cs typeface="Microsoft JhengHei"/>
              </a:rPr>
              <a:t>图</a:t>
            </a:r>
            <a:endParaRPr sz="2800">
              <a:latin typeface="Microsoft JhengHei"/>
              <a:cs typeface="Microsoft JhengHei"/>
            </a:endParaRPr>
          </a:p>
        </p:txBody>
      </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1229678" y="1202372"/>
            <a:ext cx="2514600" cy="452120"/>
          </a:xfrm>
          <a:prstGeom prst="rect">
            <a:avLst/>
          </a:prstGeom>
        </p:spPr>
        <p:txBody>
          <a:bodyPr vert="horz" wrap="square" lIns="0" tIns="12700" rIns="0" bIns="0" rtlCol="0">
            <a:spAutoFit/>
          </a:bodyPr>
          <a:lstStyle/>
          <a:p>
            <a:pPr marL="12700">
              <a:lnSpc>
                <a:spcPct val="100000"/>
              </a:lnSpc>
              <a:spcBef>
                <a:spcPts val="100"/>
              </a:spcBef>
            </a:pPr>
            <a:r>
              <a:rPr spc="-10"/>
              <a:t>第二节情感评价</a:t>
            </a:r>
          </a:p>
        </p:txBody>
      </p:sp>
      <p:sp>
        <p:nvSpPr>
          <p:cNvPr id="3" name="object 3"/>
          <p:cNvSpPr txBox="1"/>
          <p:nvPr/>
        </p:nvSpPr>
        <p:spPr>
          <a:xfrm>
            <a:off x="1771015" y="2790317"/>
            <a:ext cx="5854700" cy="2549525"/>
          </a:xfrm>
          <a:prstGeom prst="rect">
            <a:avLst/>
          </a:prstGeom>
        </p:spPr>
        <p:txBody>
          <a:bodyPr vert="horz" wrap="square" lIns="0" tIns="122555" rIns="0" bIns="0" rtlCol="0">
            <a:spAutoFit/>
          </a:bodyPr>
          <a:lstStyle/>
          <a:p>
            <a:pPr marL="354965" indent="-342265">
              <a:lnSpc>
                <a:spcPct val="100000"/>
              </a:lnSpc>
              <a:spcBef>
                <a:spcPts val="965"/>
              </a:spcBef>
              <a:buClr>
                <a:srgbClr val="3333CC"/>
              </a:buClr>
              <a:buSzPct val="61111"/>
              <a:buFont typeface="Wingdings"/>
              <a:buChar char=""/>
              <a:tabLst>
                <a:tab pos="354965"/>
                <a:tab pos="355600"/>
              </a:tabLst>
            </a:pPr>
            <a:r>
              <a:rPr sz="3600" b="1" spc="-10">
                <a:latin typeface="Microsoft JhengHei"/>
                <a:cs typeface="Microsoft JhengHei"/>
              </a:rPr>
              <a:t>情感评价的文学意义</a:t>
            </a:r>
            <a:endParaRPr sz="3600">
              <a:latin typeface="Microsoft JhengHei"/>
              <a:cs typeface="Microsoft JhengHei"/>
            </a:endParaRPr>
          </a:p>
          <a:p>
            <a:pPr marL="354965" marR="5080" indent="-342265">
              <a:lnSpc>
                <a:spcPct val="100000"/>
              </a:lnSpc>
              <a:spcBef>
                <a:spcPts val="860"/>
              </a:spcBef>
              <a:buClr>
                <a:srgbClr val="3333CC"/>
              </a:buClr>
              <a:buSzPct val="61111"/>
              <a:buFont typeface="Wingdings"/>
              <a:buChar char=""/>
              <a:tabLst>
                <a:tab pos="354965"/>
                <a:tab pos="355600"/>
              </a:tabLst>
            </a:pPr>
            <a:r>
              <a:rPr sz="3600" b="1" spc="-5">
                <a:latin typeface="Microsoft JhengHei"/>
                <a:cs typeface="Microsoft JhengHei"/>
              </a:rPr>
              <a:t>情感评价作为“诗意的裁判</a:t>
            </a:r>
            <a:r>
              <a:rPr sz="3600" b="1" spc="-50">
                <a:latin typeface="Microsoft JhengHei"/>
                <a:cs typeface="Microsoft JhengHei"/>
              </a:rPr>
              <a:t> ”</a:t>
            </a:r>
            <a:endParaRPr sz="3600">
              <a:latin typeface="Microsoft JhengHei"/>
              <a:cs typeface="Microsoft JhengHei"/>
            </a:endParaRPr>
          </a:p>
          <a:p>
            <a:pPr marL="354965" indent="-342265">
              <a:lnSpc>
                <a:spcPct val="100000"/>
              </a:lnSpc>
              <a:spcBef>
                <a:spcPts val="865"/>
              </a:spcBef>
              <a:buClr>
                <a:srgbClr val="3333CC"/>
              </a:buClr>
              <a:buSzPct val="61111"/>
              <a:buFont typeface="Wingdings"/>
              <a:buChar char=""/>
              <a:tabLst>
                <a:tab pos="354965"/>
                <a:tab pos="355600"/>
              </a:tabLst>
            </a:pPr>
            <a:r>
              <a:rPr sz="3600" b="1" spc="-10">
                <a:latin typeface="Microsoft JhengHei"/>
                <a:cs typeface="Microsoft JhengHei"/>
              </a:rPr>
              <a:t>人文关怀与历史理性</a:t>
            </a:r>
            <a:endParaRPr sz="3600">
              <a:latin typeface="Microsoft JhengHei"/>
              <a:cs typeface="Microsoft JhengHei"/>
            </a:endParaRPr>
          </a:p>
        </p:txBody>
      </p:sp>
      <p:pic>
        <p:nvPicPr>
          <p:cNvPr id="4" name="object 4"/>
          <p:cNvPicPr/>
          <p:nvPr/>
        </p:nvPicPr>
        <p:blipFill>
          <a:blip r:embed="rId2"/>
          <a:stretch>
            <a:fillRect/>
          </a:stretch>
        </p:blipFill>
        <p:spPr>
          <a:xfrm>
            <a:off x="6731000" y="4724400"/>
            <a:ext cx="1733550" cy="1495425"/>
          </a:xfrm>
          <a:prstGeom prst="rect">
            <a:avLst/>
          </a:prstGeom>
        </p:spPr>
      </p:pic>
    </p:spTree>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1229678" y="1202372"/>
            <a:ext cx="3937000" cy="452120"/>
          </a:xfrm>
          <a:prstGeom prst="rect">
            <a:avLst/>
          </a:prstGeom>
        </p:spPr>
        <p:txBody>
          <a:bodyPr vert="horz" wrap="square" lIns="0" tIns="12700" rIns="0" bIns="0" rtlCol="0">
            <a:spAutoFit/>
          </a:bodyPr>
          <a:lstStyle/>
          <a:p>
            <a:pPr marL="12700">
              <a:lnSpc>
                <a:spcPct val="100000"/>
              </a:lnSpc>
              <a:spcBef>
                <a:spcPts val="100"/>
              </a:spcBef>
            </a:pPr>
            <a:r>
              <a:rPr spc="-5"/>
              <a:t>一、情感评价的文学意义</a:t>
            </a:r>
          </a:p>
        </p:txBody>
      </p:sp>
      <p:sp>
        <p:nvSpPr>
          <p:cNvPr id="3" name="object 3"/>
          <p:cNvSpPr txBox="1"/>
          <p:nvPr/>
        </p:nvSpPr>
        <p:spPr>
          <a:xfrm>
            <a:off x="1194752" y="1947927"/>
            <a:ext cx="6813550" cy="3354070"/>
          </a:xfrm>
          <a:prstGeom prst="rect">
            <a:avLst/>
          </a:prstGeom>
        </p:spPr>
        <p:txBody>
          <a:bodyPr vert="horz" wrap="square" lIns="0" tIns="97790" rIns="0" bIns="0" rtlCol="0">
            <a:spAutoFit/>
          </a:bodyPr>
          <a:lstStyle/>
          <a:p>
            <a:pPr marL="354965" indent="-342265">
              <a:lnSpc>
                <a:spcPct val="100000"/>
              </a:lnSpc>
              <a:spcBef>
                <a:spcPts val="770"/>
              </a:spcBef>
              <a:buClr>
                <a:srgbClr val="3333CC"/>
              </a:buClr>
              <a:buSzPct val="60714"/>
              <a:buFont typeface="Wingdings"/>
              <a:buChar char=""/>
              <a:tabLst>
                <a:tab pos="354965"/>
                <a:tab pos="355600"/>
              </a:tabLst>
            </a:pPr>
            <a:r>
              <a:rPr sz="2800" b="1" spc="-10">
                <a:latin typeface="Microsoft JhengHei"/>
                <a:cs typeface="Microsoft JhengHei"/>
              </a:rPr>
              <a:t>认识与情感</a:t>
            </a:r>
            <a:endParaRPr sz="2800">
              <a:latin typeface="Microsoft JhengHei"/>
              <a:cs typeface="Microsoft JhengHei"/>
            </a:endParaRPr>
          </a:p>
          <a:p>
            <a:pPr marL="755650" marR="5080" lvl="1" indent="-285750">
              <a:lnSpc>
                <a:spcPct val="100000"/>
              </a:lnSpc>
              <a:spcBef>
                <a:spcPts val="670"/>
              </a:spcBef>
              <a:buClr>
                <a:srgbClr val="FF0000"/>
              </a:buClr>
              <a:buSzPct val="85714"/>
              <a:buFont typeface="Wingdings"/>
              <a:buChar char=""/>
              <a:tabLst>
                <a:tab pos="755650"/>
              </a:tabLst>
            </a:pPr>
            <a:r>
              <a:rPr sz="2800" b="1" spc="-5">
                <a:latin typeface="Microsoft JhengHei"/>
                <a:cs typeface="Microsoft JhengHei"/>
              </a:rPr>
              <a:t>认识是对事物的本质属性的客观反映，情感是对事物的主观态度和评价</a:t>
            </a:r>
            <a:endParaRPr sz="2800">
              <a:latin typeface="Microsoft JhengHei"/>
              <a:cs typeface="Microsoft JhengHei"/>
            </a:endParaRPr>
          </a:p>
          <a:p>
            <a:pPr marL="755650" marR="5080" lvl="1" indent="-285750">
              <a:lnSpc>
                <a:spcPct val="100000"/>
              </a:lnSpc>
              <a:spcBef>
                <a:spcPts val="675"/>
              </a:spcBef>
              <a:buClr>
                <a:srgbClr val="FF0000"/>
              </a:buClr>
              <a:buSzPct val="85714"/>
              <a:buFont typeface="Wingdings"/>
              <a:buChar char=""/>
              <a:tabLst>
                <a:tab pos="755650"/>
              </a:tabLst>
            </a:pPr>
            <a:r>
              <a:rPr sz="2800" b="1" spc="-5">
                <a:latin typeface="Microsoft JhengHei"/>
                <a:cs typeface="Microsoft JhengHei"/>
              </a:rPr>
              <a:t>认识是情感形成的依凭，情感是渗透着</a:t>
            </a:r>
            <a:r>
              <a:rPr sz="2800" b="1" spc="-10">
                <a:latin typeface="Microsoft JhengHei"/>
                <a:cs typeface="Microsoft JhengHei"/>
              </a:rPr>
              <a:t>认识的情感</a:t>
            </a:r>
            <a:endParaRPr sz="2800">
              <a:latin typeface="Microsoft JhengHei"/>
              <a:cs typeface="Microsoft JhengHei"/>
            </a:endParaRPr>
          </a:p>
          <a:p>
            <a:pPr marL="755650" marR="5080" lvl="1" indent="-285750">
              <a:lnSpc>
                <a:spcPct val="100000"/>
              </a:lnSpc>
              <a:spcBef>
                <a:spcPts val="670"/>
              </a:spcBef>
              <a:buClr>
                <a:srgbClr val="FF0000"/>
              </a:buClr>
              <a:buSzPct val="85714"/>
              <a:buFont typeface="Wingdings"/>
              <a:buChar char=""/>
              <a:tabLst>
                <a:tab pos="755650"/>
              </a:tabLst>
            </a:pPr>
            <a:r>
              <a:rPr sz="2800" b="1" spc="-5">
                <a:latin typeface="Microsoft JhengHei"/>
                <a:cs typeface="Microsoft JhengHei"/>
              </a:rPr>
              <a:t>文学创造以艺术真实反映生活和情感评价裁判生活的方式实现其价值功能</a:t>
            </a:r>
            <a:endParaRPr sz="2800">
              <a:latin typeface="Microsoft JhengHei"/>
              <a:cs typeface="Microsoft JhengHei"/>
            </a:endParaRPr>
          </a:p>
        </p:txBody>
      </p:sp>
      <p:pic>
        <p:nvPicPr>
          <p:cNvPr id="4" name="object 4"/>
          <p:cNvPicPr/>
          <p:nvPr/>
        </p:nvPicPr>
        <p:blipFill>
          <a:blip r:embed="rId2"/>
          <a:stretch>
            <a:fillRect/>
          </a:stretch>
        </p:blipFill>
        <p:spPr>
          <a:xfrm>
            <a:off x="7162800" y="5372100"/>
            <a:ext cx="1301750" cy="1135062"/>
          </a:xfrm>
          <a:prstGeom prst="rect">
            <a:avLst/>
          </a:prstGeom>
        </p:spPr>
      </p:pic>
    </p:spTree>
  </p:cSld>
  <p:clrMapOvr>
    <a:masterClrMapping/>
  </p:clrMapOvr>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1229678" y="1202372"/>
            <a:ext cx="3937000" cy="452120"/>
          </a:xfrm>
          <a:prstGeom prst="rect">
            <a:avLst/>
          </a:prstGeom>
        </p:spPr>
        <p:txBody>
          <a:bodyPr vert="horz" wrap="square" lIns="0" tIns="12700" rIns="0" bIns="0" rtlCol="0">
            <a:spAutoFit/>
          </a:bodyPr>
          <a:lstStyle/>
          <a:p>
            <a:pPr marL="12700">
              <a:lnSpc>
                <a:spcPct val="100000"/>
              </a:lnSpc>
              <a:spcBef>
                <a:spcPts val="100"/>
              </a:spcBef>
            </a:pPr>
            <a:r>
              <a:rPr spc="-5"/>
              <a:t>一、情感评价的文学意义</a:t>
            </a:r>
          </a:p>
        </p:txBody>
      </p:sp>
      <p:sp>
        <p:nvSpPr>
          <p:cNvPr id="3" name="object 3"/>
          <p:cNvSpPr txBox="1"/>
          <p:nvPr/>
        </p:nvSpPr>
        <p:spPr>
          <a:xfrm>
            <a:off x="1266190" y="2396807"/>
            <a:ext cx="7124700" cy="2668270"/>
          </a:xfrm>
          <a:prstGeom prst="rect">
            <a:avLst/>
          </a:prstGeom>
        </p:spPr>
        <p:txBody>
          <a:bodyPr vert="horz" wrap="square" lIns="0" tIns="12700" rIns="0" bIns="0" rtlCol="0">
            <a:spAutoFit/>
          </a:bodyPr>
          <a:lstStyle/>
          <a:p>
            <a:pPr marL="354965" indent="-342265">
              <a:lnSpc>
                <a:spcPct val="100000"/>
              </a:lnSpc>
              <a:spcBef>
                <a:spcPts val="100"/>
              </a:spcBef>
              <a:buClr>
                <a:srgbClr val="3333CC"/>
              </a:buClr>
              <a:buSzPct val="61111"/>
              <a:buFont typeface="Wingdings"/>
              <a:buChar char=""/>
              <a:tabLst>
                <a:tab pos="354965"/>
                <a:tab pos="355600"/>
              </a:tabLst>
            </a:pPr>
            <a:r>
              <a:rPr sz="3600" b="1" spc="-5">
                <a:latin typeface="Microsoft JhengHei"/>
                <a:cs typeface="Microsoft JhengHei"/>
              </a:rPr>
              <a:t>情感评价是文学创造的本质属性</a:t>
            </a:r>
            <a:endParaRPr sz="3600">
              <a:latin typeface="Microsoft JhengHei"/>
              <a:cs typeface="Microsoft JhengHei"/>
            </a:endParaRPr>
          </a:p>
          <a:p>
            <a:pPr marL="355600" marR="5080" indent="-342900">
              <a:lnSpc>
                <a:spcPct val="100000"/>
              </a:lnSpc>
              <a:spcBef>
                <a:spcPts val="2375"/>
              </a:spcBef>
              <a:buClr>
                <a:srgbClr val="3333CC"/>
              </a:buClr>
              <a:buSzPct val="85714"/>
              <a:buFont typeface="Wingdings"/>
              <a:buChar char=""/>
              <a:tabLst>
                <a:tab pos="355600"/>
              </a:tabLst>
            </a:pPr>
            <a:r>
              <a:rPr sz="2800" b="1" spc="-5">
                <a:latin typeface="Microsoft JhengHei"/>
                <a:cs typeface="Microsoft JhengHei"/>
              </a:rPr>
              <a:t>文学创造以情感评价发挥着审美意识形态作</a:t>
            </a:r>
            <a:r>
              <a:rPr sz="2800" b="1" spc="-25">
                <a:latin typeface="Microsoft JhengHei"/>
                <a:cs typeface="Microsoft JhengHei"/>
              </a:rPr>
              <a:t>作用</a:t>
            </a:r>
            <a:endParaRPr sz="2800">
              <a:latin typeface="Microsoft JhengHei"/>
              <a:cs typeface="Microsoft JhengHei"/>
            </a:endParaRPr>
          </a:p>
          <a:p>
            <a:pPr marL="355600" marR="5080" indent="-342900">
              <a:lnSpc>
                <a:spcPct val="100000"/>
              </a:lnSpc>
              <a:spcBef>
                <a:spcPts val="670"/>
              </a:spcBef>
              <a:buClr>
                <a:srgbClr val="3333CC"/>
              </a:buClr>
              <a:buSzPct val="85714"/>
              <a:buFont typeface="Wingdings"/>
              <a:buChar char=""/>
              <a:tabLst>
                <a:tab pos="355600"/>
              </a:tabLst>
            </a:pPr>
            <a:r>
              <a:rPr sz="2800" b="1" spc="-5">
                <a:latin typeface="Microsoft JhengHei"/>
                <a:cs typeface="Microsoft JhengHei"/>
              </a:rPr>
              <a:t>情感评价的文学意义，从形象性问题上得到到印证。比如齐白石的虾、徐悲鸿的马</a:t>
            </a:r>
            <a:endParaRPr sz="2800">
              <a:latin typeface="Microsoft JhengHei"/>
              <a:cs typeface="Microsoft JhengHei"/>
            </a:endParaRPr>
          </a:p>
        </p:txBody>
      </p:sp>
      <p:pic>
        <p:nvPicPr>
          <p:cNvPr id="4" name="object 4"/>
          <p:cNvPicPr/>
          <p:nvPr/>
        </p:nvPicPr>
        <p:blipFill>
          <a:blip r:embed="rId2"/>
          <a:stretch>
            <a:fillRect/>
          </a:stretch>
        </p:blipFill>
        <p:spPr>
          <a:xfrm>
            <a:off x="609600" y="6235699"/>
            <a:ext cx="503238" cy="365125"/>
          </a:xfrm>
          <a:prstGeom prst="rect">
            <a:avLst/>
          </a:prstGeom>
        </p:spPr>
      </p:pic>
      <p:pic>
        <p:nvPicPr>
          <p:cNvPr id="5" name="object 5"/>
          <p:cNvPicPr/>
          <p:nvPr/>
        </p:nvPicPr>
        <p:blipFill>
          <a:blip r:embed="rId3"/>
          <a:stretch>
            <a:fillRect/>
          </a:stretch>
        </p:blipFill>
        <p:spPr>
          <a:xfrm>
            <a:off x="7531100" y="5079999"/>
            <a:ext cx="1406525" cy="1646237"/>
          </a:xfrm>
          <a:prstGeom prst="rect">
            <a:avLst/>
          </a:prstGeom>
        </p:spPr>
      </p:pic>
    </p:spTree>
  </p:cSld>
  <p:clrMapOvr>
    <a:masterClrMapping/>
  </p:clrMapOvr>
  <p:transition/>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https://d.book118.com/937121066030006030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116</Paragraphs>
  <Slides>25</Slides>
  <Notes>0</Notes>
  <TotalTime>1</TotalTime>
  <HiddenSlides>0</HiddenSlides>
  <MMClips>0</MMClips>
  <ScaleCrop>0</ScaleCrop>
  <HeadingPairs>
    <vt:vector baseType="variant" size="6">
      <vt:variant>
        <vt:lpstr>Fonts used</vt:lpstr>
      </vt:variant>
      <vt:variant>
        <vt:i4>6</vt:i4>
      </vt:variant>
      <vt:variant>
        <vt:lpstr>Theme</vt:lpstr>
      </vt:variant>
      <vt:variant>
        <vt:i4>1</vt:i4>
      </vt:variant>
      <vt:variant>
        <vt:lpstr>Slide Titles</vt:lpstr>
      </vt:variant>
      <vt:variant>
        <vt:i4>25</vt:i4>
      </vt:variant>
    </vt:vector>
  </HeadingPairs>
  <TitlesOfParts>
    <vt:vector baseType="lpstr" size="32">
      <vt:lpstr>Arial</vt:lpstr>
      <vt:lpstr>Calibri</vt:lpstr>
      <vt:lpstr>Microsoft JhengHei</vt:lpstr>
      <vt:lpstr>Wingdings</vt:lpstr>
      <vt:lpstr>Times New Roman</vt:lpstr>
      <vt:lpstr>Tahoma</vt:lpstr>
      <vt:lpstr>Office Theme</vt:lpstr>
      <vt:lpstr>文学创造的审美价值追求</vt:lpstr>
      <vt:lpstr>第一节艺术真实</vt:lpstr>
      <vt:lpstr>认识与艺术真实</vt:lpstr>
      <vt:lpstr>巴尔扎克论真实</vt:lpstr>
      <vt:lpstr>别林斯基论真实</vt:lpstr>
      <vt:lpstr>艺术真实的主要特征</vt:lpstr>
      <vt:lpstr>内蕴的真实</vt:lpstr>
      <vt:lpstr>文本赏析</vt:lpstr>
      <vt:lpstr>假定的真实</vt:lpstr>
      <vt:lpstr>《西游记》、《变形记》</vt:lpstr>
      <vt:lpstr>《雷雨》</vt:lpstr>
      <vt:lpstr>《牡丹亭》</vt:lpstr>
      <vt:lpstr>PowerPoint Presentation</vt:lpstr>
      <vt:lpstr>文本赏析</vt:lpstr>
      <vt:lpstr>PowerPoint Presentation</vt:lpstr>
      <vt:lpstr>PowerPoint Presentation</vt:lpstr>
      <vt:lpstr>三、艺术概括</vt:lpstr>
      <vt:lpstr>《追忆似水年华》和《人间喜剧》</vt:lpstr>
      <vt:lpstr>三、艺术概括</vt:lpstr>
      <vt:lpstr>屠格涅夫谈艺术概括</vt:lpstr>
      <vt:lpstr>列夫·托尔斯泰的《复活》</vt:lpstr>
      <vt:lpstr>第二节情感评价</vt:lpstr>
      <vt:lpstr>一、情感评价的文学意义</vt:lpstr>
      <vt:lpstr>一、情感评价的文学意义</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2024-09-01T16:49:19.801</cp:lastPrinted>
  <dcterms:created xsi:type="dcterms:W3CDTF">2024-09-01T08:49:19Z</dcterms:created>
  <dcterms:modified xsi:type="dcterms:W3CDTF">2024-09-01T08:49:21Z</dcterms:modified>
</cp:coreProperties>
</file>