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embeddedFontLst>
    <p:embeddedFont>
      <p:font typeface="微软雅黑" panose="020B0503020204020204" charset="-122"/>
      <p:regular r:id="rId28"/>
    </p:embeddedFont>
    <p:embeddedFont>
      <p:font typeface="楷体" panose="02010609060101010101" pitchFamily="1" charset="-122"/>
      <p:regular r:id="rId29"/>
    </p:embeddedFont>
    <p:embeddedFont>
      <p:font typeface="Calibri" panose="020F0502020204030204" pitchFamily="2" charset="0"/>
      <p:regular r:id="rId30"/>
      <p:bold r:id="rId31"/>
      <p:italic r:id="rId32"/>
      <p:boldItalic r:id="rId33"/>
    </p:embeddedFont>
    <p:embeddedFont>
      <p:font typeface="华文楷体" panose="02010600040101010101" charset="-122"/>
      <p:regular r:id="rId34"/>
    </p:embeddedFont>
  </p:embeddedFontLst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font" Target="fonts/font1.fntdata" /><Relationship Id="rId29" Type="http://schemas.openxmlformats.org/officeDocument/2006/relationships/font" Target="fonts/font2.fntdata" /><Relationship Id="rId3" Type="http://schemas.openxmlformats.org/officeDocument/2006/relationships/slide" Target="slides/slide1.xml" /><Relationship Id="rId30" Type="http://schemas.openxmlformats.org/officeDocument/2006/relationships/font" Target="fonts/font3.fntdata" /><Relationship Id="rId31" Type="http://schemas.openxmlformats.org/officeDocument/2006/relationships/font" Target="fonts/font4.fntdata" /><Relationship Id="rId32" Type="http://schemas.openxmlformats.org/officeDocument/2006/relationships/font" Target="fonts/font5.fntdata" /><Relationship Id="rId33" Type="http://schemas.openxmlformats.org/officeDocument/2006/relationships/font" Target="fonts/font6.fntdata" /><Relationship Id="rId34" Type="http://schemas.openxmlformats.org/officeDocument/2006/relationships/font" Target="fonts/font7.fntdata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90375-73D1-4E78-9825-E36B7BB62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79E0B-8CFA-4A6D-A2A8-3BC921794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49863-D5F2-45A8-A19D-CDB244DC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432B6-026F-48FE-B1FF-292BA5523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43AD9F-FD92-492C-B806-7BB98345A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B2C9B-B794-470E-8B3B-3F817C7D4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73D672-565A-4721-894C-3199C1F50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D10D4-6C08-42F6-8B30-789EDBEF0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35075-354E-4B42-996B-B0FF04583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7EF76-0D93-421A-829E-FCEA4BE8D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C4FF5-0229-43D1-B69B-1AEFB69C1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2827020"/>
            <a:ext cx="4646295" cy="4043680"/>
          </a:xfrm>
          <a:prstGeom prst="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7505065" y="0"/>
            <a:ext cx="4686935" cy="4187825"/>
          </a:xfrm>
          <a:prstGeom prst="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0" y="151765"/>
            <a:ext cx="12192635" cy="6574155"/>
          </a:xfrm>
          <a:prstGeom prst="rect">
            <a:avLst/>
          </a:prstGeom>
          <a:solidFill>
            <a:srgbClr val="FBFBFB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defRPr/>
            </a:pPr>
            <a:fld id="{4254A1F1-4577-4218-ABEB-080A9949CAD2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defRPr/>
            </a:pPr>
            <a:fld id="{F5C2A136-305F-47EE-BE20-D6376871B91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defRPr/>
            </a:pPr>
            <a:fld id="{4254A1F1-4577-4218-ABEB-080A9949CAD2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defRPr/>
            </a:pPr>
            <a:fld id="{F5C2A136-305F-47EE-BE20-D6376871B91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slide" Target="slide1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slide" Target="slide1.xml" TargetMode="Interna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3144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/>
          <p:cNvSpPr/>
          <p:nvPr/>
        </p:nvSpPr>
        <p:spPr>
          <a:xfrm>
            <a:off x="681990" y="2264410"/>
            <a:ext cx="10742930" cy="963295"/>
          </a:xfrm>
          <a:prstGeom prst="roundRect">
            <a:avLst>
              <a:gd name="adj" fmla="val 50000"/>
            </a:avLst>
          </a:prstGeom>
          <a:solidFill>
            <a:srgbClr val="BDD7EE"/>
          </a:solidFill>
          <a:ln w="28575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t>名著导读：《骆驼xx》圈点与批注</a:t>
            </a:r>
            <a:endParaRPr sz="4800" b="1">
              <a:solidFill>
                <a:schemeClr val="tx1"/>
              </a:solidFill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-26958" y="216219"/>
            <a:ext cx="408316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t>统编版 · 语文 · 七年级（下）</a:t>
            </a:r>
            <a:endParaRPr lang="zh-CN" altLang="en-US" sz="2400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873760" y="1639570"/>
            <a:ext cx="10645775" cy="37846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了解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作者及</a:t>
            </a:r>
            <a:r>
              <a:rPr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骆驼xx</a:t>
            </a:r>
            <a:r>
              <a:rPr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的思想内容，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撰写xx小传</a:t>
            </a:r>
            <a:r>
              <a:rPr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sz="32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en-US" sz="32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了解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主要</a:t>
            </a:r>
            <a:r>
              <a:rPr lang="en-US" sz="3200" b="1" err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情节及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剖析</a:t>
            </a:r>
            <a:r>
              <a:rPr lang="en-US" sz="3200" b="1" err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人物形象</a:t>
            </a:r>
            <a:r>
              <a:rPr lang="zh-CN" altLang="en-US" sz="3200" b="1" err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</a:t>
            </a:r>
            <a:r>
              <a:rPr lang="zh-CN" altLang="en-US" sz="3200" b="1" err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探寻悲剧原因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鉴赏</a:t>
            </a:r>
            <a:r>
              <a:rPr 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骆驼祥子</a:t>
            </a:r>
            <a:r>
              <a:rPr 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的语言特点，分析语句的深刻含义，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品味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京味儿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 </a:t>
            </a:r>
            <a:endParaRPr 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学习目标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  <p:sp>
        <p:nvSpPr>
          <p:cNvPr id="4" name="文本框 3">
            <a:hlinkClick r:id="rId2" action="ppaction://hlinksldjump?num=1"/>
          </p:cNvPr>
          <p:cNvSpPr txBox="1"/>
          <p:nvPr/>
        </p:nvSpPr>
        <p:spPr>
          <a:xfrm>
            <a:off x="2540" y="6071235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返回</a:t>
            </a:r>
            <a:endParaRPr lang="zh-CN" altLang="en-US" sz="2800" b="1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/>
          <p:cNvSpPr>
            <a:spLocks noChangeArrowheads="1"/>
          </p:cNvSpPr>
          <p:nvPr/>
        </p:nvSpPr>
        <p:spPr bwMode="auto">
          <a:xfrm>
            <a:off x="925814" y="1244823"/>
            <a:ext cx="10340744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719455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6pPr>
            <a:lvl7pPr marL="29718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7pPr>
            <a:lvl8pPr marL="34290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8pPr>
            <a:lvl9pPr marL="3886200" indent="-22860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en-US" altLang="zh-CN" sz="3200" smtClean="0">
                <a:latin typeface="微软雅黑"/>
                <a:ea typeface="微软雅黑"/>
              </a:rPr>
              <a:t>       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老舍</a:t>
            </a:r>
            <a:r>
              <a: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(1899—1966)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原名舒庆春，字舍予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，北京人，满族，杰出的语言大师，有“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人民艺术家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”的称号。其代表作有小说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骆驼祥子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》《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四世同堂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，话剧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茶馆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》《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龙须沟</a:t>
            </a:r>
            <a:r>
              <a:rPr lang="en-US" altLang="zh-CN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等。其中</a:t>
            </a:r>
            <a:r>
              <a: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茶馆</a:t>
            </a:r>
            <a:r>
              <a: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被西方人誉为“东方舞台上的奇迹”。老舍的作品多以市民阶层的生活为题材，有强烈的正义感，语言幽默风趣、“京味儿”十足，具有浓郁的地方色彩和强烈的生活气息。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走近作者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592445" y="556260"/>
            <a:ext cx="18084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ym typeface="+mn-ea"/>
              </a:rPr>
              <a:t>作者简介</a:t>
            </a:r>
            <a:endParaRPr lang="zh-CN" altLang="en-US" sz="3200" b="1" smtClean="0">
              <a:solidFill>
                <a:schemeClr val="tx1"/>
              </a:solidFill>
              <a:sym typeface="+mn-ea"/>
            </a:endParaRPr>
          </a:p>
        </p:txBody>
      </p:sp>
      <p:pic>
        <p:nvPicPr>
          <p:cNvPr id="5" name="图片 4" descr="5"/>
          <p:cNvPicPr>
            <a:picLocks noChangeAspect="1"/>
          </p:cNvPicPr>
          <p:nvPr/>
        </p:nvPicPr>
        <p:blipFill>
          <a:blip r:embed="rId2"/>
          <a:srcRect t="10966" r="15924" b="6960"/>
          <a:stretch>
            <a:fillRect/>
          </a:stretch>
        </p:blipFill>
        <p:spPr>
          <a:xfrm>
            <a:off x="4677410" y="99060"/>
            <a:ext cx="1066165" cy="1040765"/>
          </a:xfrm>
          <a:prstGeom prst="rect">
            <a:avLst/>
          </a:prstGeom>
        </p:spPr>
      </p:pic>
      <p:sp>
        <p:nvSpPr>
          <p:cNvPr id="4" name="文本框 3">
            <a:hlinkClick r:id="rId3" action="ppaction://hlinksldjump?num=1"/>
          </p:cNvPr>
          <p:cNvSpPr txBox="1"/>
          <p:nvPr/>
        </p:nvSpPr>
        <p:spPr>
          <a:xfrm>
            <a:off x="2540" y="6071235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返回</a:t>
            </a:r>
            <a:endParaRPr lang="zh-CN" altLang="en-US" sz="2800" b="1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框 2"/>
          <p:cNvSpPr txBox="1"/>
          <p:nvPr/>
        </p:nvSpPr>
        <p:spPr>
          <a:xfrm>
            <a:off x="3481388" y="0"/>
            <a:ext cx="5392737" cy="13112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b="1">
                <a:solidFill>
                  <a:srgbClr val="3333FF"/>
                </a:solidFill>
                <a:latin typeface="华文楷体" panose="02010600040101010101" charset="-122"/>
                <a:ea typeface="华文楷体" panose="02010600040101010101" charset="-122"/>
              </a:rPr>
              <a:t>一位作家</a:t>
            </a:r>
            <a:endParaRPr lang="zh-CN" altLang="en-US" sz="8000" b="1">
              <a:solidFill>
                <a:srgbClr val="3333FF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3300">
            <a:off x="317296" y="163230"/>
            <a:ext cx="1886021" cy="258374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矩形 1"/>
          <p:cNvSpPr/>
          <p:nvPr/>
        </p:nvSpPr>
        <p:spPr>
          <a:xfrm>
            <a:off x="2614613" y="1295400"/>
            <a:ext cx="9153525" cy="15700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字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舍予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，另有笔名絜青、鸿来、非我等。上学后，自己更名为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舒舍予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，含有“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舍弃自我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”，亦即“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忘我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”的意思。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58825" y="2994025"/>
            <a:ext cx="11190288" cy="20621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     老舍的一生，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总是忘我地工作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他是文艺界当之无愧的“劳动模范”。</a:t>
            </a:r>
            <a:endParaRPr lang="en-US" altLang="zh-CN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     1966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年，由于受到文革运动恶毒的攻击和迫害，老舍被逼无奈之下含冤自沉于北京太平湖。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9827" y="4459024"/>
            <a:ext cx="4222173" cy="262404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矩形 1"/>
          <p:cNvSpPr/>
          <p:nvPr/>
        </p:nvSpPr>
        <p:spPr>
          <a:xfrm>
            <a:off x="1382713" y="307975"/>
            <a:ext cx="9361487" cy="45847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老舍说</a:t>
            </a:r>
            <a:r>
              <a:rPr lang="en-US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:“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我是文艺界中的一名小卒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，十几年来日日操练在书桌上与小凳之间，笔是枪，把热血酒在纸上。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可以自傲的地方，只是我的勤苦</a:t>
            </a:r>
            <a:r>
              <a:rPr lang="en-US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;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小卒心中没有大将的韬略，可是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小卒该作的一切，我确是做到了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。以前如是，现在如是，希望将来也如是。在我入墓的那一天，我愿有人赠给我一块短碑，上刻</a:t>
            </a:r>
            <a:r>
              <a:rPr lang="en-US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: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文艺界尽责的小卒，睡在这里。</a:t>
            </a:r>
            <a:r>
              <a:rPr lang="en-US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”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7317" y="4185745"/>
            <a:ext cx="4301038" cy="26722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randomBa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>
            <a:spLocks noChangeArrowheads="1"/>
          </p:cNvSpPr>
          <p:nvPr/>
        </p:nvSpPr>
        <p:spPr bwMode="auto">
          <a:xfrm>
            <a:off x="688975" y="1209675"/>
            <a:ext cx="10835640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en-US" sz="3200">
                <a:latin typeface="微软雅黑"/>
                <a:ea typeface="微软雅黑"/>
              </a:rPr>
              <a:t>      </a:t>
            </a:r>
            <a:r>
              <a: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骆驼祥子</a:t>
            </a:r>
            <a:r>
              <a: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讲述的是旧中国北京城里的一个年轻好强、充满生命活力的人力车夫祥子</a:t>
            </a:r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三起三落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的人生经历。小说艺术地概括了祥子从充满希望，到挣扎苦斗，再到精神崩溃、走向堕落的苦难的一生。它深刻揭露了旧中国的黑暗，控诉了统治阶级对劳动者的剥削、压迫，表达了作者对劳动人民的深切同情，向人们展示了军阀混战、黑暗统治下的北京底层贫苦市民于痛苦深渊中生活的图景。</a:t>
            </a:r>
            <a:endParaRPr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507735" y="532239"/>
            <a:ext cx="18084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内容摘要</a:t>
            </a:r>
            <a:endParaRPr lang="zh-CN" altLang="en-US" sz="3200" b="1" smtClean="0"/>
          </a:p>
        </p:txBody>
      </p:sp>
      <p:sp>
        <p:nvSpPr>
          <p:cNvPr id="2" name="圆角矩形 1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走进作品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  <p:pic>
        <p:nvPicPr>
          <p:cNvPr id="8" name="图片 7" descr="5"/>
          <p:cNvPicPr>
            <a:picLocks noChangeAspect="1"/>
          </p:cNvPicPr>
          <p:nvPr/>
        </p:nvPicPr>
        <p:blipFill>
          <a:blip r:embed="rId2"/>
          <a:srcRect t="10966" r="15924" b="6960"/>
          <a:stretch>
            <a:fillRect/>
          </a:stretch>
        </p:blipFill>
        <p:spPr>
          <a:xfrm>
            <a:off x="4677410" y="99060"/>
            <a:ext cx="1066165" cy="10407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1" name="Rectangle 3"/>
          <p:cNvSpPr/>
          <p:nvPr/>
        </p:nvSpPr>
        <p:spPr>
          <a:xfrm>
            <a:off x="2474913" y="322263"/>
            <a:ext cx="9251950" cy="557053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   </a:t>
            </a:r>
            <a:r>
              <a:rPr lang="en-US" altLang="zh-CN" sz="3600" b="1"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骆驼祥子</a:t>
            </a:r>
            <a:r>
              <a:rPr lang="en-US" altLang="zh-CN" sz="3600" b="1"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是写城市贫民悲剧命运的代表作，在老舍全部创作中是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一座高峰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。它真实地反映了旧中国城市底层人民的苦难生活，揭示了一个破产了的农民如何市民化，又如何被社会抛入流氓无产者行列的过程，以及这一过程中所经历的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精神毁灭的悲剧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。</a:t>
            </a:r>
            <a:r>
              <a:rPr lang="en-US" altLang="zh-CN" sz="3600" b="1">
                <a:latin typeface="Arial"/>
                <a:ea typeface="楷体_GB2312" pitchFamily="49" charset="-122"/>
              </a:rPr>
              <a:t>……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然而如果更进一步探究，会发现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它还有更深入的意蕴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，那就是对城市文明病与人性关系的思考。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  <a:p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en-US" altLang="zh-CN" sz="3200" b="1">
                <a:latin typeface="Arial"/>
                <a:ea typeface="楷体_GB2312" pitchFamily="49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钱理群、温儒敏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现代文学三十年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》</a:t>
            </a:r>
            <a:endParaRPr lang="en-US" altLang="zh-CN" sz="3200" b="1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15362" name="Picture 4" descr="5bafa40f4bfbfbed6db8229e74f0f736aec31f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8" y="0"/>
            <a:ext cx="2187575" cy="27844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2585">
            <a:off x="534208" y="4089779"/>
            <a:ext cx="1479649" cy="2361621"/>
          </a:xfrm>
          <a:prstGeom prst="roundRect">
            <a:avLst>
              <a:gd name="adj" fmla="val 10589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48644"/>
            <a:ext cx="1834289" cy="21957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386" name="文本框 2"/>
          <p:cNvSpPr txBox="1"/>
          <p:nvPr/>
        </p:nvSpPr>
        <p:spPr>
          <a:xfrm>
            <a:off x="4062413" y="63500"/>
            <a:ext cx="5392737" cy="12001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0000CC"/>
                </a:solidFill>
                <a:latin typeface="华文楷体" panose="02010600040101010101" charset="-122"/>
                <a:ea typeface="华文楷体" panose="02010600040101010101" charset="-122"/>
              </a:rPr>
              <a:t>一本名著</a:t>
            </a:r>
            <a:endParaRPr lang="zh-CN" altLang="en-US" sz="7200" b="1">
              <a:solidFill>
                <a:srgbClr val="0000CC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21507" name="文本框 3"/>
          <p:cNvSpPr txBox="1"/>
          <p:nvPr/>
        </p:nvSpPr>
        <p:spPr>
          <a:xfrm>
            <a:off x="877888" y="1270000"/>
            <a:ext cx="10631487" cy="23701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Calibri" panose="020f0502020204030204" pitchFamily="34" charset="0"/>
                <a:ea typeface="宋体" panose="02010600030101010101" pitchFamily="2" charset="-122"/>
              </a:rPr>
              <a:t>      </a:t>
            </a:r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《</a:t>
            </a:r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骆驼祥子</a:t>
            </a:r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》</a:t>
            </a:r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被翻译成</a:t>
            </a:r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30</a:t>
            </a:r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多种文字，仅俄语版就发行</a:t>
            </a:r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70</a:t>
            </a:r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多万册，</a:t>
            </a:r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1945</a:t>
            </a:r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年在美国翻译出版，并多次再版重点推荐，成为当年图书市场上最引人注目的畅销书。</a:t>
            </a:r>
            <a:r>
              <a:rPr lang="en-US" altLang="zh-CN" sz="36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《</a:t>
            </a:r>
            <a:r>
              <a:rPr lang="zh-CN" altLang="en-US" sz="36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骆驼祥子</a:t>
            </a:r>
            <a:r>
              <a:rPr lang="en-US" altLang="zh-CN" sz="36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》</a:t>
            </a:r>
            <a:r>
              <a:rPr lang="zh-CN" altLang="en-US" sz="36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在世界文学中可谓家喻户晓。</a:t>
            </a:r>
            <a:endParaRPr lang="zh-CN" altLang="en-US" sz="36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090613" y="3646488"/>
            <a:ext cx="10998200" cy="175418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         在国内国外</a:t>
            </a:r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《</a:t>
            </a:r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骆驼祥子</a:t>
            </a:r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》</a:t>
            </a:r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的改编版本众多，电影、电视剧、话剧、歌剧，题材可谓相当丰富，也成就了诸多经典作品。 </a:t>
            </a:r>
            <a:endParaRPr lang="zh-CN" altLang="en-US" sz="36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991" y="5074558"/>
            <a:ext cx="3269140" cy="154392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  <p:bldP spid="8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>
            <a:spLocks noChangeArrowheads="1"/>
          </p:cNvSpPr>
          <p:nvPr/>
        </p:nvSpPr>
        <p:spPr bwMode="auto">
          <a:xfrm>
            <a:off x="588645" y="1300480"/>
            <a:ext cx="11084799" cy="4437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zh-CN" altLang="en-US" sz="3200" smtClean="0">
                <a:latin typeface="微软雅黑"/>
                <a:ea typeface="微软雅黑"/>
              </a:rPr>
              <a:t>       祥子来自农村，渴望以自己的诚实劳动买一辆属于自己的车。他用三年的时间省吃俭用，终于实现了这个理想。可没过多久，祥子连人带车在兵荒马乱中被大兵掳走。最后祥子失去了洋车，只牵回三匹骆驼。祥子没有灰心，他更加努力地拉车攒钱。可是，还没有等他再买上车，所有的积蓄又被孙侦探敲诈一空。</a:t>
            </a:r>
            <a:endParaRPr lang="zh-CN" altLang="en-US" sz="3200"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491385" y="532399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重要情节</a:t>
            </a:r>
            <a:endParaRPr lang="zh-CN" altLang="en-US" sz="3200" b="1" smtClean="0"/>
          </a:p>
        </p:txBody>
      </p:sp>
      <p:pic>
        <p:nvPicPr>
          <p:cNvPr id="3" name="图片 2" descr="5"/>
          <p:cNvPicPr>
            <a:picLocks noChangeAspect="1"/>
          </p:cNvPicPr>
          <p:nvPr/>
        </p:nvPicPr>
        <p:blipFill>
          <a:blip r:embed="rId2"/>
          <a:srcRect t="10966" r="15924" b="6960"/>
          <a:stretch>
            <a:fillRect/>
          </a:stretch>
        </p:blipFill>
        <p:spPr>
          <a:xfrm>
            <a:off x="4677410" y="99060"/>
            <a:ext cx="1066165" cy="1040765"/>
          </a:xfrm>
          <a:prstGeom prst="rect">
            <a:avLst/>
          </a:prstGeom>
        </p:spPr>
      </p:pic>
      <p:sp>
        <p:nvSpPr>
          <p:cNvPr id="2" name="圆角矩形 1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走进作品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>
            <a:spLocks noChangeArrowheads="1"/>
          </p:cNvSpPr>
          <p:nvPr/>
        </p:nvSpPr>
        <p:spPr bwMode="auto">
          <a:xfrm>
            <a:off x="588645" y="1300480"/>
            <a:ext cx="11084799" cy="4437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zh-CN" altLang="en-US" sz="3200" smtClean="0">
                <a:latin typeface="微软雅黑"/>
                <a:ea typeface="微软雅黑"/>
              </a:rPr>
              <a:t>       当祥子又一次拉上自己的车，是以与虎妞成就畸形的婚姻为代价的。但好景不长，因虎妞难产而死，他不得不卖掉人力车去料理丧事。至此，他的人生理想彻底破灭了。而小福子的自杀吹熄了他心中最后一朵希望的火花。连遭生活的打击，祥子再也无法鼓起生活的勇气，他厌恶拉车，厌恶劳作，慢慢堕落，最终变成一具失去灵魂的行尸走肉。</a:t>
            </a:r>
            <a:endParaRPr lang="zh-CN" altLang="en-US" sz="3200" smtClean="0"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491385" y="532399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/>
              <a:t>重要情节</a:t>
            </a:r>
            <a:endParaRPr lang="zh-CN" altLang="en-US" sz="3200" b="1" smtClean="0"/>
          </a:p>
        </p:txBody>
      </p:sp>
      <p:pic>
        <p:nvPicPr>
          <p:cNvPr id="3" name="图片 2" descr="5"/>
          <p:cNvPicPr>
            <a:picLocks noChangeAspect="1"/>
          </p:cNvPicPr>
          <p:nvPr/>
        </p:nvPicPr>
        <p:blipFill>
          <a:blip r:embed="rId2"/>
          <a:srcRect t="10966" r="15924" b="6960"/>
          <a:stretch>
            <a:fillRect/>
          </a:stretch>
        </p:blipFill>
        <p:spPr>
          <a:xfrm>
            <a:off x="4677410" y="99060"/>
            <a:ext cx="1066165" cy="1040765"/>
          </a:xfrm>
          <a:prstGeom prst="rect">
            <a:avLst/>
          </a:prstGeom>
        </p:spPr>
      </p:pic>
      <p:sp>
        <p:nvSpPr>
          <p:cNvPr id="2" name="圆角矩形 1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走进作品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69341"/>
            <a:ext cx="1982824" cy="237355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58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1950" y="5014913"/>
            <a:ext cx="3074988" cy="1770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59" name="文本框 3"/>
          <p:cNvSpPr txBox="1"/>
          <p:nvPr/>
        </p:nvSpPr>
        <p:spPr>
          <a:xfrm>
            <a:off x="4225925" y="109538"/>
            <a:ext cx="4030663" cy="10160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latin typeface="Calibri" panose="020f0502020204030204" pitchFamily="34" charset="0"/>
                <a:ea typeface="宋体" panose="02010600030101010101" pitchFamily="2" charset="-122"/>
              </a:rPr>
              <a:t>思维导图法</a:t>
            </a:r>
            <a:endParaRPr lang="zh-CN" altLang="en-US" sz="60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9460" name="矩形 4"/>
          <p:cNvSpPr/>
          <p:nvPr/>
        </p:nvSpPr>
        <p:spPr>
          <a:xfrm>
            <a:off x="1982788" y="1401763"/>
            <a:ext cx="897255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Calibri" panose="020f0502020204030204" pitchFamily="34" charset="0"/>
                <a:ea typeface="宋体" panose="02010600030101010101" pitchFamily="2" charset="-122"/>
              </a:rPr>
              <a:t>           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思维导图法，在名著阅读的过程中，由中心主题、分支、图像和关键词等组成的笔记方法。从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一个或多个主题向四周散射分支，分支上是与中心主题息息相关的关键词语、短语或句子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，每个分支还可以有进一步的分支，从而形成知识或问题的思维网络。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5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45464">
            <a:off x="6453188" y="588963"/>
            <a:ext cx="5508625" cy="392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6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91432">
            <a:off x="5389563" y="4200525"/>
            <a:ext cx="6076950" cy="2635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7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1174602">
            <a:off x="727075" y="3198813"/>
            <a:ext cx="4783138" cy="33083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8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27822">
            <a:off x="1349375" y="163513"/>
            <a:ext cx="5060950" cy="36925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6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9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49" y="4484439"/>
            <a:ext cx="1751788" cy="23735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06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1950" y="5014913"/>
            <a:ext cx="3074988" cy="1770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7" name="文本框 3"/>
          <p:cNvSpPr txBox="1"/>
          <p:nvPr/>
        </p:nvSpPr>
        <p:spPr>
          <a:xfrm>
            <a:off x="3543300" y="82550"/>
            <a:ext cx="4048125" cy="10160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latin typeface="Calibri" panose="020f0502020204030204" pitchFamily="34" charset="0"/>
                <a:ea typeface="宋体" panose="02010600030101010101" pitchFamily="2" charset="-122"/>
              </a:rPr>
              <a:t>标题回目法</a:t>
            </a:r>
            <a:endParaRPr lang="zh-CN" altLang="en-US" sz="60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1508" name="矩形 4"/>
          <p:cNvSpPr/>
          <p:nvPr/>
        </p:nvSpPr>
        <p:spPr>
          <a:xfrm>
            <a:off x="1682750" y="1085850"/>
            <a:ext cx="8812213" cy="507746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Calibri" panose="020f0502020204030204" pitchFamily="34" charset="0"/>
                <a:ea typeface="宋体" panose="02010600030101010101" pitchFamily="2" charset="-122"/>
              </a:rPr>
              <a:t>         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标题回目法，借鉴于古代章回小说，所谓回目，就是每章节书的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概述性的题目或小标题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。有的单句，有的偶句，也可提示性或悬念性的关键词、短语。这是一种在小说创造过程中具有中国特色的艺术表现形式。</a:t>
            </a:r>
            <a:endParaRPr lang="en-US" altLang="zh-CN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en-US" altLang="zh-CN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 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我们在阅读长篇小说时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可以尝试给相应章节拟写、仿写或改写概述性的标题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，加深对小说情节的把握理解。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49" y="4484439"/>
            <a:ext cx="1751788" cy="23735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0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1950" y="5014913"/>
            <a:ext cx="3074988" cy="1770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5" name="Rectangle 1"/>
          <p:cNvSpPr/>
          <p:nvPr/>
        </p:nvSpPr>
        <p:spPr>
          <a:xfrm>
            <a:off x="6040438" y="904875"/>
            <a:ext cx="5265737" cy="4586288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br>
              <a:rPr lang="zh-CN" altLang="en-US" sz="2800" b="1" baseline="0">
                <a:solidFill>
                  <a:srgbClr val="0000CC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拼三年辛苦积蓄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费九六欢喜得车</a:t>
            </a:r>
            <a:b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遇兵匪新车被抢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趁炮击小命逃脱</a:t>
            </a:r>
            <a:b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逃命时牵驼三匹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归途中卖钱三五</a:t>
            </a:r>
            <a:b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病后得名有骆驼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进城寄居在人和</a:t>
            </a:r>
            <a:b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痴情车梦再拼命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包月杨家不顺心</a:t>
            </a:r>
            <a:endParaRPr lang="en-US" altLang="zh-CN" sz="2400" b="1" baseline="0">
              <a:solidFill>
                <a:srgbClr val="1E1E1E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  <a:p>
            <a:pPr algn="ctr" defTabSz="914400"/>
            <a:r>
              <a:rPr lang="en-US" altLang="zh-CN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……………</a:t>
            </a:r>
            <a:endParaRPr lang="zh-CN" altLang="en-US" sz="2400" b="1" baseline="0">
              <a:latin typeface="Arial" pitchFamily="34" charset="0"/>
              <a:ea typeface="宋体" panose="02010600030101010101" pitchFamily="2" charset="-122"/>
            </a:endParaRPr>
          </a:p>
          <a:p>
            <a:pPr algn="ctr" defTabSz="914400" eaLnBrk="0" hangingPunct="0"/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妻死财失烟上瘾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家无车租人消沉</a:t>
            </a:r>
            <a:b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受诱夏太太得病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巧遇刘四爷发飙</a:t>
            </a:r>
            <a:b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见曹公重燃希望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找小福难觅影踪</a:t>
            </a:r>
            <a:b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见老马动摇信念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失小福彻底沉沦</a:t>
            </a:r>
            <a:b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卖阮明只为赚钱</a:t>
            </a:r>
            <a:r>
              <a:rPr lang="zh-CN" altLang="en-US" sz="2400" b="1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2400" b="1" baseline="0">
                <a:solidFill>
                  <a:srgbClr val="1E1E1E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混仪仗苟且偷生</a:t>
            </a:r>
            <a:endParaRPr lang="zh-CN" altLang="en-US" sz="2400" b="1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532" name="TextBox 6"/>
          <p:cNvSpPr txBox="1"/>
          <p:nvPr/>
        </p:nvSpPr>
        <p:spPr>
          <a:xfrm>
            <a:off x="1663700" y="958850"/>
            <a:ext cx="4289425" cy="7064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CC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短语式标题</a:t>
            </a:r>
            <a:endParaRPr lang="zh-CN" altLang="en-US" sz="4000" b="1">
              <a:solidFill>
                <a:srgbClr val="0000CC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2533" name="矩形 2"/>
          <p:cNvSpPr/>
          <p:nvPr/>
        </p:nvSpPr>
        <p:spPr>
          <a:xfrm>
            <a:off x="2373313" y="2754313"/>
            <a:ext cx="185737" cy="9239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latin typeface="Arial"/>
              <a:ea typeface="宋体" panose="02010600030101010101" pitchFamily="2" charset="-122"/>
            </a:endParaRPr>
          </a:p>
          <a:p>
            <a:endParaRPr lang="en-US" altLang="zh-CN">
              <a:latin typeface="Arial"/>
              <a:ea typeface="宋体" panose="02010600030101010101" pitchFamily="2" charset="-122"/>
            </a:endParaRPr>
          </a:p>
          <a:p>
            <a:endParaRPr lang="zh-CN" altLang="en-US">
              <a:latin typeface="Arial"/>
              <a:ea typeface="宋体" panose="02010600030101010101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525588" y="1762125"/>
            <a:ext cx="4230687" cy="30480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/>
                <a:ea typeface="宋体" panose="02010600030101010101" pitchFamily="2" charset="-122"/>
              </a:rPr>
              <a:t>进城谋生，攒钱买车</a:t>
            </a:r>
            <a:endParaRPr lang="zh-CN" altLang="en-US" sz="2400" b="1">
              <a:latin typeface="Arial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Arial"/>
                <a:ea typeface="宋体" panose="02010600030101010101" pitchFamily="2" charset="-122"/>
              </a:rPr>
              <a:t>贪图车费，不幸被抓</a:t>
            </a:r>
            <a:endParaRPr lang="zh-CN" altLang="en-US" sz="2400" b="1">
              <a:latin typeface="Arial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Arial"/>
                <a:ea typeface="宋体" panose="02010600030101010101" pitchFamily="2" charset="-122"/>
              </a:rPr>
              <a:t>连夜逃命，反得钱财</a:t>
            </a:r>
            <a:endParaRPr lang="en-US" altLang="zh-CN" sz="2400" b="1">
              <a:latin typeface="Arial"/>
              <a:ea typeface="宋体" panose="02010600030101010101" pitchFamily="2" charset="-122"/>
            </a:endParaRPr>
          </a:p>
          <a:p>
            <a:r>
              <a:rPr lang="en-US" altLang="zh-CN" sz="2400" b="1">
                <a:latin typeface="Arial"/>
                <a:ea typeface="宋体" panose="02010600030101010101" pitchFamily="2" charset="-122"/>
              </a:rPr>
              <a:t>………………</a:t>
            </a:r>
            <a:endParaRPr lang="en-US" altLang="zh-CN" sz="2400" b="1">
              <a:latin typeface="Arial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Arial"/>
                <a:ea typeface="宋体" panose="02010600030101010101" pitchFamily="2" charset="-122"/>
              </a:rPr>
              <a:t>懒惰颓废，打架生事</a:t>
            </a:r>
            <a:endParaRPr lang="zh-CN" altLang="en-US" sz="2400" b="1">
              <a:latin typeface="Arial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Arial"/>
                <a:ea typeface="宋体" panose="02010600030101010101" pitchFamily="2" charset="-122"/>
              </a:rPr>
              <a:t>精神崩溃，吃喝嫖赌</a:t>
            </a:r>
            <a:endParaRPr lang="zh-CN" altLang="en-US" sz="2400" b="1">
              <a:latin typeface="Arial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Arial"/>
                <a:ea typeface="宋体" panose="02010600030101010101" pitchFamily="2" charset="-122"/>
              </a:rPr>
              <a:t>祥子堕落，成末路鬼</a:t>
            </a:r>
            <a:endParaRPr lang="zh-CN" altLang="en-US" sz="2400" b="1">
              <a:latin typeface="Arial"/>
              <a:ea typeface="宋体" panose="02010600030101010101" pitchFamily="2" charset="-122"/>
            </a:endParaRPr>
          </a:p>
          <a:p>
            <a:endParaRPr lang="zh-CN" altLang="en-US" sz="2400" b="1">
              <a:latin typeface="Arial"/>
              <a:ea typeface="宋体" panose="02010600030101010101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957888" y="571500"/>
            <a:ext cx="5330825" cy="7080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CC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仿古典章回小说式标题</a:t>
            </a:r>
            <a:endParaRPr lang="zh-CN" altLang="en-US" sz="4000" b="1">
              <a:solidFill>
                <a:srgbClr val="0000CC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4" grpId="1"/>
      <p:bldP spid="8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26260"/>
            <a:ext cx="1982824" cy="237356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554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1950" y="5014913"/>
            <a:ext cx="3074988" cy="1770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5" name="文本框 3"/>
          <p:cNvSpPr txBox="1"/>
          <p:nvPr/>
        </p:nvSpPr>
        <p:spPr>
          <a:xfrm>
            <a:off x="3470275" y="187325"/>
            <a:ext cx="4048125" cy="10160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latin typeface="Calibri" panose="020f0502020204030204" pitchFamily="34" charset="0"/>
                <a:ea typeface="宋体" panose="02010600030101010101" pitchFamily="2" charset="-122"/>
              </a:rPr>
              <a:t>摘录笔记法</a:t>
            </a:r>
            <a:endParaRPr lang="zh-CN" altLang="en-US" sz="60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2355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928941">
            <a:off x="6738938" y="3184525"/>
            <a:ext cx="3600450" cy="30575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7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95962">
            <a:off x="2414588" y="3214688"/>
            <a:ext cx="3638550" cy="3778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8" name="文本框 11"/>
          <p:cNvSpPr txBox="1"/>
          <p:nvPr/>
        </p:nvSpPr>
        <p:spPr>
          <a:xfrm>
            <a:off x="363538" y="1104900"/>
            <a:ext cx="11555412" cy="20621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Calibri" panose="020f0502020204030204" pitchFamily="34" charset="0"/>
                <a:ea typeface="宋体" panose="02010600030101010101" pitchFamily="2" charset="-122"/>
              </a:rPr>
              <a:t>        摘录笔记法，是一种</a:t>
            </a:r>
            <a:r>
              <a:rPr lang="zh-CN" altLang="en-US" sz="32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广泛适用而又灵活机动的阅读笔记形式</a:t>
            </a:r>
            <a:r>
              <a:rPr lang="zh-CN" altLang="en-US" sz="3200" b="1">
                <a:latin typeface="Calibri" panose="020f0502020204030204" pitchFamily="34" charset="0"/>
                <a:ea typeface="宋体" panose="02010600030101010101" pitchFamily="2" charset="-122"/>
              </a:rPr>
              <a:t>，它既有利于加强记忆又有利于理解和创造，更有利于提高写作水平。潜移默化的大量摘录积蓄过程中，会</a:t>
            </a:r>
            <a:r>
              <a:rPr lang="zh-CN" altLang="en-US" sz="32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灵感顿生，思绪如涌。</a:t>
            </a:r>
            <a:endParaRPr lang="zh-CN" altLang="en-US" sz="32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/>
        </p:nvSpPr>
        <p:spPr>
          <a:xfrm>
            <a:off x="48260" y="129540"/>
            <a:ext cx="2724150" cy="461010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圈点批注法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  <p:sp>
        <p:nvSpPr>
          <p:cNvPr id="10" name="TextBox 14"/>
          <p:cNvSpPr txBox="1">
            <a:spLocks noChangeArrowheads="1"/>
          </p:cNvSpPr>
          <p:nvPr/>
        </p:nvSpPr>
        <p:spPr bwMode="auto">
          <a:xfrm>
            <a:off x="509270" y="648335"/>
            <a:ext cx="10989310" cy="5210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smtClean="0">
                <a:latin typeface="微软雅黑"/>
                <a:ea typeface="微软雅黑"/>
              </a:rPr>
              <a:t>      </a:t>
            </a:r>
            <a:r>
              <a:rPr lang="zh-CN" altLang="en-US" sz="3200" smtClean="0">
                <a:solidFill>
                  <a:srgbClr val="FF0000"/>
                </a:solidFill>
                <a:latin typeface="微软雅黑"/>
                <a:ea typeface="微软雅黑"/>
              </a:rPr>
              <a:t>圈点批注法</a:t>
            </a:r>
            <a:r>
              <a:rPr lang="zh-CN" altLang="en-US" sz="3200" smtClean="0">
                <a:latin typeface="微软雅黑"/>
                <a:ea typeface="微软雅黑"/>
              </a:rPr>
              <a:t>是古人读书时常用的传统方法。这种读书方法可以凝聚阅读的注意力，便于复习巩固查考，也是一种治学的方式。 运用圈点批注法，要注意以下几点：</a:t>
            </a:r>
            <a:endParaRPr lang="en-US" altLang="zh-CN" sz="3200" smtClean="0">
              <a:latin typeface="微软雅黑"/>
              <a:ea typeface="微软雅黑"/>
            </a:endParaRPr>
          </a:p>
          <a:p>
            <a:pPr algn="just" eaLnBrk="1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1</a:t>
            </a:r>
            <a:r>
              <a:rPr lang="en-US" altLang="zh-CN" sz="3200" b="1" smtClean="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.</a:t>
            </a:r>
            <a:r>
              <a:rPr lang="zh-CN" altLang="en-US" sz="3200" b="1" smtClean="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圈点就是在阅读过程中随手勾画出文章的重点、难点、疑点，或者是自己深有体会之处。</a:t>
            </a:r>
            <a:endParaRPr lang="zh-CN" altLang="en-US" sz="3200" b="1" smtClean="0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just" eaLnBrk="1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2</a:t>
            </a:r>
            <a:r>
              <a:rPr lang="en-US" altLang="zh-CN" sz="3200" b="1" smtClean="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.</a:t>
            </a:r>
            <a:r>
              <a:rPr lang="zh-CN" altLang="en-US" sz="3200" b="1" smtClean="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批注可以从作品的内容、结构、写作手法、语言特色等方面着手，或展开联想、想象，补充原文内容，或写出心得体会，提出自己的见解。</a:t>
            </a:r>
            <a:endParaRPr lang="zh-CN" altLang="en-US" sz="3200" b="1" smtClean="0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文本框 1">
            <a:hlinkClick r:id="rId2" action="ppaction://hlinksldjump?num=1"/>
          </p:cNvPr>
          <p:cNvSpPr txBox="1"/>
          <p:nvPr/>
        </p:nvSpPr>
        <p:spPr>
          <a:xfrm>
            <a:off x="2540" y="6071235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返回</a:t>
            </a:r>
            <a:endParaRPr lang="zh-CN" altLang="en-US" sz="2800" b="1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4"/>
          <p:cNvSpPr txBox="1">
            <a:spLocks noChangeArrowheads="1"/>
          </p:cNvSpPr>
          <p:nvPr/>
        </p:nvSpPr>
        <p:spPr bwMode="auto">
          <a:xfrm>
            <a:off x="490764" y="579736"/>
            <a:ext cx="11210306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en-US" altLang="zh-CN" sz="32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3</a:t>
            </a:r>
            <a:r>
              <a:rPr lang="en-US" altLang="zh-CN" sz="3200" b="1" smtClean="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.</a:t>
            </a:r>
            <a:r>
              <a:rPr lang="zh-CN" altLang="en-US" sz="3200" b="1" smtClean="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阅读时，每次圈点批注可以有不同的侧重点。一般是循着由易到难的顺序进行的，从解决字词方面的疑问，到重点语句的理解，到全篇内容的把握。</a:t>
            </a:r>
            <a:endParaRPr lang="zh-CN" altLang="en-US" sz="3200" b="1" smtClean="0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en-US" altLang="zh-CN" sz="32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4</a:t>
            </a:r>
            <a:r>
              <a:rPr lang="en-US" altLang="zh-CN" sz="3200" b="1" smtClean="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.</a:t>
            </a:r>
            <a:r>
              <a:rPr lang="zh-CN" altLang="en-US" sz="3200" b="1" smtClean="0">
                <a:solidFill>
                  <a:schemeClr val="accent1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以给自己设定一些圈点和批注的符号。如用圆点或圆圈表示精警之处，用问号表示质疑，用叹号表示强调，用直线表示需要着重记忆或领会，用波浪线表示重要语句，用竖线或斜线表示段落层次的划分，等等。符号设定之后，每个人要养成固定使用的习惯，这样在整理读书笔记时才不至于凌乱。</a:t>
            </a:r>
            <a:endParaRPr lang="zh-CN" altLang="en-US" sz="3200" b="1" smtClean="0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阅读指导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主要人物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  <p:sp>
        <p:nvSpPr>
          <p:cNvPr id="10" name="TextBox 14"/>
          <p:cNvSpPr txBox="1">
            <a:spLocks noChangeArrowheads="1"/>
          </p:cNvSpPr>
          <p:nvPr/>
        </p:nvSpPr>
        <p:spPr bwMode="auto">
          <a:xfrm>
            <a:off x="374650" y="1901190"/>
            <a:ext cx="11478260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en-US" altLang="zh-CN" sz="3200" smtClean="0">
                <a:latin typeface="微软雅黑"/>
                <a:ea typeface="微软雅黑"/>
              </a:rPr>
              <a:t>    </a:t>
            </a:r>
            <a:r>
              <a: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身材高大、年轻力壮的洋车夫，是全书的灵魂人物。他善良纯朴，热爱劳动，具有如骆驼一般的坚忍的精神。祥子一贯要强，但在旧社会的摧残压迫下，他的希望一次又一次地破灭了。祥子的悲惨遭遇深刻地揭露了旧中国的腐朽与黑暗，反映了当时军阀混战、黑暗统治下的北京底层贫苦市民水深火热的生活处境</a:t>
            </a:r>
            <a:r>
              <a:rPr lang="zh-CN" altLang="en-US" sz="3200" smtClean="0">
                <a:latin typeface="微软雅黑"/>
                <a:ea typeface="微软雅黑"/>
              </a:rPr>
              <a:t>。</a:t>
            </a:r>
            <a:endParaRPr lang="zh-CN" altLang="en-US" sz="3200" smtClean="0">
              <a:latin typeface="微软雅黑"/>
              <a:ea typeface="微软雅黑"/>
            </a:endParaRPr>
          </a:p>
        </p:txBody>
      </p:sp>
      <p:sp>
        <p:nvSpPr>
          <p:cNvPr id="4" name="文本框 9"/>
          <p:cNvSpPr txBox="1"/>
          <p:nvPr/>
        </p:nvSpPr>
        <p:spPr>
          <a:xfrm>
            <a:off x="509094" y="1097525"/>
            <a:ext cx="14566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E04236"/>
                </a:solidFill>
                <a:latin typeface="Times New Roman" panose="02020603050405020304" charset="0"/>
                <a:cs typeface="Times New Roman" panose="02020603050405020304" charset="0"/>
              </a:rPr>
              <a:t>1</a:t>
            </a:r>
            <a:r>
              <a:rPr lang="en-US" altLang="zh-CN" sz="3600" b="1" smtClean="0">
                <a:solidFill>
                  <a:srgbClr val="E04236"/>
                </a:solidFill>
              </a:rPr>
              <a:t>.</a:t>
            </a:r>
            <a:r>
              <a:rPr lang="zh-CN" altLang="en-US" sz="3600" b="1" smtClean="0">
                <a:solidFill>
                  <a:srgbClr val="E04236"/>
                </a:solidFill>
              </a:rPr>
              <a:t>祥子</a:t>
            </a:r>
            <a:endParaRPr lang="zh-CN" altLang="en-US" sz="3600" b="1" smtClean="0">
              <a:solidFill>
                <a:srgbClr val="E04236"/>
              </a:solidFill>
            </a:endParaRPr>
          </a:p>
        </p:txBody>
      </p:sp>
      <p:sp>
        <p:nvSpPr>
          <p:cNvPr id="3" name="文本框 2">
            <a:hlinkClick r:id="rId2" action="ppaction://hlinksldjump?num=1"/>
          </p:cNvPr>
          <p:cNvSpPr txBox="1"/>
          <p:nvPr/>
        </p:nvSpPr>
        <p:spPr>
          <a:xfrm>
            <a:off x="2540" y="6071235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返回</a:t>
            </a:r>
            <a:endParaRPr lang="zh-CN" altLang="en-US" sz="2800" b="1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4"/>
          <p:cNvSpPr txBox="1">
            <a:spLocks noChangeArrowheads="1"/>
          </p:cNvSpPr>
          <p:nvPr/>
        </p:nvSpPr>
        <p:spPr bwMode="auto">
          <a:xfrm>
            <a:off x="570230" y="1544955"/>
            <a:ext cx="7861935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en-US" altLang="zh-CN" sz="3200" smtClean="0">
                <a:latin typeface="微软雅黑"/>
                <a:ea typeface="微软雅黑"/>
              </a:rPr>
              <a:t>      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车厂老板刘四爷的女儿、祥子的妻子，三十七八岁，长得虎头虎脑，大胆泼辣，粗俗凶悍。她是父亲的好帮手，以至于父亲刘四爷不想过早地把她嫁出去。她大胆追求祥子，为和祥子结婚而跟父亲断绝父女关系，最后因难产去世。</a:t>
            </a:r>
            <a:endParaRPr lang="zh-CN" altLang="en-US" sz="32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9"/>
          <p:cNvSpPr txBox="1"/>
          <p:nvPr/>
        </p:nvSpPr>
        <p:spPr>
          <a:xfrm>
            <a:off x="532845" y="836268"/>
            <a:ext cx="14566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E04236"/>
                </a:solidFill>
                <a:latin typeface="Times New Roman" panose="02020603050405020304" charset="0"/>
                <a:cs typeface="Times New Roman" panose="02020603050405020304" charset="0"/>
              </a:rPr>
              <a:t>2</a:t>
            </a:r>
            <a:r>
              <a:rPr lang="en-US" altLang="zh-CN" sz="3600" b="1" smtClean="0">
                <a:solidFill>
                  <a:srgbClr val="E04236"/>
                </a:solidFill>
              </a:rPr>
              <a:t>.</a:t>
            </a:r>
            <a:r>
              <a:rPr lang="zh-CN" altLang="en-US" sz="3600" b="1" smtClean="0">
                <a:solidFill>
                  <a:srgbClr val="E04236"/>
                </a:solidFill>
              </a:rPr>
              <a:t>虎妞</a:t>
            </a:r>
            <a:endParaRPr lang="zh-CN" altLang="en-US" sz="3600" b="1" smtClean="0">
              <a:solidFill>
                <a:srgbClr val="E04236"/>
              </a:solidFill>
            </a:endParaRPr>
          </a:p>
        </p:txBody>
      </p:sp>
      <p:pic>
        <p:nvPicPr>
          <p:cNvPr id="1025" name="Picture 1" descr="d:\Documents\Tencent Files\2720870067\Image\C2C\Image7\~NU}UIM)Q{AC2KOLVSY}{5V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775864" y="1603168"/>
            <a:ext cx="2919845" cy="4352925"/>
          </a:xfrm>
          <a:prstGeom prst="rect">
            <a:avLst/>
          </a:prstGeom>
          <a:noFill/>
        </p:spPr>
      </p:pic>
      <p:sp>
        <p:nvSpPr>
          <p:cNvPr id="5" name="圆角矩形 4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主要人物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4"/>
          <p:cNvSpPr txBox="1">
            <a:spLocks noChangeArrowheads="1"/>
          </p:cNvSpPr>
          <p:nvPr/>
        </p:nvSpPr>
        <p:spPr bwMode="auto">
          <a:xfrm>
            <a:off x="581890" y="1616378"/>
            <a:ext cx="7647709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en-US" altLang="zh-CN" sz="3200" smtClean="0">
                <a:latin typeface="微软雅黑"/>
                <a:ea typeface="微软雅黑"/>
              </a:rPr>
              <a:t>      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人和车厂的老板，为人苛刻，性格刚强，从不肯在外场失了面子。因为愧于女儿虎妞，凡事都让她几分，可他不愿辛苦成果被祥子继承去，就跟女儿闹翻了，后来变卖了车厂，拿着钱去享福了。直到得知自己的女儿死了，他才真正感到了孤独</a:t>
            </a:r>
            <a:r>
              <a:rPr lang="zh-CN" altLang="en-US" sz="3200" smtClean="0">
                <a:latin typeface="微软雅黑"/>
                <a:ea typeface="微软雅黑"/>
              </a:rPr>
              <a:t>。</a:t>
            </a:r>
            <a:endParaRPr lang="zh-CN" altLang="en-US" sz="3200" smtClean="0">
              <a:latin typeface="微软雅黑"/>
              <a:ea typeface="微软雅黑"/>
            </a:endParaRPr>
          </a:p>
        </p:txBody>
      </p:sp>
      <p:sp>
        <p:nvSpPr>
          <p:cNvPr id="4" name="文本框 9"/>
          <p:cNvSpPr txBox="1"/>
          <p:nvPr/>
        </p:nvSpPr>
        <p:spPr>
          <a:xfrm>
            <a:off x="532844" y="800641"/>
            <a:ext cx="207972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E04236"/>
                </a:solidFill>
                <a:latin typeface="Times New Roman" panose="02020603050405020304" charset="0"/>
                <a:cs typeface="Times New Roman" panose="02020603050405020304" charset="0"/>
              </a:rPr>
              <a:t>3</a:t>
            </a:r>
            <a:r>
              <a:rPr lang="en-US" altLang="zh-CN" sz="3600" b="1" smtClean="0">
                <a:solidFill>
                  <a:srgbClr val="E04236"/>
                </a:solidFill>
              </a:rPr>
              <a:t>.</a:t>
            </a:r>
            <a:r>
              <a:rPr lang="zh-CN" altLang="en-US" sz="3600" b="1" smtClean="0">
                <a:solidFill>
                  <a:srgbClr val="E04236"/>
                </a:solidFill>
              </a:rPr>
              <a:t>刘四爷</a:t>
            </a:r>
            <a:endParaRPr lang="zh-CN" altLang="en-US" sz="3600" b="1" smtClean="0">
              <a:solidFill>
                <a:srgbClr val="E04236"/>
              </a:solidFill>
            </a:endParaRPr>
          </a:p>
        </p:txBody>
      </p:sp>
      <p:pic>
        <p:nvPicPr>
          <p:cNvPr id="50177" name="Picture 1" descr="d:\Documents\Tencent Files\2720870067\Image\C2C\Image7\H3%7_31M84TW()RY3P6FV)W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526483" y="1389414"/>
            <a:ext cx="3225924" cy="4631376"/>
          </a:xfrm>
          <a:prstGeom prst="rect">
            <a:avLst/>
          </a:prstGeom>
          <a:noFill/>
        </p:spPr>
      </p:pic>
      <p:sp>
        <p:nvSpPr>
          <p:cNvPr id="5" name="圆角矩形 4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主要人物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4"/>
          <p:cNvSpPr txBox="1">
            <a:spLocks noChangeArrowheads="1"/>
          </p:cNvSpPr>
          <p:nvPr/>
        </p:nvSpPr>
        <p:spPr bwMode="auto">
          <a:xfrm>
            <a:off x="570015" y="1557001"/>
            <a:ext cx="7647709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en-US" altLang="zh-CN" sz="3200" smtClean="0">
                <a:latin typeface="微软雅黑"/>
                <a:ea typeface="微软雅黑"/>
              </a:rPr>
              <a:t>     </a:t>
            </a:r>
            <a:r>
              <a:rPr lang="en-US" altLang="zh-CN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一个善良的、可悲的人物，祥子真正喜欢的人。十九岁时被父亲卖给了一个军官，军官被调走后她又回到了娘家。父亲酗酒成性，家里没有经济来源，还要养活两个弟弟，她被迫卖身，后来不堪凌辱而上吊自杀。</a:t>
            </a:r>
            <a:endParaRPr lang="zh-CN" altLang="en-US" sz="32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9"/>
          <p:cNvSpPr txBox="1"/>
          <p:nvPr/>
        </p:nvSpPr>
        <p:spPr>
          <a:xfrm>
            <a:off x="509093" y="860019"/>
            <a:ext cx="207972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E04236"/>
                </a:solidFill>
                <a:latin typeface="Times New Roman" panose="02020603050405020304" charset="0"/>
                <a:cs typeface="Times New Roman" panose="02020603050405020304" charset="0"/>
              </a:rPr>
              <a:t>4</a:t>
            </a:r>
            <a:r>
              <a:rPr lang="en-US" altLang="zh-CN" sz="3600" b="1" smtClean="0">
                <a:solidFill>
                  <a:srgbClr val="E04236"/>
                </a:solidFill>
              </a:rPr>
              <a:t>.</a:t>
            </a:r>
            <a:r>
              <a:rPr lang="zh-CN" altLang="en-US" sz="3600" b="1" smtClean="0">
                <a:solidFill>
                  <a:srgbClr val="E04236"/>
                </a:solidFill>
              </a:rPr>
              <a:t>小福子</a:t>
            </a:r>
            <a:endParaRPr lang="zh-CN" altLang="en-US" sz="3600" b="1" smtClean="0">
              <a:solidFill>
                <a:srgbClr val="E04236"/>
              </a:solidFill>
            </a:endParaRPr>
          </a:p>
        </p:txBody>
      </p:sp>
      <p:pic>
        <p:nvPicPr>
          <p:cNvPr id="51201" name="Picture 1" descr="d:\Documents\Tencent Files\2720870067\Image\C2C\Image7\ZTT@TF3`U06~LBAA]~A5@JP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455231" y="1201769"/>
            <a:ext cx="3293795" cy="4882356"/>
          </a:xfrm>
          <a:prstGeom prst="roundRect">
            <a:avLst/>
          </a:prstGeom>
          <a:noFill/>
        </p:spPr>
      </p:pic>
      <p:sp>
        <p:nvSpPr>
          <p:cNvPr id="5" name="圆角矩形 4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主要人物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928370" y="1245235"/>
            <a:ext cx="5614934" cy="306705"/>
          </a:xfrm>
          <a:prstGeom prst="rect">
            <a:avLst/>
          </a:prstGeom>
          <a:solidFill>
            <a:srgbClr val="E6B8BC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26" name="矩形 25"/>
          <p:cNvSpPr/>
          <p:nvPr/>
        </p:nvSpPr>
        <p:spPr>
          <a:xfrm>
            <a:off x="446035" y="1963949"/>
            <a:ext cx="7581686" cy="37846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smtClean="0">
                <a:latin typeface="微软雅黑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3200" smtClean="0">
                <a:latin typeface="微软雅黑"/>
                <a:ea typeface="微软雅黑"/>
                <a:cs typeface="微软雅黑" panose="020b0503020204020204" charset="-122"/>
              </a:rPr>
              <a:t>小说以主人公祥子的生活遭遇为描写重点和结构中心，以祥子买车、卖车“三起三落”的奋斗、挣扎、堕落过程为叙事线索，一线串珠式地组织材料，安排情节，不枝不蔓，紧凑集中。</a:t>
            </a:r>
            <a:endParaRPr lang="zh-CN" altLang="en-US" sz="32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1" name="Rectangle 18"/>
          <p:cNvSpPr>
            <a:spLocks noChangeArrowheads="1"/>
          </p:cNvSpPr>
          <p:nvPr/>
        </p:nvSpPr>
        <p:spPr bwMode="auto">
          <a:xfrm>
            <a:off x="434159" y="569314"/>
            <a:ext cx="6453530" cy="1021756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40000"/>
                    <a:lumOff val="60000"/>
                  </a:schemeClr>
                </a:solidFill>
              </a14:hiddenFill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457200" indent="-4572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fontAlgn="auto">
              <a:lnSpc>
                <a:spcPct val="150000"/>
              </a:lnSpc>
            </a:pPr>
            <a:r>
              <a:rPr lang="en-US" altLang="zh-CN" sz="3600"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1</a:t>
            </a:r>
            <a:r>
              <a:rPr lang="en-US" altLang="zh-CN" sz="3600">
                <a:latin typeface="微软雅黑"/>
                <a:ea typeface="微软雅黑"/>
              </a:rPr>
              <a:t>.</a:t>
            </a:r>
            <a:r>
              <a:rPr lang="zh-CN" altLang="en-US" sz="3600">
                <a:latin typeface="微软雅黑"/>
                <a:ea typeface="微软雅黑"/>
              </a:rPr>
              <a:t> </a:t>
            </a:r>
            <a:r>
              <a:rPr lang="zh-CN" altLang="en-US" sz="3600" smtClean="0">
                <a:latin typeface="微软雅黑"/>
                <a:ea typeface="微软雅黑"/>
              </a:rPr>
              <a:t>围绕人物命运展开故事情节</a:t>
            </a:r>
            <a:endParaRPr lang="zh-CN" altLang="en-US" sz="3600">
              <a:latin typeface="微软雅黑"/>
              <a:ea typeface="微软雅黑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艺术特色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  <p:pic>
        <p:nvPicPr>
          <p:cNvPr id="32769" name="Picture 1" descr="d:\Documents\Tencent Files\2720870067\Image\C2C\Image7\K2P6NW9(_XR4VIB3LDHS`R7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526483" y="1805047"/>
            <a:ext cx="3166423" cy="3871357"/>
          </a:xfrm>
          <a:prstGeom prst="rect">
            <a:avLst/>
          </a:prstGeom>
          <a:noFill/>
        </p:spPr>
      </p:pic>
      <p:sp>
        <p:nvSpPr>
          <p:cNvPr id="4" name="椭圆 3"/>
          <p:cNvSpPr/>
          <p:nvPr/>
        </p:nvSpPr>
        <p:spPr>
          <a:xfrm>
            <a:off x="62865" y="5927090"/>
            <a:ext cx="788670" cy="788670"/>
          </a:xfrm>
          <a:prstGeom prst="ellipse">
            <a:avLst/>
          </a:prstGeom>
          <a:solidFill>
            <a:srgbClr val="E04236"/>
          </a:solidFill>
          <a:ln>
            <a:noFill/>
          </a:ln>
          <a:effectLst>
            <a:innerShdw blurRad="63500" dist="88900" dir="5400000">
              <a:prstClr val="black">
                <a:alpha val="40000"/>
              </a:prstClr>
            </a:innerShdw>
          </a:effectLst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flatTx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>
            <a:hlinkClick r:id="rId3" action="ppaction://hlinksldjump?num=1"/>
          </p:cNvPr>
          <p:cNvSpPr txBox="1"/>
          <p:nvPr/>
        </p:nvSpPr>
        <p:spPr>
          <a:xfrm>
            <a:off x="2540" y="6071235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返回</a:t>
            </a:r>
            <a:endParaRPr lang="zh-CN" altLang="en-US" sz="2800" b="1" smtClean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077594" y="1054735"/>
            <a:ext cx="5085699" cy="306705"/>
          </a:xfrm>
          <a:prstGeom prst="rect">
            <a:avLst/>
          </a:prstGeom>
          <a:solidFill>
            <a:srgbClr val="FFD8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26" name="矩形 25"/>
          <p:cNvSpPr/>
          <p:nvPr/>
        </p:nvSpPr>
        <p:spPr>
          <a:xfrm>
            <a:off x="547891" y="1605296"/>
            <a:ext cx="10757420" cy="45231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en-US" altLang="zh-CN" sz="3200" smtClean="0">
                <a:latin typeface="微软雅黑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3200" smtClean="0">
                <a:latin typeface="微软雅黑"/>
                <a:ea typeface="微软雅黑"/>
                <a:cs typeface="微软雅黑" panose="020b0503020204020204" charset="-122"/>
              </a:rPr>
              <a:t>小说中塑造了许多个性鲜明、栩栩如生的人物形象，其中祥子和虎妞是最为耀眼的两个。祥子前期老实、坚忍、健壮、自尊、好强、吃苦耐劳；后期麻木、狡猾、好占便宜、自暴自弃。虎妞的性格具有双重性：一是有着追求幸福的愿望，对祥子有真诚的一面；二是剥削者的意识已经渗透进她的灵魂，她想占有祥子。</a:t>
            </a:r>
            <a:endParaRPr lang="zh-CN" sz="32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1" name="Rectangle 18"/>
          <p:cNvSpPr>
            <a:spLocks noChangeArrowheads="1"/>
          </p:cNvSpPr>
          <p:nvPr/>
        </p:nvSpPr>
        <p:spPr bwMode="auto">
          <a:xfrm>
            <a:off x="452887" y="474913"/>
            <a:ext cx="5876661" cy="1021756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40000"/>
                    <a:lumOff val="60000"/>
                  </a:schemeClr>
                </a:solidFill>
              </a14:hiddenFill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457200" indent="-4572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fontAlgn="auto">
              <a:lnSpc>
                <a:spcPct val="150000"/>
              </a:lnSpc>
            </a:pPr>
            <a:r>
              <a:rPr sz="3600"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2</a:t>
            </a:r>
            <a:r>
              <a:rPr sz="3600">
                <a:latin typeface="微软雅黑"/>
                <a:ea typeface="微软雅黑"/>
              </a:rPr>
              <a:t>. </a:t>
            </a:r>
            <a:r>
              <a:rPr lang="zh-CN" altLang="en-US" sz="3600" smtClean="0">
                <a:latin typeface="微软雅黑"/>
                <a:ea typeface="微软雅黑"/>
              </a:rPr>
              <a:t>人物个性鲜明，栩栩如生</a:t>
            </a:r>
            <a:endParaRPr sz="3600">
              <a:latin typeface="微软雅黑"/>
              <a:ea typeface="微软雅黑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8260" y="129540"/>
            <a:ext cx="1797685" cy="518795"/>
          </a:xfrm>
          <a:prstGeom prst="roundRect">
            <a:avLst/>
          </a:prstGeom>
          <a:solidFill>
            <a:srgbClr val="BDD7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微软雅黑"/>
                <a:ea typeface="微软雅黑"/>
              </a:rPr>
              <a:t>艺术特色</a:t>
            </a:r>
            <a:endParaRPr lang="zh-CN" altLang="en-US" sz="2800" b="1" smtClean="0">
              <a:solidFill>
                <a:schemeClr val="tx1"/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https://d.book118.com/937123144132006046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">
      <a:dk1>
        <a:sysClr val="windowText" lastClr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微软雅黑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微软雅黑</vt:lpstr>
      <vt:lpstr>楷体</vt:lpstr>
      <vt:lpstr>幼圆</vt:lpstr>
      <vt:lpstr>华文楷体</vt:lpstr>
      <vt:lpstr>宋体</vt:lpstr>
      <vt:lpstr>楷体_GB2312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2024-09-21T22:05:10.582</cp:lastPrinted>
  <dcterms:created xsi:type="dcterms:W3CDTF">2024-09-21T14:05:10Z</dcterms:created>
  <dcterms:modified xsi:type="dcterms:W3CDTF">2024-09-21T14:05:12Z</dcterms:modified>
</cp:coreProperties>
</file>