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00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94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image" Target="../media/image2.png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3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10" Type="http://schemas.openxmlformats.org/officeDocument/2006/relationships/tags" Target="../tags/tag28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2.xml" /><Relationship Id="rId4" Type="http://schemas.openxmlformats.org/officeDocument/2006/relationships/image" Target="../media/image4.png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10" Type="http://schemas.openxmlformats.org/officeDocument/2006/relationships/tags" Target="../tags/tag66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60.xml" /><Relationship Id="rId4" Type="http://schemas.openxmlformats.org/officeDocument/2006/relationships/image" Target="../media/image4.png" /><Relationship Id="rId5" Type="http://schemas.openxmlformats.org/officeDocument/2006/relationships/tags" Target="../tags/tag61.xml" /><Relationship Id="rId6" Type="http://schemas.openxmlformats.org/officeDocument/2006/relationships/tags" Target="../tags/tag62.xml" /><Relationship Id="rId7" Type="http://schemas.openxmlformats.org/officeDocument/2006/relationships/tags" Target="../tags/tag63.xml" /><Relationship Id="rId8" Type="http://schemas.openxmlformats.org/officeDocument/2006/relationships/tags" Target="../tags/tag64.xml" /><Relationship Id="rId9" Type="http://schemas.openxmlformats.org/officeDocument/2006/relationships/tags" Target="../tags/tag6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C777F1-D223-451D-A7E3-EE5A4EE0D0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0593A6-BB4C-437A-97FB-FD287741F2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154E3D-3857-4ACE-822D-2872A5F355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2360B0-360B-4368-BCD8-D93325DDE3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F73CEF-C9EE-43D9-A8F8-86F1F5DEC9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F3C912-66D4-4ADB-940A-DA1A0F68A8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995F83-6342-4D14-94E3-95E34AD2CA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A80EF8-9EA3-41BA-B699-028BD4A972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832052-1902-4BCA-B64A-BC58BD2945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695429-C2AE-455E-973C-2211B03BB2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A6B555-AB55-4195-A5DF-C3FF6DF8C9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9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5" name="@svg_bg2_封面" descr="C:/Users/kingsoft/AppData/Local/Temp/fig2wpp/@svg_bg2_封面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pic>
        <p:nvPicPr>
          <p:cNvPr id="2097157" name="@png2x_01_封面" descr="C:/Users/kingsoft/AppData/Local/Temp/fig2wpp/@png2x_01_封面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-3175" y="0"/>
            <a:ext cx="12188825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6"/>
            </p:custDataLst>
          </p:nvPr>
        </p:nvSpPr>
        <p:spPr>
          <a:xfrm>
            <a:off x="1014730" y="2591670"/>
            <a:ext cx="6861187" cy="1418335"/>
          </a:xfrm>
          <a:noFill/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 hasCustomPrompt="1"/>
            <p:custDataLst>
              <p:tags r:id="rId7"/>
            </p:custDataLst>
          </p:nvPr>
        </p:nvSpPr>
        <p:spPr>
          <a:xfrm>
            <a:off x="1014730" y="1334530"/>
            <a:ext cx="6860933" cy="1142224"/>
          </a:xfrm>
          <a:noFill/>
        </p:spPr>
        <p:txBody>
          <a:bodyPr wrap="square"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2400" b="0">
                <a:solidFill>
                  <a:schemeClr val="tx2"/>
                </a:solidFill>
                <a:latin typeface="+mn-ea"/>
                <a:ea typeface="+mn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11"/>
            </p:custDataLst>
          </p:nvPr>
        </p:nvSpPr>
        <p:spPr>
          <a:xfrm>
            <a:off x="1014730" y="4169663"/>
            <a:ext cx="6787780" cy="1353807"/>
          </a:xfrm>
          <a:noFill/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0">
                <a:solidFill>
                  <a:schemeClr val="tx2"/>
                </a:soli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矩形 2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82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@png2x_目录" descr="C:/Users/kingsoft/AppData/Local/Temp/fig2wpp/@png2x_目录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213042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>
            <a:lvl1pPr algn="r">
              <a:defRPr sz="5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1" name="@svg_bg4" descr="C:/Users/kingsoft/AppData/Local/Temp/fig2wpp/@svg_bg4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3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6350" y="0"/>
            <a:ext cx="12188825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2943860" y="3042181"/>
            <a:ext cx="8229600" cy="2265897"/>
          </a:xfrm>
          <a:noFill/>
        </p:spPr>
        <p:txBody>
          <a:bodyPr wrap="square" anchor="t">
            <a:normAutofit/>
          </a:bodyPr>
          <a:lstStyle>
            <a:lvl1pPr algn="r">
              <a:defRPr sz="4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1014730" y="1014730"/>
            <a:ext cx="10158730" cy="1795377"/>
          </a:xfrm>
          <a:noFill/>
        </p:spPr>
        <p:txBody>
          <a:bodyPr wrap="square" anchor="t">
            <a:normAutofit/>
          </a:bodyPr>
          <a:lstStyle>
            <a:lvl1pPr marL="0" indent="0" algn="r">
              <a:buNone/>
              <a:defRPr sz="9400" b="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1014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48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1014984" y="1624588"/>
            <a:ext cx="4802061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1014984" y="2262127"/>
            <a:ext cx="4802061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348259" y="1624588"/>
            <a:ext cx="482571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348259" y="2262127"/>
            <a:ext cx="4825710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014984" y="1658138"/>
            <a:ext cx="10158984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5" name="@svg_bg2" descr="C:/Users/kingsoft/AppData/Local/Temp/fig2wpp/@svg_bg2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7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1048776" name="标题 1"/>
          <p:cNvSpPr>
            <a:spLocks noGrp="1"/>
          </p:cNvSpPr>
          <p:nvPr>
            <p:ph type="ctrTitle"/>
            <p:custDataLst>
              <p:tags r:id="rId6"/>
            </p:custDataLst>
          </p:nvPr>
        </p:nvSpPr>
        <p:spPr>
          <a:xfrm>
            <a:off x="1014984" y="606577"/>
            <a:ext cx="10158984" cy="2958491"/>
          </a:xfrm>
          <a:noFill/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1014984" y="3758184"/>
            <a:ext cx="10158984" cy="1962392"/>
          </a:xfrm>
          <a:noFill/>
        </p:spPr>
        <p:txBody>
          <a:bodyPr wrap="square"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7.xml" /><Relationship Id="rId13" Type="http://schemas.openxmlformats.org/officeDocument/2006/relationships/image" Target="../media/image1.png" /><Relationship Id="rId14" Type="http://schemas.openxmlformats.org/officeDocument/2006/relationships/tags" Target="../tags/tag68.xml" /><Relationship Id="rId15" Type="http://schemas.openxmlformats.org/officeDocument/2006/relationships/tags" Target="../tags/tag69.xml" /><Relationship Id="rId16" Type="http://schemas.openxmlformats.org/officeDocument/2006/relationships/tags" Target="../tags/tag70.xml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 userDrawn="1">
            <p:custDataLst>
              <p:tags r:id="rId12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@svg_bg3" descr="C:/Users/kingsoft/AppData/Local/Temp/fig2wpp/@svg_bg3.svg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-31955" y="-9054"/>
            <a:ext cx="12188825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1014984" y="457200"/>
            <a:ext cx="10158984" cy="1069848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1014984" y="1773936"/>
            <a:ext cx="10158984" cy="4187952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7993" r:id="rId2"/>
    <p:sldLayoutId id="2147487994" r:id="rId3"/>
    <p:sldLayoutId id="2147487995" r:id="rId4"/>
    <p:sldLayoutId id="2147487996" r:id="rId5"/>
    <p:sldLayoutId id="2147487997" r:id="rId6"/>
    <p:sldLayoutId id="2147487998" r:id="rId7"/>
    <p:sldLayoutId id="2147487999" r:id="rId8"/>
    <p:sldLayoutId id="2147488000" r:id="rId9"/>
    <p:sldLayoutId id="2147488001" r:id="rId10"/>
    <p:sldLayoutId id="2147488002" r:id="rId11"/>
  </p:sldLayoutIdLst>
  <p:transition/>
  <p:timing/>
  <p:txStyles>
    <p:titleStyle>
      <a:lvl1pPr algn="ctr" defTabSz="914400" rtl="0" eaLnBrk="1" latinLnBrk="0" hangingPunct="1">
        <a:lnSpc>
          <a:spcPct val="100000"/>
        </a:lnSpc>
        <a:spcBef>
          <a:spcPct val="0"/>
        </a:spcBef>
        <a:buNone/>
        <a:defRPr lang="zh-CN" altLang="en-US" sz="3400" b="0" kern="1200">
          <a:solidFill>
            <a:schemeClr val="tx2"/>
          </a:solidFill>
          <a:latin typeface="+mj-ea"/>
          <a:ea typeface="+mj-ea"/>
          <a:cs typeface="汉仪正圆-75W" panose="00020600040101010101" charset="-122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7.xml" /><Relationship Id="rId11" Type="http://schemas.openxmlformats.org/officeDocument/2006/relationships/tags" Target="../tags/tag108.xml" /><Relationship Id="rId12" Type="http://schemas.openxmlformats.org/officeDocument/2006/relationships/tags" Target="../tags/tag109.xml" /><Relationship Id="rId13" Type="http://schemas.openxmlformats.org/officeDocument/2006/relationships/tags" Target="../tags/tag110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Relationship Id="rId5" Type="http://schemas.openxmlformats.org/officeDocument/2006/relationships/tags" Target="../tags/tag102.xml" /><Relationship Id="rId6" Type="http://schemas.openxmlformats.org/officeDocument/2006/relationships/tags" Target="../tags/tag103.xml" /><Relationship Id="rId7" Type="http://schemas.openxmlformats.org/officeDocument/2006/relationships/tags" Target="../tags/tag104.xml" /><Relationship Id="rId8" Type="http://schemas.openxmlformats.org/officeDocument/2006/relationships/tags" Target="../tags/tag105.xml" /><Relationship Id="rId9" Type="http://schemas.openxmlformats.org/officeDocument/2006/relationships/tags" Target="../tags/tag10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9.xml" /><Relationship Id="rId11" Type="http://schemas.openxmlformats.org/officeDocument/2006/relationships/tags" Target="../tags/tag120.xml" /><Relationship Id="rId12" Type="http://schemas.openxmlformats.org/officeDocument/2006/relationships/tags" Target="../tags/tag121.xml" /><Relationship Id="rId13" Type="http://schemas.openxmlformats.org/officeDocument/2006/relationships/tags" Target="../tags/tag122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tags" Target="../tags/tag115.xml" /><Relationship Id="rId7" Type="http://schemas.openxmlformats.org/officeDocument/2006/relationships/tags" Target="../tags/tag116.xml" /><Relationship Id="rId8" Type="http://schemas.openxmlformats.org/officeDocument/2006/relationships/tags" Target="../tags/tag117.xml" /><Relationship Id="rId9" Type="http://schemas.openxmlformats.org/officeDocument/2006/relationships/tags" Target="../tags/tag1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14" Type="http://schemas.openxmlformats.org/officeDocument/2006/relationships/tags" Target="../tags/tag135.xml" /><Relationship Id="rId15" Type="http://schemas.openxmlformats.org/officeDocument/2006/relationships/tags" Target="../tags/tag136.xml" /><Relationship Id="rId16" Type="http://schemas.openxmlformats.org/officeDocument/2006/relationships/tags" Target="../tags/tag137.xml" /><Relationship Id="rId17" Type="http://schemas.openxmlformats.org/officeDocument/2006/relationships/tags" Target="../tags/tag138.xml" /><Relationship Id="rId18" Type="http://schemas.openxmlformats.org/officeDocument/2006/relationships/tags" Target="../tags/tag139.xml" /><Relationship Id="rId19" Type="http://schemas.openxmlformats.org/officeDocument/2006/relationships/tags" Target="../tags/tag140.xml" /><Relationship Id="rId2" Type="http://schemas.openxmlformats.org/officeDocument/2006/relationships/tags" Target="../tags/tag123.xml" /><Relationship Id="rId20" Type="http://schemas.openxmlformats.org/officeDocument/2006/relationships/tags" Target="../tags/tag141.xml" /><Relationship Id="rId21" Type="http://schemas.openxmlformats.org/officeDocument/2006/relationships/tags" Target="../tags/tag142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1.xml" /><Relationship Id="rId11" Type="http://schemas.openxmlformats.org/officeDocument/2006/relationships/tags" Target="../tags/tag152.xml" /><Relationship Id="rId12" Type="http://schemas.openxmlformats.org/officeDocument/2006/relationships/tags" Target="../tags/tag153.xml" /><Relationship Id="rId13" Type="http://schemas.openxmlformats.org/officeDocument/2006/relationships/tags" Target="../tags/tag154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14" Type="http://schemas.openxmlformats.org/officeDocument/2006/relationships/tags" Target="../tags/tag170.xml" /><Relationship Id="rId15" Type="http://schemas.openxmlformats.org/officeDocument/2006/relationships/tags" Target="../tags/tag171.xml" /><Relationship Id="rId16" Type="http://schemas.openxmlformats.org/officeDocument/2006/relationships/tags" Target="../tags/tag172.xml" /><Relationship Id="rId17" Type="http://schemas.openxmlformats.org/officeDocument/2006/relationships/tags" Target="../tags/tag173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tags" Target="../tags/tag179.xml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13" Type="http://schemas.openxmlformats.org/officeDocument/2006/relationships/tags" Target="../tags/tag193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712404204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014730" y="2591670"/>
            <a:ext cx="6861187" cy="1418335"/>
          </a:xfrm>
        </p:spPr>
        <p:txBody>
          <a:bodyPr wrap="square">
            <a:normAutofit fontScale="90000"/>
          </a:bodyPr>
          <a:lstStyle/>
          <a:p>
            <a:r>
              <a:rPr lang="zh-CN" altLang="en-US"/>
              <a:t>第八版妇产学--胎盘与胎膜异常</a:t>
            </a:r>
            <a:endParaRPr lang="zh-CN" altLang="en-US"/>
          </a:p>
        </p:txBody>
      </p:sp>
      <p:sp>
        <p:nvSpPr>
          <p:cNvPr id="1048650" name="副标题 4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014983" y="1334530"/>
            <a:ext cx="6860933" cy="1142224"/>
          </a:xfrm>
        </p:spPr>
        <p:txBody>
          <a:bodyPr wrap="square">
            <a:normAutofit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1088136" y="4169663"/>
            <a:ext cx="6787780" cy="1353807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序号"/>
          <p:cNvSpPr txBox="1"/>
          <p:nvPr>
            <p:custDataLst>
              <p:tags r:id="rId2"/>
            </p:custDataLst>
          </p:nvPr>
        </p:nvSpPr>
        <p:spPr>
          <a:xfrm>
            <a:off x="14465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01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2" name="项标题"/>
          <p:cNvSpPr txBox="1"/>
          <p:nvPr>
            <p:custDataLst>
              <p:tags r:id="rId3"/>
            </p:custDataLst>
          </p:nvPr>
        </p:nvSpPr>
        <p:spPr>
          <a:xfrm>
            <a:off x="24640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添加目录项标题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4"/>
            </p:custDataLst>
          </p:nvPr>
        </p:nvSpPr>
        <p:spPr>
          <a:xfrm>
            <a:off x="61709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02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6" name="项标题"/>
          <p:cNvSpPr txBox="1"/>
          <p:nvPr>
            <p:custDataLst>
              <p:tags r:id="rId5"/>
            </p:custDataLst>
          </p:nvPr>
        </p:nvSpPr>
        <p:spPr>
          <a:xfrm>
            <a:off x="71884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胎盘与胎膜异常的概述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61709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04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0" name="项标题"/>
          <p:cNvSpPr txBox="1"/>
          <p:nvPr>
            <p:custDataLst>
              <p:tags r:id="rId7"/>
            </p:custDataLst>
          </p:nvPr>
        </p:nvSpPr>
        <p:spPr>
          <a:xfrm>
            <a:off x="71884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胎盘与胎膜异常的预防与护理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8"/>
            </p:custDataLst>
          </p:nvPr>
        </p:nvSpPr>
        <p:spPr>
          <a:xfrm>
            <a:off x="14465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03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4" name="项标题"/>
          <p:cNvSpPr txBox="1"/>
          <p:nvPr>
            <p:custDataLst>
              <p:tags r:id="rId9"/>
            </p:custDataLst>
          </p:nvPr>
        </p:nvSpPr>
        <p:spPr>
          <a:xfrm>
            <a:off x="24640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胎盘与胎膜异常的治疗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6" name="项标题"/>
          <p:cNvSpPr txBox="1"/>
          <p:nvPr>
            <p:custDataLst>
              <p:tags r:id="rId10"/>
            </p:custDataLst>
          </p:nvPr>
        </p:nvSpPr>
        <p:spPr>
          <a:xfrm>
            <a:off x="71884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胎盘与胎膜异常的案例分析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8" name="序号"/>
          <p:cNvSpPr txBox="1"/>
          <p:nvPr>
            <p:custDataLst>
              <p:tags r:id="rId11"/>
            </p:custDataLst>
          </p:nvPr>
        </p:nvSpPr>
        <p:spPr>
          <a:xfrm>
            <a:off x="14465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05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0" name="项标题"/>
          <p:cNvSpPr txBox="1"/>
          <p:nvPr>
            <p:custDataLst>
              <p:tags r:id="rId12"/>
            </p:custDataLst>
          </p:nvPr>
        </p:nvSpPr>
        <p:spPr>
          <a:xfrm>
            <a:off x="24640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胎盘与胎膜异常的并发症及处理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2" name="序号"/>
          <p:cNvSpPr txBox="1"/>
          <p:nvPr>
            <p:custDataLst>
              <p:tags r:id="rId13"/>
            </p:custDataLst>
          </p:nvPr>
        </p:nvSpPr>
        <p:spPr>
          <a:xfrm>
            <a:off x="61709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06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4" name="标题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6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fontScale="98936" lnSpcReduction="1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胎盘与胎膜异常的概述</a:t>
            </a:r>
            <a:endParaRPr lang="zh-CN" altLang="en-US"/>
          </a:p>
        </p:txBody>
      </p:sp>
      <p:sp>
        <p:nvSpPr>
          <p:cNvPr id="104890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fontScale="98936" lnSpcReduction="10000"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定义与分类</a:t>
            </a:r>
            <a:endParaRPr lang="zh-CN" altLang="en-US"/>
          </a:p>
        </p:txBody>
      </p:sp>
      <p:sp>
        <p:nvSpPr>
          <p:cNvPr id="1048946" name="任意多边形 20"/>
          <p:cNvSpPr/>
          <p:nvPr>
            <p:custDataLst>
              <p:tags r:id="rId2"/>
            </p:custDataLst>
          </p:nvPr>
        </p:nvSpPr>
        <p:spPr>
          <a:xfrm rot="2700000">
            <a:off x="2248630" y="1773936"/>
            <a:ext cx="1123820" cy="112577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4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936743" y="3295739"/>
            <a:ext cx="1748006" cy="26660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胎盘异常：包括胎盘早剥、胎盘前置、胎盘植入等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0" name="矩形 42"/>
          <p:cNvSpPr/>
          <p:nvPr>
            <p:custDataLst>
              <p:tags r:id="rId4"/>
            </p:custDataLst>
          </p:nvPr>
        </p:nvSpPr>
        <p:spPr>
          <a:xfrm>
            <a:off x="2052489" y="2965036"/>
            <a:ext cx="1516214" cy="10737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52" name="任意多边形 18"/>
          <p:cNvSpPr/>
          <p:nvPr>
            <p:custDataLst>
              <p:tags r:id="rId5"/>
            </p:custDataLst>
          </p:nvPr>
        </p:nvSpPr>
        <p:spPr>
          <a:xfrm rot="5400000">
            <a:off x="4438111" y="1773936"/>
            <a:ext cx="1123820" cy="112577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5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4125654" y="3295739"/>
            <a:ext cx="1748006" cy="26660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胎膜异常：包括胎膜早破、胎膜炎等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6" name="矩形 43"/>
          <p:cNvSpPr/>
          <p:nvPr>
            <p:custDataLst>
              <p:tags r:id="rId7"/>
            </p:custDataLst>
          </p:nvPr>
        </p:nvSpPr>
        <p:spPr>
          <a:xfrm>
            <a:off x="4241970" y="2965036"/>
            <a:ext cx="1516214" cy="10737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5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27021" y="1773936"/>
            <a:ext cx="1123820" cy="112577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6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15134" y="3295739"/>
            <a:ext cx="1748006" cy="26660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分类：根据异常类型和严重程度进行分类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2" name="矩形 44"/>
          <p:cNvSpPr/>
          <p:nvPr>
            <p:custDataLst>
              <p:tags r:id="rId10"/>
            </p:custDataLst>
          </p:nvPr>
        </p:nvSpPr>
        <p:spPr>
          <a:xfrm>
            <a:off x="6430310" y="2965036"/>
            <a:ext cx="1516214" cy="10737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6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8815932" y="1773936"/>
            <a:ext cx="1123820" cy="112577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6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504045" y="3295739"/>
            <a:ext cx="1748006" cy="26660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症状：包括阴道流血、腹痛、胎动异常等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8" name="矩形 45"/>
          <p:cNvSpPr/>
          <p:nvPr>
            <p:custDataLst>
              <p:tags r:id="rId13"/>
            </p:custDataLst>
          </p:nvPr>
        </p:nvSpPr>
        <p:spPr>
          <a:xfrm>
            <a:off x="8619791" y="2965036"/>
            <a:ext cx="1516214" cy="10737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病因与发病机制</a:t>
            </a:r>
            <a:endParaRPr lang="zh-CN" altLang="en-US"/>
          </a:p>
        </p:txBody>
      </p:sp>
      <p:sp>
        <p:nvSpPr>
          <p:cNvPr id="1049006" name="任意多边形 20"/>
          <p:cNvSpPr/>
          <p:nvPr>
            <p:custDataLst>
              <p:tags r:id="rId2"/>
            </p:custDataLst>
          </p:nvPr>
        </p:nvSpPr>
        <p:spPr>
          <a:xfrm rot="2700000">
            <a:off x="2248630" y="1773936"/>
            <a:ext cx="1123820" cy="112577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0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936743" y="3295739"/>
            <a:ext cx="1748006" cy="26660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胎盘异常：包括胎盘早剥、胎盘前置、胎盘植入等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0" name="矩形 42"/>
          <p:cNvSpPr/>
          <p:nvPr>
            <p:custDataLst>
              <p:tags r:id="rId4"/>
            </p:custDataLst>
          </p:nvPr>
        </p:nvSpPr>
        <p:spPr>
          <a:xfrm>
            <a:off x="2052489" y="2965036"/>
            <a:ext cx="1516214" cy="10737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12" name="任意多边形 18"/>
          <p:cNvSpPr/>
          <p:nvPr>
            <p:custDataLst>
              <p:tags r:id="rId5"/>
            </p:custDataLst>
          </p:nvPr>
        </p:nvSpPr>
        <p:spPr>
          <a:xfrm rot="5400000">
            <a:off x="4438111" y="1773936"/>
            <a:ext cx="1123820" cy="112577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1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4125654" y="3295739"/>
            <a:ext cx="1748006" cy="26660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胎膜异常：包括胎膜早破、胎膜炎等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6" name="矩形 43"/>
          <p:cNvSpPr/>
          <p:nvPr>
            <p:custDataLst>
              <p:tags r:id="rId7"/>
            </p:custDataLst>
          </p:nvPr>
        </p:nvSpPr>
        <p:spPr>
          <a:xfrm>
            <a:off x="4241970" y="2965036"/>
            <a:ext cx="1516214" cy="10737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1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27021" y="1773936"/>
            <a:ext cx="1123820" cy="112577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2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15134" y="3295739"/>
            <a:ext cx="1748006" cy="26660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病因：包括遗传因素、环境因素、感染因素等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2" name="矩形 44"/>
          <p:cNvSpPr/>
          <p:nvPr>
            <p:custDataLst>
              <p:tags r:id="rId10"/>
            </p:custDataLst>
          </p:nvPr>
        </p:nvSpPr>
        <p:spPr>
          <a:xfrm>
            <a:off x="6430310" y="2965036"/>
            <a:ext cx="1516214" cy="10737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2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8815932" y="1773936"/>
            <a:ext cx="1123820" cy="112577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2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504045" y="3295739"/>
            <a:ext cx="1748006" cy="26660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发病机制：涉及胎盘和胎膜的生理功能、病理变化以及与胎儿的关系等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8" name="矩形 45"/>
          <p:cNvSpPr/>
          <p:nvPr>
            <p:custDataLst>
              <p:tags r:id="rId13"/>
            </p:custDataLst>
          </p:nvPr>
        </p:nvSpPr>
        <p:spPr>
          <a:xfrm>
            <a:off x="8619791" y="2965036"/>
            <a:ext cx="1516214" cy="10737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临床表现</a:t>
            </a:r>
            <a:endParaRPr lang="zh-CN" altLang="en-US"/>
          </a:p>
        </p:txBody>
      </p:sp>
      <p:sp>
        <p:nvSpPr>
          <p:cNvPr id="104906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53873" y="1780267"/>
            <a:ext cx="792419" cy="230577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073458" y="4348946"/>
            <a:ext cx="753304" cy="206905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0" name="任意多边形 18"/>
          <p:cNvSpPr/>
          <p:nvPr>
            <p:custDataLst>
              <p:tags r:id="rId4"/>
            </p:custDataLst>
          </p:nvPr>
        </p:nvSpPr>
        <p:spPr>
          <a:xfrm>
            <a:off x="6415264" y="2534015"/>
            <a:ext cx="2069057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2" name="任意多边形 19"/>
          <p:cNvSpPr/>
          <p:nvPr>
            <p:custDataLst>
              <p:tags r:id="rId5"/>
            </p:custDataLst>
          </p:nvPr>
        </p:nvSpPr>
        <p:spPr>
          <a:xfrm flipV="1">
            <a:off x="6297157" y="1941699"/>
            <a:ext cx="2305771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771106" y="1780860"/>
            <a:ext cx="792419" cy="230442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791879" y="4348946"/>
            <a:ext cx="753304" cy="206905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8" name="任意多边形 4"/>
          <p:cNvSpPr/>
          <p:nvPr>
            <p:custDataLst>
              <p:tags r:id="rId8"/>
            </p:custDataLst>
          </p:nvPr>
        </p:nvSpPr>
        <p:spPr>
          <a:xfrm>
            <a:off x="1133684" y="2534015"/>
            <a:ext cx="2069057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0" name="任意多边形 5"/>
          <p:cNvSpPr/>
          <p:nvPr>
            <p:custDataLst>
              <p:tags r:id="rId9"/>
            </p:custDataLst>
          </p:nvPr>
        </p:nvSpPr>
        <p:spPr>
          <a:xfrm flipV="1">
            <a:off x="1014984" y="1941699"/>
            <a:ext cx="2304422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1133684" y="3191022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胎盘异常：胎盘早剥、胎盘前置、胎盘植入等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8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15264" y="3191022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症状：阴道流血、腹痛、胎动异常等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8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80446" y="1792730"/>
            <a:ext cx="792419" cy="230442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500625" y="4360816"/>
            <a:ext cx="753304" cy="206905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0" name="任意多边形 11"/>
          <p:cNvSpPr/>
          <p:nvPr>
            <p:custDataLst>
              <p:tags r:id="rId14"/>
            </p:custDataLst>
          </p:nvPr>
        </p:nvSpPr>
        <p:spPr>
          <a:xfrm>
            <a:off x="3842430" y="2545291"/>
            <a:ext cx="2069057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2" name="任意多边形 12"/>
          <p:cNvSpPr/>
          <p:nvPr>
            <p:custDataLst>
              <p:tags r:id="rId15"/>
            </p:custDataLst>
          </p:nvPr>
        </p:nvSpPr>
        <p:spPr>
          <a:xfrm flipV="1">
            <a:off x="3724323" y="1954163"/>
            <a:ext cx="2304422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626113" y="1815877"/>
            <a:ext cx="792419" cy="230442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646292" y="4382775"/>
            <a:ext cx="753304" cy="207040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8" name="任意多边形 25"/>
          <p:cNvSpPr/>
          <p:nvPr>
            <p:custDataLst>
              <p:tags r:id="rId18"/>
            </p:custDataLst>
          </p:nvPr>
        </p:nvSpPr>
        <p:spPr>
          <a:xfrm>
            <a:off x="8987504" y="2568438"/>
            <a:ext cx="2070405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0" name="任意多边形 26"/>
          <p:cNvSpPr/>
          <p:nvPr>
            <p:custDataLst>
              <p:tags r:id="rId19"/>
            </p:custDataLst>
          </p:nvPr>
        </p:nvSpPr>
        <p:spPr>
          <a:xfrm flipV="1">
            <a:off x="8869991" y="1977309"/>
            <a:ext cx="2304422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8988098" y="3225445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并发症：胎儿窘迫、早产、产后出血等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0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842430" y="3202299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胎膜异常：胎膜早破、胎膜炎等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诊断与鉴别诊断</a:t>
            </a:r>
            <a:endParaRPr lang="zh-CN" altLang="en-US"/>
          </a:p>
        </p:txBody>
      </p:sp>
      <p:sp>
        <p:nvSpPr>
          <p:cNvPr id="1049142" name="圆角矩形 3"/>
          <p:cNvSpPr/>
          <p:nvPr>
            <p:custDataLst>
              <p:tags r:id="rId2"/>
            </p:custDataLst>
          </p:nvPr>
        </p:nvSpPr>
        <p:spPr>
          <a:xfrm rot="16200000">
            <a:off x="5668896" y="-2623722"/>
            <a:ext cx="849913" cy="9645631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4" name="圆角矩形 4"/>
          <p:cNvSpPr/>
          <p:nvPr>
            <p:custDataLst>
              <p:tags r:id="rId3"/>
            </p:custDataLst>
          </p:nvPr>
        </p:nvSpPr>
        <p:spPr>
          <a:xfrm rot="16200000">
            <a:off x="910140" y="2135034"/>
            <a:ext cx="848513" cy="12731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46" name="圆角矩形 5"/>
          <p:cNvSpPr/>
          <p:nvPr>
            <p:custDataLst>
              <p:tags r:id="rId4"/>
            </p:custDataLst>
          </p:nvPr>
        </p:nvSpPr>
        <p:spPr>
          <a:xfrm rot="16200000">
            <a:off x="5670017" y="-1503982"/>
            <a:ext cx="849913" cy="9646331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8" name="圆角矩形 6"/>
          <p:cNvSpPr/>
          <p:nvPr>
            <p:custDataLst>
              <p:tags r:id="rId5"/>
            </p:custDataLst>
          </p:nvPr>
        </p:nvSpPr>
        <p:spPr>
          <a:xfrm rot="16200000">
            <a:off x="911261" y="3255335"/>
            <a:ext cx="848513" cy="12731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50" name="圆角矩形 9"/>
          <p:cNvSpPr/>
          <p:nvPr>
            <p:custDataLst>
              <p:tags r:id="rId6"/>
            </p:custDataLst>
          </p:nvPr>
        </p:nvSpPr>
        <p:spPr>
          <a:xfrm rot="16200000">
            <a:off x="5668896" y="-405549"/>
            <a:ext cx="849913" cy="9645631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2" name="圆角矩形 10"/>
          <p:cNvSpPr/>
          <p:nvPr>
            <p:custDataLst>
              <p:tags r:id="rId7"/>
            </p:custDataLst>
          </p:nvPr>
        </p:nvSpPr>
        <p:spPr>
          <a:xfrm rot="16200000">
            <a:off x="910140" y="4353208"/>
            <a:ext cx="848513" cy="12731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54" name="圆角矩形 11"/>
          <p:cNvSpPr/>
          <p:nvPr>
            <p:custDataLst>
              <p:tags r:id="rId8"/>
            </p:custDataLst>
          </p:nvPr>
        </p:nvSpPr>
        <p:spPr>
          <a:xfrm rot="16200000">
            <a:off x="5670017" y="713631"/>
            <a:ext cx="849913" cy="9646331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6" name="圆角矩形 12"/>
          <p:cNvSpPr/>
          <p:nvPr>
            <p:custDataLst>
              <p:tags r:id="rId9"/>
            </p:custDataLst>
          </p:nvPr>
        </p:nvSpPr>
        <p:spPr>
          <a:xfrm rot="16200000">
            <a:off x="911261" y="5472948"/>
            <a:ext cx="848513" cy="12731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58" name="文本框 7"/>
          <p:cNvSpPr txBox="1"/>
          <p:nvPr>
            <p:custDataLst>
              <p:tags r:id="rId10"/>
            </p:custDataLst>
          </p:nvPr>
        </p:nvSpPr>
        <p:spPr>
          <a:xfrm>
            <a:off x="1676071" y="3992110"/>
            <a:ext cx="9240611" cy="84991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诊断方法：超声检查、胎心监护、血液检查等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60" name="文本框 8"/>
          <p:cNvSpPr txBox="1"/>
          <p:nvPr>
            <p:custDataLst>
              <p:tags r:id="rId11"/>
            </p:custDataLst>
          </p:nvPr>
        </p:nvSpPr>
        <p:spPr>
          <a:xfrm>
            <a:off x="1676071" y="5112411"/>
            <a:ext cx="9240611" cy="849213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83333" lnSpcReduction="2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鉴别诊断：根据临床表现、超声检查结果、血液检查结果等进行鉴别诊断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62" name="文本框 13"/>
          <p:cNvSpPr txBox="1"/>
          <p:nvPr>
            <p:custDataLst>
              <p:tags r:id="rId12"/>
            </p:custDataLst>
          </p:nvPr>
        </p:nvSpPr>
        <p:spPr>
          <a:xfrm>
            <a:off x="1676071" y="1773936"/>
            <a:ext cx="9240611" cy="84991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胎盘异常：包括胎盘早剥、胎盘前置、胎盘植入等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64" name="文本框 14"/>
          <p:cNvSpPr txBox="1"/>
          <p:nvPr>
            <p:custDataLst>
              <p:tags r:id="rId13"/>
            </p:custDataLst>
          </p:nvPr>
        </p:nvSpPr>
        <p:spPr>
          <a:xfrm>
            <a:off x="1676071" y="2895358"/>
            <a:ext cx="9240611" cy="849213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胎膜异常：包括胎膜早破、胎膜炎等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0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胎盘与胎膜异常的治疗</a:t>
            </a:r>
            <a:endParaRPr lang="zh-CN" altLang="en-US"/>
          </a:p>
        </p:txBody>
      </p:sp>
      <p:sp>
        <p:nvSpPr>
          <p:cNvPr id="104920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fontScale="98936" lnSpcReduction="10000"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药物治疗</a:t>
            </a:r>
            <a:endParaRPr lang="zh-CN" altLang="en-US"/>
          </a:p>
        </p:txBody>
      </p:sp>
      <p:sp>
        <p:nvSpPr>
          <p:cNvPr id="1049244" name="对角圆角矩形 15"/>
          <p:cNvSpPr/>
          <p:nvPr>
            <p:custDataLst>
              <p:tags r:id="rId2"/>
            </p:custDataLst>
          </p:nvPr>
        </p:nvSpPr>
        <p:spPr>
          <a:xfrm>
            <a:off x="2052404" y="4152861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6" name="对角圆角矩形 16"/>
          <p:cNvSpPr/>
          <p:nvPr>
            <p:custDataLst>
              <p:tags r:id="rId3"/>
            </p:custDataLst>
          </p:nvPr>
        </p:nvSpPr>
        <p:spPr>
          <a:xfrm>
            <a:off x="2052404" y="4029118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8" name="直角三角形 17"/>
          <p:cNvSpPr/>
          <p:nvPr>
            <p:custDataLst>
              <p:tags r:id="rId4"/>
            </p:custDataLst>
          </p:nvPr>
        </p:nvSpPr>
        <p:spPr>
          <a:xfrm>
            <a:off x="2544537" y="4029686"/>
            <a:ext cx="74131" cy="123551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0" name="文本框 27"/>
          <p:cNvSpPr txBox="1"/>
          <p:nvPr>
            <p:custDataLst>
              <p:tags r:id="rId5"/>
            </p:custDataLst>
          </p:nvPr>
        </p:nvSpPr>
        <p:spPr>
          <a:xfrm>
            <a:off x="2576324" y="4162510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抗凝血药物：如肝素，用于治疗胎盘血栓等疾病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2" name="对角圆角矩形 52"/>
          <p:cNvSpPr/>
          <p:nvPr>
            <p:custDataLst>
              <p:tags r:id="rId6"/>
            </p:custDataLst>
          </p:nvPr>
        </p:nvSpPr>
        <p:spPr>
          <a:xfrm>
            <a:off x="2052404" y="1898246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4" name="对角圆角矩形 53"/>
          <p:cNvSpPr/>
          <p:nvPr>
            <p:custDataLst>
              <p:tags r:id="rId7"/>
            </p:custDataLst>
          </p:nvPr>
        </p:nvSpPr>
        <p:spPr>
          <a:xfrm>
            <a:off x="2052404" y="1773936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6" name="直角三角形 54"/>
          <p:cNvSpPr/>
          <p:nvPr>
            <p:custDataLst>
              <p:tags r:id="rId8"/>
            </p:custDataLst>
          </p:nvPr>
        </p:nvSpPr>
        <p:spPr>
          <a:xfrm>
            <a:off x="2544537" y="1774504"/>
            <a:ext cx="74131" cy="123551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8" name="文本框 56"/>
          <p:cNvSpPr txBox="1"/>
          <p:nvPr>
            <p:custDataLst>
              <p:tags r:id="rId9"/>
            </p:custDataLst>
          </p:nvPr>
        </p:nvSpPr>
        <p:spPr>
          <a:xfrm>
            <a:off x="2576324" y="1901084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抗生素：用于治疗感染引起的胎盘与胎膜异常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0" name="对角圆角矩形 5"/>
          <p:cNvSpPr/>
          <p:nvPr>
            <p:custDataLst>
              <p:tags r:id="rId10"/>
            </p:custDataLst>
          </p:nvPr>
        </p:nvSpPr>
        <p:spPr>
          <a:xfrm>
            <a:off x="2052404" y="3025553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2" name="对角圆角矩形 6"/>
          <p:cNvSpPr/>
          <p:nvPr>
            <p:custDataLst>
              <p:tags r:id="rId11"/>
            </p:custDataLst>
          </p:nvPr>
        </p:nvSpPr>
        <p:spPr>
          <a:xfrm>
            <a:off x="2052404" y="2901243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4" name="直角三角形 7"/>
          <p:cNvSpPr/>
          <p:nvPr>
            <p:custDataLst>
              <p:tags r:id="rId12"/>
            </p:custDataLst>
          </p:nvPr>
        </p:nvSpPr>
        <p:spPr>
          <a:xfrm>
            <a:off x="2544537" y="2902378"/>
            <a:ext cx="74131" cy="123551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6" name="文本框 8"/>
          <p:cNvSpPr txBox="1"/>
          <p:nvPr>
            <p:custDataLst>
              <p:tags r:id="rId13"/>
            </p:custDataLst>
          </p:nvPr>
        </p:nvSpPr>
        <p:spPr>
          <a:xfrm>
            <a:off x="2576324" y="3035203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激素类药物：如地塞米松，用于治疗胎盘早剥等疾病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8" name="对角圆角矩形 9"/>
          <p:cNvSpPr/>
          <p:nvPr>
            <p:custDataLst>
              <p:tags r:id="rId14"/>
            </p:custDataLst>
          </p:nvPr>
        </p:nvSpPr>
        <p:spPr>
          <a:xfrm>
            <a:off x="2052404" y="5280736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0" name="对角圆角矩形 10"/>
          <p:cNvSpPr/>
          <p:nvPr>
            <p:custDataLst>
              <p:tags r:id="rId15"/>
            </p:custDataLst>
          </p:nvPr>
        </p:nvSpPr>
        <p:spPr>
          <a:xfrm>
            <a:off x="2052404" y="5156425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2" name="直角三角形 11"/>
          <p:cNvSpPr/>
          <p:nvPr>
            <p:custDataLst>
              <p:tags r:id="rId16"/>
            </p:custDataLst>
          </p:nvPr>
        </p:nvSpPr>
        <p:spPr>
          <a:xfrm>
            <a:off x="2544537" y="5156993"/>
            <a:ext cx="74131" cy="123551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4" name="文本框 12"/>
          <p:cNvSpPr txBox="1"/>
          <p:nvPr>
            <p:custDataLst>
              <p:tags r:id="rId17"/>
            </p:custDataLst>
          </p:nvPr>
        </p:nvSpPr>
        <p:spPr>
          <a:xfrm>
            <a:off x="2576324" y="5289818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其他药物：如维生素C、维生素E等，用于辅助治疗胎盘与胎膜异常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手术治疗</a:t>
            </a:r>
            <a:endParaRPr lang="zh-CN" altLang="en-US"/>
          </a:p>
        </p:txBody>
      </p:sp>
      <p:sp>
        <p:nvSpPr>
          <p:cNvPr id="1049312" name="五边形 30"/>
          <p:cNvSpPr/>
          <p:nvPr>
            <p:custDataLst>
              <p:tags r:id="rId2"/>
            </p:custDataLst>
          </p:nvPr>
        </p:nvSpPr>
        <p:spPr>
          <a:xfrm>
            <a:off x="1014984" y="3333723"/>
            <a:ext cx="2692576" cy="1094496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14" name="燕尾形 36"/>
          <p:cNvSpPr/>
          <p:nvPr>
            <p:custDataLst>
              <p:tags r:id="rId3"/>
            </p:custDataLst>
          </p:nvPr>
        </p:nvSpPr>
        <p:spPr>
          <a:xfrm>
            <a:off x="3434139" y="3333723"/>
            <a:ext cx="2692576" cy="1094496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16" name="燕尾形 37"/>
          <p:cNvSpPr/>
          <p:nvPr>
            <p:custDataLst>
              <p:tags r:id="rId4"/>
            </p:custDataLst>
          </p:nvPr>
        </p:nvSpPr>
        <p:spPr>
          <a:xfrm>
            <a:off x="8272450" y="3333723"/>
            <a:ext cx="2692576" cy="1094496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18" name="燕尾形 38"/>
          <p:cNvSpPr/>
          <p:nvPr>
            <p:custDataLst>
              <p:tags r:id="rId5"/>
            </p:custDataLst>
          </p:nvPr>
        </p:nvSpPr>
        <p:spPr>
          <a:xfrm>
            <a:off x="5853295" y="3333723"/>
            <a:ext cx="2692576" cy="1094496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20" name="文本框 3"/>
          <p:cNvSpPr txBox="1"/>
          <p:nvPr>
            <p:custDataLst>
              <p:tags r:id="rId6"/>
            </p:custDataLst>
          </p:nvPr>
        </p:nvSpPr>
        <p:spPr>
          <a:xfrm>
            <a:off x="3377823" y="4661646"/>
            <a:ext cx="2903966" cy="127242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胎盘早剥：紧急剖宫产，必要时进行子宫切除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22" name="文本框 6"/>
          <p:cNvSpPr txBox="1"/>
          <p:nvPr>
            <p:custDataLst>
              <p:tags r:id="rId7"/>
            </p:custDataLst>
          </p:nvPr>
        </p:nvSpPr>
        <p:spPr>
          <a:xfrm>
            <a:off x="1014984" y="1802570"/>
            <a:ext cx="2903966" cy="130996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胎盘植入：手术切除胎盘，必要时进行子宫切除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24" name="文本框 7"/>
          <p:cNvSpPr txBox="1"/>
          <p:nvPr>
            <p:custDataLst>
              <p:tags r:id="rId8"/>
            </p:custDataLst>
          </p:nvPr>
        </p:nvSpPr>
        <p:spPr>
          <a:xfrm>
            <a:off x="5851663" y="1802570"/>
            <a:ext cx="2903966" cy="130996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胎膜早破：手术修补胎膜，防止感染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26" name="文本框 8"/>
          <p:cNvSpPr txBox="1"/>
          <p:nvPr>
            <p:custDataLst>
              <p:tags r:id="rId9"/>
            </p:custDataLst>
          </p:nvPr>
        </p:nvSpPr>
        <p:spPr>
          <a:xfrm>
            <a:off x="8270002" y="4661646"/>
            <a:ext cx="2903966" cy="127242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胎膜早破合并羊水过少：手术引产，必要时进行剖宫产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其他治疗方法</a:t>
            </a:r>
            <a:endParaRPr lang="zh-CN" altLang="en-US"/>
          </a:p>
        </p:txBody>
      </p:sp>
      <p:sp>
        <p:nvSpPr>
          <p:cNvPr id="1049364" name="任意多边形 20"/>
          <p:cNvSpPr/>
          <p:nvPr>
            <p:custDataLst>
              <p:tags r:id="rId2"/>
            </p:custDataLst>
          </p:nvPr>
        </p:nvSpPr>
        <p:spPr>
          <a:xfrm rot="2700000">
            <a:off x="2248630" y="1773936"/>
            <a:ext cx="1123820" cy="112577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6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936743" y="3295739"/>
            <a:ext cx="1748006" cy="26660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药物治疗：使用抗生素、抗炎药等药物进行治疗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8" name="矩形 42"/>
          <p:cNvSpPr/>
          <p:nvPr>
            <p:custDataLst>
              <p:tags r:id="rId4"/>
            </p:custDataLst>
          </p:nvPr>
        </p:nvSpPr>
        <p:spPr>
          <a:xfrm>
            <a:off x="2052489" y="2965036"/>
            <a:ext cx="1516214" cy="10737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70" name="任意多边形 18"/>
          <p:cNvSpPr/>
          <p:nvPr>
            <p:custDataLst>
              <p:tags r:id="rId5"/>
            </p:custDataLst>
          </p:nvPr>
        </p:nvSpPr>
        <p:spPr>
          <a:xfrm rot="5400000">
            <a:off x="4438111" y="1773936"/>
            <a:ext cx="1123820" cy="112577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7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4125654" y="3295739"/>
            <a:ext cx="1748006" cy="26660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手术治疗：进行剖腹产、子宫切除等手术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4" name="矩形 43"/>
          <p:cNvSpPr/>
          <p:nvPr>
            <p:custDataLst>
              <p:tags r:id="rId7"/>
            </p:custDataLst>
          </p:nvPr>
        </p:nvSpPr>
        <p:spPr>
          <a:xfrm>
            <a:off x="4241970" y="2965036"/>
            <a:ext cx="1516214" cy="10737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7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27021" y="1773936"/>
            <a:ext cx="1123820" cy="112577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7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15134" y="3295739"/>
            <a:ext cx="1748006" cy="26660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物理治疗：使用激光、微波等物理手段进行治疗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0" name="矩形 44"/>
          <p:cNvSpPr/>
          <p:nvPr>
            <p:custDataLst>
              <p:tags r:id="rId10"/>
            </p:custDataLst>
          </p:nvPr>
        </p:nvSpPr>
        <p:spPr>
          <a:xfrm>
            <a:off x="6430310" y="2965036"/>
            <a:ext cx="1516214" cy="10737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8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8815932" y="1773936"/>
            <a:ext cx="1123820" cy="112577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8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504045" y="3295739"/>
            <a:ext cx="1748006" cy="26660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心理治疗：对患者进行心理疏导，减轻心理压力，提高治疗效果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6" name="矩形 45"/>
          <p:cNvSpPr/>
          <p:nvPr>
            <p:custDataLst>
              <p:tags r:id="rId13"/>
            </p:custDataLst>
          </p:nvPr>
        </p:nvSpPr>
        <p:spPr>
          <a:xfrm>
            <a:off x="8619791" y="2965036"/>
            <a:ext cx="1516214" cy="10737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https://d.book118.com/937124042043006035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3"/>
</p:tagLst>
</file>

<file path=ppt/tags/tag78.xml><?xml version="1.0" encoding="utf-8"?>
<p:tagLst xmlns:p="http://schemas.openxmlformats.org/presentationml/2006/main">
  <p:tag name="KSO_WM_BEAUTIFY_FLAG" val="#wm#"/>
  <p:tag name="KSO_WM_SLIDE_ID" val="custom20231418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1_1"/>
  <p:tag name="KSO_WM_UNIT_INDEX" val="1_1_1"/>
  <p:tag name="KSO_WM_UNIT_LAYERLEVEL" val="1_1_1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2_1"/>
  <p:tag name="KSO_WM_UNIT_INDEX" val="1_2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4_1"/>
  <p:tag name="KSO_WM_UNIT_INDEX" val="1_4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3_1"/>
  <p:tag name="KSO_WM_UNIT_INDEX" val="1_3_1"/>
  <p:tag name="KSO_WM_UNIT_LAYERLEVEL" val="1_1_1"/>
  <p:tag name="KSO_WM_UNIT_SUBTYPE" val="d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5_1"/>
  <p:tag name="KSO_WM_UNIT_INDEX" val="1_5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6_1"/>
  <p:tag name="KSO_WM_UNIT_INDEX" val="1_6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41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5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8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57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9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89">
      <a:dk1>
        <a:sysClr val="windowText" lastClr="000000"/>
      </a:dk1>
      <a:lt1>
        <a:sysClr val="window" lastClr="FFFFFF"/>
      </a:lt1>
      <a:dk2>
        <a:srgbClr val="0F3656"/>
      </a:dk2>
      <a:lt2>
        <a:srgbClr val="CBE7FE"/>
      </a:lt2>
      <a:accent1>
        <a:srgbClr val="FB7C07"/>
      </a:accent1>
      <a:accent2>
        <a:srgbClr val="ECB938"/>
      </a:accent2>
      <a:accent3>
        <a:srgbClr val="FC5A3A"/>
      </a:accent3>
      <a:accent4>
        <a:srgbClr val="3590DB"/>
      </a:accent4>
      <a:accent5>
        <a:srgbClr val="41CCFD"/>
      </a:accent5>
      <a:accent6>
        <a:srgbClr val="C83DFF"/>
      </a:accent6>
      <a:hlink>
        <a:srgbClr val="658BD5"/>
      </a:hlink>
      <a:folHlink>
        <a:srgbClr val="A16AA5"/>
      </a:folHlink>
    </a:clrScheme>
    <a:fontScheme name="自定义 79">
      <a:majorFont>
        <a:latin typeface="汉仪粗圆简"/>
        <a:ea typeface="汉仪粗圆简"/>
        <a:cs typeface="Arial"/>
      </a:majorFont>
      <a:minorFont>
        <a:latin typeface="汉仪正圆-75W"/>
        <a:ea typeface="汉仪正圆-45W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汉仪粗圆简</vt:lpstr>
      <vt:lpstr>汉仪正圆-75W</vt:lpstr>
      <vt:lpstr>汉仪正圆-45W</vt:lpstr>
      <vt:lpstr>宋体</vt:lpstr>
      <vt:lpstr>微软雅黑</vt:lpstr>
      <vt:lpstr>Office Theme</vt:lpstr>
      <vt:lpstr>第八版妇产学--胎盘与胎膜异常</vt:lpstr>
      <vt:lpstr>目录</vt:lpstr>
      <vt:lpstr>添加章节标题</vt:lpstr>
      <vt:lpstr>胎盘与胎膜异常的概述</vt:lpstr>
      <vt:lpstr>定义与分类</vt:lpstr>
      <vt:lpstr>病因与发病机制</vt:lpstr>
      <vt:lpstr>临床表现</vt:lpstr>
      <vt:lpstr>诊断与鉴别诊断</vt:lpstr>
      <vt:lpstr>胎盘与胎膜异常的治疗</vt:lpstr>
      <vt:lpstr>药物治疗</vt:lpstr>
      <vt:lpstr>手术治疗</vt:lpstr>
      <vt:lpstr>其他治疗方法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2024-09-09T15:25:22.666</cp:lastPrinted>
  <dcterms:created xsi:type="dcterms:W3CDTF">2024-09-09T07:25:22Z</dcterms:created>
  <dcterms:modified xsi:type="dcterms:W3CDTF">2024-09-09T07:25:25Z</dcterms:modified>
</cp:coreProperties>
</file>