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32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tags" Target="../tags/tag51.xml" /><Relationship Id="rId2" Type="http://schemas.openxmlformats.org/officeDocument/2006/relationships/tags" Target="../tags/tag36.xml" /><Relationship Id="rId20" Type="http://schemas.openxmlformats.org/officeDocument/2006/relationships/tags" Target="../tags/tag52.xml" /><Relationship Id="rId21" Type="http://schemas.openxmlformats.org/officeDocument/2006/relationships/tags" Target="../tags/tag53.xml" /><Relationship Id="rId22" Type="http://schemas.openxmlformats.org/officeDocument/2006/relationships/tags" Target="../tags/tag54.xml" /><Relationship Id="rId23" Type="http://schemas.openxmlformats.org/officeDocument/2006/relationships/tags" Target="../tags/tag55.xml" /><Relationship Id="rId24" Type="http://schemas.openxmlformats.org/officeDocument/2006/relationships/tags" Target="../tags/tag56.xml" /><Relationship Id="rId25" Type="http://schemas.openxmlformats.org/officeDocument/2006/relationships/tags" Target="../tags/tag57.xml" /><Relationship Id="rId26" Type="http://schemas.openxmlformats.org/officeDocument/2006/relationships/tags" Target="../tags/tag58.xml" /><Relationship Id="rId27" Type="http://schemas.openxmlformats.org/officeDocument/2006/relationships/tags" Target="../tags/tag59.xml" /><Relationship Id="rId28" Type="http://schemas.openxmlformats.org/officeDocument/2006/relationships/tags" Target="../tags/tag60.xml" /><Relationship Id="rId29" Type="http://schemas.openxmlformats.org/officeDocument/2006/relationships/tags" Target="../tags/tag61.xml" /><Relationship Id="rId3" Type="http://schemas.openxmlformats.org/officeDocument/2006/relationships/image" Target="../media/image1.png" /><Relationship Id="rId30" Type="http://schemas.openxmlformats.org/officeDocument/2006/relationships/slideMaster" Target="../slideMasters/slideMaster2.xml" /><Relationship Id="rId4" Type="http://schemas.openxmlformats.org/officeDocument/2006/relationships/image" Target="../media/image2.svg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image" Target="../media/image4.svg" /><Relationship Id="rId20" Type="http://schemas.openxmlformats.org/officeDocument/2006/relationships/tags" Target="../tags/tag77.xml" /><Relationship Id="rId21" Type="http://schemas.openxmlformats.org/officeDocument/2006/relationships/tags" Target="../tags/tag78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62.xml" /><Relationship Id="rId4" Type="http://schemas.openxmlformats.org/officeDocument/2006/relationships/image" Target="../media/image5.png" /><Relationship Id="rId5" Type="http://schemas.openxmlformats.org/officeDocument/2006/relationships/image" Target="../media/image6.sv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image" Target="../media/image2.svg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24" Type="http://schemas.openxmlformats.org/officeDocument/2006/relationships/tags" Target="../tags/tag130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44981-DFF6-4BA7-8D33-CA6465624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F9512-47D2-4342-800F-30D9373AA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A7A53-91A2-4427-8CAE-57D777D5C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65111-64B9-4C0E-A0DF-8EBCE43F2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718B9F-4BE5-4C57-9303-B43C4DDBB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24B56C-AD61-4353-A9BC-2A31E6A9C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6D4BCD-69F6-4AD6-B2B1-11B62CD70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932C0-8167-4769-A4CD-E437233A8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1AB02-8B54-4667-B892-AB84F9A13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AD67D-429C-42CD-9D73-DA240BCF9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F4733-DDF4-41BA-B051-EF9406F1A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" name="图片 8" descr="波浪3资源 2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flipH="1">
            <a:off x="0" y="1166495"/>
            <a:ext cx="5691505" cy="5691505"/>
          </a:xfrm>
          <a:prstGeom prst="rect">
            <a:avLst/>
          </a:prstGeom>
        </p:spPr>
      </p:pic>
      <p:grpSp>
        <p:nvGrpSpPr>
          <p:cNvPr id="6" name="组合 5"/>
          <p:cNvGrpSpPr/>
          <p:nvPr userDrawn="1">
            <p:custDataLst>
              <p:tags r:id="rId6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5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6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2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3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5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6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7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V="1">
            <a:off x="8143875" y="0"/>
            <a:ext cx="4048125" cy="4048125"/>
          </a:xfrm>
          <a:prstGeom prst="rect">
            <a:avLst/>
          </a:prstGeom>
        </p:spPr>
      </p:pic>
      <p:pic>
        <p:nvPicPr>
          <p:cNvPr id="9" name="图片 4" descr="波浪3资源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0" y="1972310"/>
            <a:ext cx="4885690" cy="4885690"/>
          </a:xfrm>
          <a:prstGeom prst="rect">
            <a:avLst/>
          </a:prstGeom>
        </p:spPr>
      </p:pic>
      <p:sp>
        <p:nvSpPr>
          <p:cNvPr id="11" name="椭圆 10"/>
          <p:cNvSpPr/>
          <p:nvPr userDrawn="1">
            <p:custDataLst>
              <p:tags r:id="rId7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8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9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10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11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12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13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14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15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6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8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sp>
        <p:nvSpPr>
          <p:cNvPr id="23" name="椭圆 22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11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12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3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4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5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6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7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8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4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tags" Target="../tags/tag229.xml" /><Relationship Id="rId23" Type="http://schemas.openxmlformats.org/officeDocument/2006/relationships/tags" Target="../tags/tag230.xml" /><Relationship Id="rId24" Type="http://schemas.openxmlformats.org/officeDocument/2006/relationships/tags" Target="../tags/tag231.xml" /><Relationship Id="rId25" Type="http://schemas.openxmlformats.org/officeDocument/2006/relationships/tags" Target="../tags/tag232.xml" /><Relationship Id="rId26" Type="http://schemas.openxmlformats.org/officeDocument/2006/relationships/tags" Target="../tags/tag233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16" Type="http://schemas.openxmlformats.org/officeDocument/2006/relationships/tags" Target="../tags/tag262.xml" /><Relationship Id="rId17" Type="http://schemas.openxmlformats.org/officeDocument/2006/relationships/tags" Target="../tags/tag263.xml" /><Relationship Id="rId18" Type="http://schemas.openxmlformats.org/officeDocument/2006/relationships/tags" Target="../tags/tag264.xml" /><Relationship Id="rId19" Type="http://schemas.openxmlformats.org/officeDocument/2006/relationships/tags" Target="../tags/tag265.xml" /><Relationship Id="rId2" Type="http://schemas.openxmlformats.org/officeDocument/2006/relationships/tags" Target="../tags/tag248.xml" /><Relationship Id="rId20" Type="http://schemas.openxmlformats.org/officeDocument/2006/relationships/tags" Target="../tags/tag266.xml" /><Relationship Id="rId21" Type="http://schemas.openxmlformats.org/officeDocument/2006/relationships/tags" Target="../tags/tag267.xml" /><Relationship Id="rId22" Type="http://schemas.openxmlformats.org/officeDocument/2006/relationships/tags" Target="../tags/tag268.xml" /><Relationship Id="rId23" Type="http://schemas.openxmlformats.org/officeDocument/2006/relationships/tags" Target="../tags/tag269.xml" /><Relationship Id="rId24" Type="http://schemas.openxmlformats.org/officeDocument/2006/relationships/tags" Target="../tags/tag270.xml" /><Relationship Id="rId25" Type="http://schemas.openxmlformats.org/officeDocument/2006/relationships/tags" Target="../tags/tag271.xml" /><Relationship Id="rId26" Type="http://schemas.openxmlformats.org/officeDocument/2006/relationships/tags" Target="../tags/tag272.xml" /><Relationship Id="rId27" Type="http://schemas.openxmlformats.org/officeDocument/2006/relationships/tags" Target="../tags/tag273.xml" /><Relationship Id="rId28" Type="http://schemas.openxmlformats.org/officeDocument/2006/relationships/tags" Target="../tags/tag274.xml" /><Relationship Id="rId29" Type="http://schemas.openxmlformats.org/officeDocument/2006/relationships/tags" Target="../tags/tag275.xml" /><Relationship Id="rId3" Type="http://schemas.openxmlformats.org/officeDocument/2006/relationships/tags" Target="../tags/tag249.xml" /><Relationship Id="rId30" Type="http://schemas.openxmlformats.org/officeDocument/2006/relationships/tags" Target="../tags/tag276.xml" /><Relationship Id="rId31" Type="http://schemas.openxmlformats.org/officeDocument/2006/relationships/tags" Target="../tags/tag277.xml" /><Relationship Id="rId32" Type="http://schemas.openxmlformats.org/officeDocument/2006/relationships/tags" Target="../tags/tag278.xml" /><Relationship Id="rId33" Type="http://schemas.openxmlformats.org/officeDocument/2006/relationships/tags" Target="../tags/tag279.xml" /><Relationship Id="rId34" Type="http://schemas.openxmlformats.org/officeDocument/2006/relationships/tags" Target="../tags/tag280.xml" /><Relationship Id="rId35" Type="http://schemas.openxmlformats.org/officeDocument/2006/relationships/tags" Target="../tags/tag281.xml" /><Relationship Id="rId36" Type="http://schemas.openxmlformats.org/officeDocument/2006/relationships/tags" Target="../tags/tag282.xml" /><Relationship Id="rId37" Type="http://schemas.openxmlformats.org/officeDocument/2006/relationships/tags" Target="../tags/tag283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5.xml" /><Relationship Id="rId11" Type="http://schemas.openxmlformats.org/officeDocument/2006/relationships/tags" Target="../tags/tag296.xml" /><Relationship Id="rId12" Type="http://schemas.openxmlformats.org/officeDocument/2006/relationships/tags" Target="../tags/tag297.xml" /><Relationship Id="rId13" Type="http://schemas.openxmlformats.org/officeDocument/2006/relationships/tags" Target="../tags/tag298.xml" /><Relationship Id="rId14" Type="http://schemas.openxmlformats.org/officeDocument/2006/relationships/tags" Target="../tags/tag299.xml" /><Relationship Id="rId15" Type="http://schemas.openxmlformats.org/officeDocument/2006/relationships/tags" Target="../tags/tag300.xml" /><Relationship Id="rId16" Type="http://schemas.openxmlformats.org/officeDocument/2006/relationships/tags" Target="../tags/tag301.xml" /><Relationship Id="rId17" Type="http://schemas.openxmlformats.org/officeDocument/2006/relationships/tags" Target="../tags/tag302.xml" /><Relationship Id="rId18" Type="http://schemas.openxmlformats.org/officeDocument/2006/relationships/tags" Target="../tags/tag303.xml" /><Relationship Id="rId19" Type="http://schemas.openxmlformats.org/officeDocument/2006/relationships/tags" Target="../tags/tag304.xml" /><Relationship Id="rId2" Type="http://schemas.openxmlformats.org/officeDocument/2006/relationships/tags" Target="../tags/tag287.xml" /><Relationship Id="rId20" Type="http://schemas.openxmlformats.org/officeDocument/2006/relationships/tags" Target="../tags/tag305.xml" /><Relationship Id="rId21" Type="http://schemas.openxmlformats.org/officeDocument/2006/relationships/tags" Target="../tags/tag306.xml" /><Relationship Id="rId22" Type="http://schemas.openxmlformats.org/officeDocument/2006/relationships/tags" Target="../tags/tag307.xml" /><Relationship Id="rId23" Type="http://schemas.openxmlformats.org/officeDocument/2006/relationships/tags" Target="../tags/tag308.xml" /><Relationship Id="rId24" Type="http://schemas.openxmlformats.org/officeDocument/2006/relationships/tags" Target="../tags/tag309.xml" /><Relationship Id="rId25" Type="http://schemas.openxmlformats.org/officeDocument/2006/relationships/tags" Target="../tags/tag310.xml" /><Relationship Id="rId26" Type="http://schemas.openxmlformats.org/officeDocument/2006/relationships/tags" Target="../tags/tag311.xml" /><Relationship Id="rId27" Type="http://schemas.openxmlformats.org/officeDocument/2006/relationships/tags" Target="../tags/tag312.xml" /><Relationship Id="rId28" Type="http://schemas.openxmlformats.org/officeDocument/2006/relationships/tags" Target="../tags/tag313.xml" /><Relationship Id="rId29" Type="http://schemas.openxmlformats.org/officeDocument/2006/relationships/tags" Target="../tags/tag314.xml" /><Relationship Id="rId3" Type="http://schemas.openxmlformats.org/officeDocument/2006/relationships/tags" Target="../tags/tag288.xml" /><Relationship Id="rId30" Type="http://schemas.openxmlformats.org/officeDocument/2006/relationships/tags" Target="../tags/tag315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tags" Target="../tags/tag293.xml" /><Relationship Id="rId9" Type="http://schemas.openxmlformats.org/officeDocument/2006/relationships/tags" Target="../tags/tag29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tags" Target="../tags/tag326.xml" /><Relationship Id="rId13" Type="http://schemas.openxmlformats.org/officeDocument/2006/relationships/tags" Target="../tags/tag327.xml" /><Relationship Id="rId2" Type="http://schemas.openxmlformats.org/officeDocument/2006/relationships/tags" Target="../tags/tag316.xml" /><Relationship Id="rId3" Type="http://schemas.openxmlformats.org/officeDocument/2006/relationships/tags" Target="../tags/tag317.xml" /><Relationship Id="rId4" Type="http://schemas.openxmlformats.org/officeDocument/2006/relationships/tags" Target="../tags/tag318.xml" /><Relationship Id="rId5" Type="http://schemas.openxmlformats.org/officeDocument/2006/relationships/tags" Target="../tags/tag319.xml" /><Relationship Id="rId6" Type="http://schemas.openxmlformats.org/officeDocument/2006/relationships/tags" Target="../tags/tag320.xml" /><Relationship Id="rId7" Type="http://schemas.openxmlformats.org/officeDocument/2006/relationships/tags" Target="../tags/tag321.xml" /><Relationship Id="rId8" Type="http://schemas.openxmlformats.org/officeDocument/2006/relationships/tags" Target="../tags/tag322.xml" /><Relationship Id="rId9" Type="http://schemas.openxmlformats.org/officeDocument/2006/relationships/tags" Target="../tags/tag3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25012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髋部浅表损伤查房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汇报人：_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髋部浅表损伤概述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髋部浅表损伤概述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定义和诊断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髋部浅表损伤：指髋部皮肤、皮下组织和肌肉的损伤，通常表现为疼痛、肿胀和功能障碍。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诊断方法：包括病史询问、体格检查、影像学检查（如X光片、CT、MRI等）和实验室检查（如血常规、尿常规等）。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诊断标准：根据患者的症状、体征和影像学检查结果，结合临床经验进行综合判断。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鉴别诊断：需要与髋部深部损伤、髋关节疾病、骨盆骨折等疾病进行鉴别。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病因和病理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1111667" y="1971391"/>
            <a:ext cx="1852125" cy="231233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6" name="Isosceles"/>
          <p:cNvSpPr/>
          <p:nvPr>
            <p:custDataLst>
              <p:tags r:id="rId3"/>
            </p:custDataLst>
          </p:nvPr>
        </p:nvSpPr>
        <p:spPr>
          <a:xfrm>
            <a:off x="1111667" y="1971391"/>
            <a:ext cx="1852125" cy="694452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838200" y="2202551"/>
            <a:ext cx="2400735" cy="3422388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5"/>
            </p:custDataLst>
          </p:nvPr>
        </p:nvSpPr>
        <p:spPr>
          <a:xfrm flipH="1">
            <a:off x="1628556" y="1916821"/>
            <a:ext cx="824426" cy="649112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4" name="TextBox 21"/>
          <p:cNvSpPr txBox="1"/>
          <p:nvPr>
            <p:custDataLst>
              <p:tags r:id="rId6"/>
            </p:custDataLst>
          </p:nvPr>
        </p:nvSpPr>
        <p:spPr>
          <a:xfrm flipH="1">
            <a:off x="939370" y="2839005"/>
            <a:ext cx="2211064" cy="260854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19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髋部浅表损伤的主要原因包括：运动损伤、跌倒、交通事故等。</a:t>
            </a:r>
            <a:endParaRPr lang="zh-CN" altLang="en-US" sz="19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96" name="矩形 95"/>
          <p:cNvSpPr/>
          <p:nvPr>
            <p:custDataLst>
              <p:tags r:id="rId7"/>
            </p:custDataLst>
          </p:nvPr>
        </p:nvSpPr>
        <p:spPr>
          <a:xfrm>
            <a:off x="3816905" y="1971391"/>
            <a:ext cx="1852125" cy="231233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0" name="Isosceles"/>
          <p:cNvSpPr/>
          <p:nvPr>
            <p:custDataLst>
              <p:tags r:id="rId8"/>
            </p:custDataLst>
          </p:nvPr>
        </p:nvSpPr>
        <p:spPr>
          <a:xfrm>
            <a:off x="3816905" y="1971391"/>
            <a:ext cx="1852125" cy="694452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9"/>
            </p:custDataLst>
          </p:nvPr>
        </p:nvSpPr>
        <p:spPr>
          <a:xfrm>
            <a:off x="3542825" y="2202551"/>
            <a:ext cx="2400735" cy="3422388"/>
          </a:xfrm>
          <a:prstGeom prst="rect">
            <a:avLst/>
          </a:prstGeom>
          <a:solidFill>
            <a:schemeClr val="accent3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0"/>
            </p:custDataLst>
          </p:nvPr>
        </p:nvSpPr>
        <p:spPr>
          <a:xfrm flipH="1">
            <a:off x="4333181" y="1916821"/>
            <a:ext cx="824426" cy="649112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4" name="TextBox 21"/>
          <p:cNvSpPr txBox="1"/>
          <p:nvPr>
            <p:custDataLst>
              <p:tags r:id="rId11"/>
            </p:custDataLst>
          </p:nvPr>
        </p:nvSpPr>
        <p:spPr>
          <a:xfrm flipH="1">
            <a:off x="3643995" y="2839005"/>
            <a:ext cx="2211064" cy="260854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19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髋部浅表损伤的病理变化包括：软组织损伤、关节囊损伤、滑膜炎、肌腱炎等。</a:t>
            </a:r>
            <a:endParaRPr lang="zh-CN" altLang="en-US" sz="19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06" name="矩形 105"/>
          <p:cNvSpPr/>
          <p:nvPr>
            <p:custDataLst>
              <p:tags r:id="rId12"/>
            </p:custDataLst>
          </p:nvPr>
        </p:nvSpPr>
        <p:spPr>
          <a:xfrm>
            <a:off x="6522142" y="1971391"/>
            <a:ext cx="1852125" cy="231233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0" name="Isosceles"/>
          <p:cNvSpPr/>
          <p:nvPr>
            <p:custDataLst>
              <p:tags r:id="rId13"/>
            </p:custDataLst>
          </p:nvPr>
        </p:nvSpPr>
        <p:spPr>
          <a:xfrm>
            <a:off x="6522142" y="1971391"/>
            <a:ext cx="1852125" cy="694452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1" name="矩形 100"/>
          <p:cNvSpPr/>
          <p:nvPr>
            <p:custDataLst>
              <p:tags r:id="rId14"/>
            </p:custDataLst>
          </p:nvPr>
        </p:nvSpPr>
        <p:spPr>
          <a:xfrm>
            <a:off x="6248062" y="2202551"/>
            <a:ext cx="2400735" cy="3422388"/>
          </a:xfrm>
          <a:prstGeom prst="rect">
            <a:avLst/>
          </a:prstGeom>
          <a:solidFill>
            <a:schemeClr val="accent4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5"/>
            </p:custDataLst>
          </p:nvPr>
        </p:nvSpPr>
        <p:spPr>
          <a:xfrm flipH="1">
            <a:off x="7038418" y="1916821"/>
            <a:ext cx="824426" cy="649112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04" name="TextBox 21"/>
          <p:cNvSpPr txBox="1"/>
          <p:nvPr>
            <p:custDataLst>
              <p:tags r:id="rId16"/>
            </p:custDataLst>
          </p:nvPr>
        </p:nvSpPr>
        <p:spPr>
          <a:xfrm flipH="1">
            <a:off x="6349233" y="2839005"/>
            <a:ext cx="2211064" cy="260854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19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髋部浅表损伤的症状包括：疼痛、肿胀、活动受限、关节僵硬等。</a:t>
            </a:r>
            <a:endParaRPr lang="zh-CN" altLang="en-US" sz="19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16" name="矩形 115"/>
          <p:cNvSpPr/>
          <p:nvPr>
            <p:custDataLst>
              <p:tags r:id="rId17"/>
            </p:custDataLst>
          </p:nvPr>
        </p:nvSpPr>
        <p:spPr>
          <a:xfrm>
            <a:off x="9227993" y="1972005"/>
            <a:ext cx="1852125" cy="231233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0" name="Isosceles"/>
          <p:cNvSpPr/>
          <p:nvPr>
            <p:custDataLst>
              <p:tags r:id="rId18"/>
            </p:custDataLst>
          </p:nvPr>
        </p:nvSpPr>
        <p:spPr>
          <a:xfrm>
            <a:off x="9227993" y="1971391"/>
            <a:ext cx="1852125" cy="694452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1" name="矩形 110"/>
          <p:cNvSpPr/>
          <p:nvPr>
            <p:custDataLst>
              <p:tags r:id="rId19"/>
            </p:custDataLst>
          </p:nvPr>
        </p:nvSpPr>
        <p:spPr>
          <a:xfrm>
            <a:off x="8953913" y="2202551"/>
            <a:ext cx="2400735" cy="3422388"/>
          </a:xfrm>
          <a:prstGeom prst="rect">
            <a:avLst/>
          </a:prstGeom>
          <a:solidFill>
            <a:schemeClr val="accent5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0"/>
            </p:custDataLst>
          </p:nvPr>
        </p:nvSpPr>
        <p:spPr>
          <a:xfrm flipH="1">
            <a:off x="9744269" y="1916821"/>
            <a:ext cx="824426" cy="649112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04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14" name="TextBox 21"/>
          <p:cNvSpPr txBox="1"/>
          <p:nvPr>
            <p:custDataLst>
              <p:tags r:id="rId21"/>
            </p:custDataLst>
          </p:nvPr>
        </p:nvSpPr>
        <p:spPr>
          <a:xfrm flipH="1">
            <a:off x="9055697" y="2839005"/>
            <a:ext cx="2211064" cy="2608542"/>
          </a:xfrm>
          <a:prstGeom prst="rect">
            <a:avLst/>
          </a:prstGeom>
          <a:noFill/>
        </p:spPr>
        <p:txBody>
          <a:bodyPr wrap="square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髋部浅表损伤的诊断方法包括：体格检查、影像学检查（如X线、CT、MRI等）、实验室检查等。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临床表现和分期</a:t>
            </a:r>
            <a:endParaRPr lang="zh-CN" altLang="en-US"/>
          </a:p>
        </p:txBody>
      </p:sp>
      <p:sp>
        <p:nvSpPr>
          <p:cNvPr id="15" name="矩形: 单圆角 79"/>
          <p:cNvSpPr/>
          <p:nvPr>
            <p:custDataLst>
              <p:tags r:id="rId2"/>
            </p:custDataLst>
          </p:nvPr>
        </p:nvSpPr>
        <p:spPr>
          <a:xfrm flipV="1">
            <a:off x="838200" y="1471058"/>
            <a:ext cx="3365066" cy="2155410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3"/>
            </p:custDataLst>
          </p:nvPr>
        </p:nvSpPr>
        <p:spPr>
          <a:xfrm>
            <a:off x="1969299" y="1471058"/>
            <a:ext cx="1103481" cy="635208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01</a:t>
            </a:r>
            <a:endParaRPr lang="en-US" altLang="zh-CN" sz="2800" b="1"/>
          </a:p>
        </p:txBody>
      </p:sp>
      <p:sp>
        <p:nvSpPr>
          <p:cNvPr id="17" name="文本框 178"/>
          <p:cNvSpPr txBox="1"/>
          <p:nvPr>
            <p:custDataLst>
              <p:tags r:id="rId4"/>
            </p:custDataLst>
          </p:nvPr>
        </p:nvSpPr>
        <p:spPr>
          <a:xfrm>
            <a:off x="879320" y="2342550"/>
            <a:ext cx="3284054" cy="1170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+mn-ea"/>
                <a:ea typeface="+mn-ea"/>
                <a:sym typeface="+mn-ea"/>
              </a:rPr>
              <a:t>临床表现：髋部疼痛、肿胀、活动受限、跛行等</a:t>
            </a:r>
            <a:endParaRPr lang="zh-CN" altLang="en-US" sz="1600">
              <a:latin typeface="+mn-ea"/>
              <a:ea typeface="+mn-ea"/>
              <a:sym typeface="+mn-ea"/>
            </a:endParaRPr>
          </a:p>
        </p:txBody>
      </p:sp>
      <p:sp>
        <p:nvSpPr>
          <p:cNvPr id="26" name="矩形: 单圆角 79"/>
          <p:cNvSpPr/>
          <p:nvPr>
            <p:custDataLst>
              <p:tags r:id="rId5"/>
            </p:custDataLst>
          </p:nvPr>
        </p:nvSpPr>
        <p:spPr>
          <a:xfrm flipV="1">
            <a:off x="4413774" y="1471058"/>
            <a:ext cx="3365066" cy="2155410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6"/>
            </p:custDataLst>
          </p:nvPr>
        </p:nvSpPr>
        <p:spPr>
          <a:xfrm>
            <a:off x="5544873" y="1471058"/>
            <a:ext cx="1103481" cy="635208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02</a:t>
            </a:r>
            <a:endParaRPr lang="en-US" altLang="zh-CN" sz="2800" b="1"/>
          </a:p>
        </p:txBody>
      </p:sp>
      <p:sp>
        <p:nvSpPr>
          <p:cNvPr id="28" name="文本框 178"/>
          <p:cNvSpPr txBox="1"/>
          <p:nvPr>
            <p:custDataLst>
              <p:tags r:id="rId7"/>
            </p:custDataLst>
          </p:nvPr>
        </p:nvSpPr>
        <p:spPr>
          <a:xfrm>
            <a:off x="4454894" y="2342550"/>
            <a:ext cx="3284054" cy="1170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+mn-ea"/>
                <a:ea typeface="+mn-ea"/>
                <a:sym typeface="+mn-ea"/>
              </a:rPr>
              <a:t>分期：急性期、亚急性期、慢性期</a:t>
            </a:r>
            <a:endParaRPr lang="zh-CN" altLang="en-US" sz="1600">
              <a:latin typeface="+mn-ea"/>
              <a:ea typeface="+mn-ea"/>
              <a:sym typeface="+mn-ea"/>
            </a:endParaRPr>
          </a:p>
        </p:txBody>
      </p:sp>
      <p:sp>
        <p:nvSpPr>
          <p:cNvPr id="31" name="矩形: 单圆角 79"/>
          <p:cNvSpPr/>
          <p:nvPr>
            <p:custDataLst>
              <p:tags r:id="rId8"/>
            </p:custDataLst>
          </p:nvPr>
        </p:nvSpPr>
        <p:spPr>
          <a:xfrm flipV="1">
            <a:off x="7989348" y="1471058"/>
            <a:ext cx="3365066" cy="2155410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9"/>
            </p:custDataLst>
          </p:nvPr>
        </p:nvSpPr>
        <p:spPr>
          <a:xfrm>
            <a:off x="9120447" y="1471058"/>
            <a:ext cx="1103481" cy="635208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03</a:t>
            </a:r>
            <a:endParaRPr lang="en-US" altLang="zh-CN" sz="2800" b="1"/>
          </a:p>
        </p:txBody>
      </p:sp>
      <p:sp>
        <p:nvSpPr>
          <p:cNvPr id="33" name="文本框 178"/>
          <p:cNvSpPr txBox="1"/>
          <p:nvPr>
            <p:custDataLst>
              <p:tags r:id="rId10"/>
            </p:custDataLst>
          </p:nvPr>
        </p:nvSpPr>
        <p:spPr>
          <a:xfrm>
            <a:off x="8030468" y="2342550"/>
            <a:ext cx="3284054" cy="1170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+mn-ea"/>
                <a:ea typeface="+mn-ea"/>
                <a:sym typeface="+mn-ea"/>
              </a:rPr>
              <a:t>急性期：疼痛剧烈，肿胀明显，活动受限</a:t>
            </a:r>
            <a:endParaRPr lang="zh-CN" altLang="en-US" sz="1600">
              <a:latin typeface="+mn-ea"/>
              <a:ea typeface="+mn-ea"/>
              <a:sym typeface="+mn-ea"/>
            </a:endParaRPr>
          </a:p>
        </p:txBody>
      </p:sp>
      <p:sp>
        <p:nvSpPr>
          <p:cNvPr id="36" name="矩形: 单圆角 79"/>
          <p:cNvSpPr/>
          <p:nvPr>
            <p:custDataLst>
              <p:tags r:id="rId11"/>
            </p:custDataLst>
          </p:nvPr>
        </p:nvSpPr>
        <p:spPr>
          <a:xfrm flipV="1">
            <a:off x="2625987" y="3915533"/>
            <a:ext cx="3365066" cy="2155410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12"/>
            </p:custDataLst>
          </p:nvPr>
        </p:nvSpPr>
        <p:spPr>
          <a:xfrm>
            <a:off x="3757086" y="3915533"/>
            <a:ext cx="1103481" cy="635208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04</a:t>
            </a:r>
            <a:endParaRPr lang="en-US" altLang="zh-CN" sz="2800" b="1"/>
          </a:p>
        </p:txBody>
      </p:sp>
      <p:sp>
        <p:nvSpPr>
          <p:cNvPr id="38" name="文本框 178"/>
          <p:cNvSpPr txBox="1"/>
          <p:nvPr>
            <p:custDataLst>
              <p:tags r:id="rId13"/>
            </p:custDataLst>
          </p:nvPr>
        </p:nvSpPr>
        <p:spPr>
          <a:xfrm>
            <a:off x="2667107" y="4787025"/>
            <a:ext cx="3284054" cy="1170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+mn-ea"/>
                <a:ea typeface="+mn-ea"/>
                <a:sym typeface="+mn-ea"/>
              </a:rPr>
              <a:t>亚急性期：疼痛减轻，肿胀消退，活动受限改善</a:t>
            </a:r>
            <a:endParaRPr lang="zh-CN" altLang="en-US" sz="1600">
              <a:latin typeface="+mn-ea"/>
              <a:ea typeface="+mn-ea"/>
              <a:sym typeface="+mn-ea"/>
            </a:endParaRPr>
          </a:p>
        </p:txBody>
      </p:sp>
      <p:sp>
        <p:nvSpPr>
          <p:cNvPr id="41" name="矩形: 单圆角 79"/>
          <p:cNvSpPr/>
          <p:nvPr>
            <p:custDataLst>
              <p:tags r:id="rId14"/>
            </p:custDataLst>
          </p:nvPr>
        </p:nvSpPr>
        <p:spPr>
          <a:xfrm flipV="1">
            <a:off x="6201561" y="3915533"/>
            <a:ext cx="3365066" cy="2155410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矩形 41"/>
          <p:cNvSpPr/>
          <p:nvPr>
            <p:custDataLst>
              <p:tags r:id="rId15"/>
            </p:custDataLst>
          </p:nvPr>
        </p:nvSpPr>
        <p:spPr>
          <a:xfrm>
            <a:off x="7332660" y="3915533"/>
            <a:ext cx="1103481" cy="635208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05</a:t>
            </a:r>
            <a:endParaRPr lang="en-US" altLang="zh-CN" sz="2800" b="1"/>
          </a:p>
        </p:txBody>
      </p:sp>
      <p:sp>
        <p:nvSpPr>
          <p:cNvPr id="43" name="文本框 178"/>
          <p:cNvSpPr txBox="1"/>
          <p:nvPr>
            <p:custDataLst>
              <p:tags r:id="rId16"/>
            </p:custDataLst>
          </p:nvPr>
        </p:nvSpPr>
        <p:spPr>
          <a:xfrm>
            <a:off x="6242681" y="4787025"/>
            <a:ext cx="3284054" cy="1170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5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+mn-ea"/>
                <a:ea typeface="+mn-ea"/>
                <a:sym typeface="+mn-ea"/>
              </a:rPr>
              <a:t>慢性期：疼痛减轻，肿胀消退，活动受限改善，但可能遗留功能障碍</a:t>
            </a:r>
            <a:endParaRPr lang="zh-CN" altLang="en-US" sz="320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11" name="任意多边形: 形状 10"/>
          <p:cNvSpPr/>
          <p:nvPr>
            <p:custDataLst>
              <p:tags r:id="rId2"/>
            </p:custDataLst>
          </p:nvPr>
        </p:nvSpPr>
        <p:spPr>
          <a:xfrm>
            <a:off x="1167030" y="1364400"/>
            <a:ext cx="3155226" cy="2282816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文本框 10"/>
          <p:cNvSpPr txBox="1"/>
          <p:nvPr>
            <p:custDataLst>
              <p:tags r:id="rId3"/>
            </p:custDataLst>
          </p:nvPr>
        </p:nvSpPr>
        <p:spPr>
          <a:xfrm>
            <a:off x="1359765" y="2407626"/>
            <a:ext cx="2754065" cy="111018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文本框 58"/>
          <p:cNvSpPr txBox="1"/>
          <p:nvPr>
            <p:custDataLst>
              <p:tags r:id="rId4"/>
            </p:custDataLst>
          </p:nvPr>
        </p:nvSpPr>
        <p:spPr>
          <a:xfrm>
            <a:off x="1359765" y="1625692"/>
            <a:ext cx="1004421" cy="74118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1"/>
                </a:solidFill>
                <a:latin typeface="+mn-ea"/>
              </a:rPr>
              <a:t>01</a:t>
            </a:r>
            <a:endParaRPr lang="en-US" altLang="zh-CN" sz="4800" b="1" spc="300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2" name="矩形 11"/>
          <p:cNvSpPr/>
          <p:nvPr>
            <p:custDataLst>
              <p:tags r:id="rId5"/>
            </p:custDataLst>
          </p:nvPr>
        </p:nvSpPr>
        <p:spPr>
          <a:xfrm>
            <a:off x="1047379" y="1364400"/>
            <a:ext cx="120298" cy="22828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任意多边形: 形状 14"/>
          <p:cNvSpPr/>
          <p:nvPr>
            <p:custDataLst>
              <p:tags r:id="rId6"/>
            </p:custDataLst>
          </p:nvPr>
        </p:nvSpPr>
        <p:spPr>
          <a:xfrm>
            <a:off x="4634965" y="1364400"/>
            <a:ext cx="3155226" cy="2282816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文本框 10"/>
          <p:cNvSpPr txBox="1"/>
          <p:nvPr>
            <p:custDataLst>
              <p:tags r:id="rId7"/>
            </p:custDataLst>
          </p:nvPr>
        </p:nvSpPr>
        <p:spPr>
          <a:xfrm>
            <a:off x="4827700" y="2407626"/>
            <a:ext cx="2754065" cy="111018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文本框 58"/>
          <p:cNvSpPr txBox="1"/>
          <p:nvPr>
            <p:custDataLst>
              <p:tags r:id="rId8"/>
            </p:custDataLst>
          </p:nvPr>
        </p:nvSpPr>
        <p:spPr>
          <a:xfrm>
            <a:off x="4827700" y="1625692"/>
            <a:ext cx="1004421" cy="74118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2"/>
                </a:solidFill>
                <a:latin typeface="+mn-ea"/>
              </a:rPr>
              <a:t>02</a:t>
            </a:r>
            <a:endParaRPr lang="en-US" altLang="zh-CN" sz="4800" b="1" spc="300">
              <a:solidFill>
                <a:schemeClr val="accent2"/>
              </a:solidFill>
              <a:latin typeface="+mn-ea"/>
            </a:endParaRPr>
          </a:p>
        </p:txBody>
      </p:sp>
      <p:sp>
        <p:nvSpPr>
          <p:cNvPr id="19" name="矩形 18"/>
          <p:cNvSpPr/>
          <p:nvPr>
            <p:custDataLst>
              <p:tags r:id="rId9"/>
            </p:custDataLst>
          </p:nvPr>
        </p:nvSpPr>
        <p:spPr>
          <a:xfrm>
            <a:off x="4514668" y="1364400"/>
            <a:ext cx="120298" cy="22828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任意多边形: 形状 20"/>
          <p:cNvSpPr/>
          <p:nvPr>
            <p:custDataLst>
              <p:tags r:id="rId10"/>
            </p:custDataLst>
          </p:nvPr>
        </p:nvSpPr>
        <p:spPr>
          <a:xfrm>
            <a:off x="7989718" y="1364400"/>
            <a:ext cx="3155226" cy="2282816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3" name="文本框 10"/>
          <p:cNvSpPr txBox="1"/>
          <p:nvPr>
            <p:custDataLst>
              <p:tags r:id="rId11"/>
            </p:custDataLst>
          </p:nvPr>
        </p:nvSpPr>
        <p:spPr>
          <a:xfrm>
            <a:off x="8182453" y="2407626"/>
            <a:ext cx="2754065" cy="111018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4" name="文本框 58"/>
          <p:cNvSpPr txBox="1"/>
          <p:nvPr>
            <p:custDataLst>
              <p:tags r:id="rId12"/>
            </p:custDataLst>
          </p:nvPr>
        </p:nvSpPr>
        <p:spPr>
          <a:xfrm>
            <a:off x="8182453" y="1625692"/>
            <a:ext cx="1004421" cy="74118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1"/>
                </a:solidFill>
                <a:latin typeface="+mn-ea"/>
              </a:rPr>
              <a:t>03</a:t>
            </a:r>
            <a:endParaRPr lang="en-US" altLang="zh-CN" sz="4800" b="1" spc="300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25" name="矩形 24"/>
          <p:cNvSpPr/>
          <p:nvPr>
            <p:custDataLst>
              <p:tags r:id="rId13"/>
            </p:custDataLst>
          </p:nvPr>
        </p:nvSpPr>
        <p:spPr>
          <a:xfrm>
            <a:off x="7870067" y="1364400"/>
            <a:ext cx="120298" cy="22828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4" name="任意多边形: 形状 1"/>
          <p:cNvSpPr/>
          <p:nvPr>
            <p:custDataLst>
              <p:tags r:id="rId14"/>
            </p:custDataLst>
          </p:nvPr>
        </p:nvSpPr>
        <p:spPr>
          <a:xfrm>
            <a:off x="1167030" y="3894531"/>
            <a:ext cx="3155226" cy="2282816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文本框 10"/>
          <p:cNvSpPr txBox="1"/>
          <p:nvPr>
            <p:custDataLst>
              <p:tags r:id="rId15"/>
            </p:custDataLst>
          </p:nvPr>
        </p:nvSpPr>
        <p:spPr>
          <a:xfrm>
            <a:off x="1359765" y="4911887"/>
            <a:ext cx="2754065" cy="111018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职业：公司职员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文本框 58"/>
          <p:cNvSpPr txBox="1"/>
          <p:nvPr>
            <p:custDataLst>
              <p:tags r:id="rId16"/>
            </p:custDataLst>
          </p:nvPr>
        </p:nvSpPr>
        <p:spPr>
          <a:xfrm>
            <a:off x="1359765" y="4156470"/>
            <a:ext cx="1004421" cy="74118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1"/>
                </a:solidFill>
                <a:latin typeface="+mn-ea"/>
              </a:rPr>
              <a:t>04</a:t>
            </a:r>
            <a:endParaRPr lang="en-US" altLang="zh-CN" sz="4800" b="1" spc="300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7" name="矩形 6"/>
          <p:cNvSpPr/>
          <p:nvPr>
            <p:custDataLst>
              <p:tags r:id="rId17"/>
            </p:custDataLst>
          </p:nvPr>
        </p:nvSpPr>
        <p:spPr>
          <a:xfrm>
            <a:off x="1047379" y="3894531"/>
            <a:ext cx="120298" cy="22828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" name="任意多边形: 形状 9"/>
          <p:cNvSpPr/>
          <p:nvPr>
            <p:custDataLst>
              <p:tags r:id="rId18"/>
            </p:custDataLst>
          </p:nvPr>
        </p:nvSpPr>
        <p:spPr>
          <a:xfrm>
            <a:off x="4634965" y="3894531"/>
            <a:ext cx="3155226" cy="2282816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4" name="文本框 10"/>
          <p:cNvSpPr txBox="1"/>
          <p:nvPr>
            <p:custDataLst>
              <p:tags r:id="rId19"/>
            </p:custDataLst>
          </p:nvPr>
        </p:nvSpPr>
        <p:spPr>
          <a:xfrm>
            <a:off x="4827700" y="4911887"/>
            <a:ext cx="2754065" cy="111018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病史：髋部浅表损伤，无其他疾病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文本框 58"/>
          <p:cNvSpPr txBox="1"/>
          <p:nvPr>
            <p:custDataLst>
              <p:tags r:id="rId20"/>
            </p:custDataLst>
          </p:nvPr>
        </p:nvSpPr>
        <p:spPr>
          <a:xfrm>
            <a:off x="4827700" y="4156470"/>
            <a:ext cx="1004421" cy="74118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2"/>
                </a:solidFill>
                <a:latin typeface="+mn-ea"/>
              </a:rPr>
              <a:t>05</a:t>
            </a:r>
            <a:endParaRPr lang="en-US" altLang="zh-CN" sz="4800" b="1" spc="300">
              <a:solidFill>
                <a:schemeClr val="accent2"/>
              </a:solidFill>
              <a:latin typeface="+mn-ea"/>
            </a:endParaRPr>
          </a:p>
        </p:txBody>
      </p:sp>
      <p:sp>
        <p:nvSpPr>
          <p:cNvPr id="26" name="矩形 25"/>
          <p:cNvSpPr/>
          <p:nvPr>
            <p:custDataLst>
              <p:tags r:id="rId21"/>
            </p:custDataLst>
          </p:nvPr>
        </p:nvSpPr>
        <p:spPr>
          <a:xfrm>
            <a:off x="4514668" y="3894531"/>
            <a:ext cx="120298" cy="22828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32" name="任意多边形: 形状 31"/>
          <p:cNvSpPr/>
          <p:nvPr>
            <p:custDataLst>
              <p:tags r:id="rId22"/>
            </p:custDataLst>
          </p:nvPr>
        </p:nvSpPr>
        <p:spPr>
          <a:xfrm>
            <a:off x="7989718" y="3894531"/>
            <a:ext cx="3155226" cy="2282816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34" name="文本框 10"/>
          <p:cNvSpPr txBox="1"/>
          <p:nvPr>
            <p:custDataLst>
              <p:tags r:id="rId23"/>
            </p:custDataLst>
          </p:nvPr>
        </p:nvSpPr>
        <p:spPr>
          <a:xfrm>
            <a:off x="8182453" y="4911887"/>
            <a:ext cx="2754065" cy="111018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治疗方案：保守治疗，定期复查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5" name="文本框 58"/>
          <p:cNvSpPr txBox="1"/>
          <p:nvPr>
            <p:custDataLst>
              <p:tags r:id="rId24"/>
            </p:custDataLst>
          </p:nvPr>
        </p:nvSpPr>
        <p:spPr>
          <a:xfrm>
            <a:off x="8182453" y="4156470"/>
            <a:ext cx="1004421" cy="74118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1"/>
                </a:solidFill>
                <a:latin typeface="+mn-ea"/>
              </a:rPr>
              <a:t>06</a:t>
            </a:r>
            <a:endParaRPr lang="en-US" altLang="zh-CN" sz="4800" b="1" spc="300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36" name="矩形 35"/>
          <p:cNvSpPr/>
          <p:nvPr>
            <p:custDataLst>
              <p:tags r:id="rId25"/>
            </p:custDataLst>
          </p:nvPr>
        </p:nvSpPr>
        <p:spPr>
          <a:xfrm>
            <a:off x="7870067" y="3894531"/>
            <a:ext cx="120298" cy="22828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</p:spTree>
    <p:custDataLst>
      <p:tags r:id="rId2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主诉和现病史</a:t>
            </a:r>
            <a:endParaRPr lang="zh-CN" altLang="en-US"/>
          </a:p>
        </p:txBody>
      </p:sp>
      <p:sp>
        <p:nvSpPr>
          <p:cNvPr id="21" name="文本框 20"/>
          <p:cNvSpPr txBox="1"/>
          <p:nvPr>
            <p:custDataLst>
              <p:tags r:id="rId2"/>
            </p:custDataLst>
          </p:nvPr>
        </p:nvSpPr>
        <p:spPr>
          <a:xfrm>
            <a:off x="6781093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3">
                        <a:alpha val="0"/>
                      </a:schemeClr>
                    </a:gs>
                    <a:gs pos="34000">
                      <a:schemeClr val="accent3"/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67000">
                    <a:schemeClr val="accent3">
                      <a:alpha val="0"/>
                    </a:schemeClr>
                  </a:gs>
                  <a:gs pos="34000">
                    <a:schemeClr val="accent3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9" name="文本框 178"/>
          <p:cNvSpPr txBox="1"/>
          <p:nvPr>
            <p:custDataLst>
              <p:tags r:id="rId3"/>
            </p:custDataLst>
          </p:nvPr>
        </p:nvSpPr>
        <p:spPr>
          <a:xfrm>
            <a:off x="6294898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受伤部位、疼痛程度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4"/>
            </p:custDataLst>
          </p:nvPr>
        </p:nvSpPr>
        <p:spPr>
          <a:xfrm>
            <a:off x="1324395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7" name="文本框 176"/>
          <p:cNvSpPr txBox="1"/>
          <p:nvPr>
            <p:custDataLst>
              <p:tags r:id="rId5"/>
            </p:custDataLst>
          </p:nvPr>
        </p:nvSpPr>
        <p:spPr>
          <a:xfrm>
            <a:off x="838200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患者年龄、性别、职业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6"/>
            </p:custDataLst>
          </p:nvPr>
        </p:nvSpPr>
        <p:spPr>
          <a:xfrm>
            <a:off x="4053069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8" name="文本框 177"/>
          <p:cNvSpPr txBox="1"/>
          <p:nvPr>
            <p:custDataLst>
              <p:tags r:id="rId7"/>
            </p:custDataLst>
          </p:nvPr>
        </p:nvSpPr>
        <p:spPr>
          <a:xfrm>
            <a:off x="3566224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受伤原因、时间、地点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8"/>
            </p:custDataLst>
          </p:nvPr>
        </p:nvSpPr>
        <p:spPr>
          <a:xfrm>
            <a:off x="8145431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1" name="文本框 180"/>
          <p:cNvSpPr txBox="1"/>
          <p:nvPr>
            <p:custDataLst>
              <p:tags r:id="rId9"/>
            </p:custDataLst>
          </p:nvPr>
        </p:nvSpPr>
        <p:spPr>
          <a:xfrm>
            <a:off x="7657935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诊断和治疗方案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0"/>
            </p:custDataLst>
          </p:nvPr>
        </p:nvSpPr>
        <p:spPr>
          <a:xfrm>
            <a:off x="2688732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67000">
                      <a:schemeClr val="accent5">
                        <a:alpha val="0"/>
                      </a:schemeClr>
                    </a:gs>
                    <a:gs pos="34000">
                      <a:schemeClr val="accent5"/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67000">
                    <a:schemeClr val="accent5">
                      <a:alpha val="0"/>
                    </a:schemeClr>
                  </a:gs>
                  <a:gs pos="34000">
                    <a:schemeClr val="accent5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2" name="文本框 181"/>
          <p:cNvSpPr txBox="1"/>
          <p:nvPr>
            <p:custDataLst>
              <p:tags r:id="rId11"/>
            </p:custDataLst>
          </p:nvPr>
        </p:nvSpPr>
        <p:spPr>
          <a:xfrm>
            <a:off x="2201237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目前症状、体征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2"/>
            </p:custDataLst>
          </p:nvPr>
        </p:nvSpPr>
        <p:spPr>
          <a:xfrm>
            <a:off x="5416756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  <a:gs pos="34000">
                      <a:schemeClr val="accent6"/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  <a:gs pos="34000">
                    <a:schemeClr val="accent6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3" name="文本框 182"/>
          <p:cNvSpPr txBox="1"/>
          <p:nvPr>
            <p:custDataLst>
              <p:tags r:id="rId13"/>
            </p:custDataLst>
          </p:nvPr>
        </p:nvSpPr>
        <p:spPr>
          <a:xfrm>
            <a:off x="4929911" y="47030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影像学检查结果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9509118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  <a:gs pos="34000">
                      <a:schemeClr val="accent4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80" name="文本框 179"/>
          <p:cNvSpPr txBox="1"/>
          <p:nvPr>
            <p:custDataLst>
              <p:tags r:id="rId15"/>
            </p:custDataLst>
          </p:nvPr>
        </p:nvSpPr>
        <p:spPr>
          <a:xfrm>
            <a:off x="9022922" y="2179165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既往病史、手术史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体格检查和初步诊断</a:t>
            </a:r>
            <a:endParaRPr lang="zh-CN" altLang="en-US"/>
          </a:p>
        </p:txBody>
      </p:sp>
      <p:sp>
        <p:nvSpPr>
          <p:cNvPr id="59" name="矩形: 圆角 58"/>
          <p:cNvSpPr/>
          <p:nvPr>
            <p:custDataLst>
              <p:tags r:id="rId2"/>
            </p:custDataLst>
          </p:nvPr>
        </p:nvSpPr>
        <p:spPr>
          <a:xfrm>
            <a:off x="1084211" y="4079522"/>
            <a:ext cx="2964652" cy="2098148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0" name="任意多边形: 形状 59"/>
          <p:cNvSpPr/>
          <p:nvPr>
            <p:custDataLst>
              <p:tags r:id="rId3"/>
            </p:custDataLst>
          </p:nvPr>
        </p:nvSpPr>
        <p:spPr>
          <a:xfrm>
            <a:off x="1084211" y="4079522"/>
            <a:ext cx="2964652" cy="937494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4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4"/>
            </p:custDataLst>
          </p:nvPr>
        </p:nvSpPr>
        <p:spPr>
          <a:xfrm>
            <a:off x="3483396" y="4069850"/>
            <a:ext cx="551922" cy="227603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4"/>
              </a:gs>
              <a:gs pos="0">
                <a:schemeClr val="accent4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2" name="任意多边形: 形状 61"/>
          <p:cNvSpPr/>
          <p:nvPr>
            <p:custDataLst>
              <p:tags r:id="rId5"/>
            </p:custDataLst>
          </p:nvPr>
        </p:nvSpPr>
        <p:spPr>
          <a:xfrm>
            <a:off x="1110002" y="4536663"/>
            <a:ext cx="833686" cy="482287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4"/>
              </a:gs>
              <a:gs pos="0">
                <a:schemeClr val="accent4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58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6"/>
            </p:custDataLst>
          </p:nvPr>
        </p:nvSpPr>
        <p:spPr>
          <a:xfrm>
            <a:off x="3217107" y="4069850"/>
            <a:ext cx="833686" cy="775657"/>
          </a:xfrm>
          <a:prstGeom prst="rect">
            <a:avLst/>
          </a:prstGeom>
          <a:noFill/>
        </p:spPr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rgbClr val="FFFFFF"/>
                </a:solidFill>
                <a:latin typeface="+mn-ea"/>
                <a:cs typeface="Montserrat Black"/>
              </a:rPr>
              <a:t>04</a:t>
            </a:r>
            <a:endParaRPr lang="en-US" sz="4400" b="1" spc="300">
              <a:solidFill>
                <a:srgbClr val="FFFFFF"/>
              </a:solidFill>
              <a:latin typeface="+mn-ea"/>
              <a:cs typeface="Montserrat Black"/>
            </a:endParaRPr>
          </a:p>
        </p:txBody>
      </p:sp>
      <p:sp>
        <p:nvSpPr>
          <p:cNvPr id="4" name="矩形: 圆角 49"/>
          <p:cNvSpPr/>
          <p:nvPr>
            <p:custDataLst>
              <p:tags r:id="rId7"/>
            </p:custDataLst>
          </p:nvPr>
        </p:nvSpPr>
        <p:spPr>
          <a:xfrm>
            <a:off x="8113482" y="1374071"/>
            <a:ext cx="2964652" cy="2098148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5" name="任意多边形: 形状 50"/>
          <p:cNvSpPr/>
          <p:nvPr>
            <p:custDataLst>
              <p:tags r:id="rId8"/>
            </p:custDataLst>
          </p:nvPr>
        </p:nvSpPr>
        <p:spPr>
          <a:xfrm>
            <a:off x="8113482" y="1374071"/>
            <a:ext cx="2964652" cy="937494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3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" name="任意多边形: 形状 51"/>
          <p:cNvSpPr/>
          <p:nvPr>
            <p:custDataLst>
              <p:tags r:id="rId9"/>
            </p:custDataLst>
          </p:nvPr>
        </p:nvSpPr>
        <p:spPr>
          <a:xfrm>
            <a:off x="10535234" y="1364400"/>
            <a:ext cx="551922" cy="227603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3">
                  <a:alpha val="50000"/>
                </a:schemeClr>
              </a:gs>
              <a:gs pos="0">
                <a:schemeClr val="accent3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7" name="任意多边形: 形状 52"/>
          <p:cNvSpPr/>
          <p:nvPr>
            <p:custDataLst>
              <p:tags r:id="rId10"/>
            </p:custDataLst>
          </p:nvPr>
        </p:nvSpPr>
        <p:spPr>
          <a:xfrm>
            <a:off x="8139273" y="1831213"/>
            <a:ext cx="833686" cy="482287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3">
                  <a:alpha val="50000"/>
                </a:schemeClr>
              </a:gs>
              <a:gs pos="0">
                <a:schemeClr val="accent3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8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1"/>
            </p:custDataLst>
          </p:nvPr>
        </p:nvSpPr>
        <p:spPr>
          <a:xfrm>
            <a:off x="10262497" y="1374071"/>
            <a:ext cx="833686" cy="775657"/>
          </a:xfrm>
          <a:prstGeom prst="rect">
            <a:avLst/>
          </a:prstGeom>
          <a:noFill/>
        </p:spPr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" name="矩形: 圆角 3"/>
          <p:cNvSpPr/>
          <p:nvPr>
            <p:custDataLst>
              <p:tags r:id="rId12"/>
            </p:custDataLst>
          </p:nvPr>
        </p:nvSpPr>
        <p:spPr>
          <a:xfrm>
            <a:off x="1084211" y="1374071"/>
            <a:ext cx="2964652" cy="2098148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0" name="任意多边形: 形状 10"/>
          <p:cNvSpPr/>
          <p:nvPr>
            <p:custDataLst>
              <p:tags r:id="rId13"/>
            </p:custDataLst>
          </p:nvPr>
        </p:nvSpPr>
        <p:spPr>
          <a:xfrm>
            <a:off x="1084211" y="1374071"/>
            <a:ext cx="2964652" cy="937494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1" name="任意多边形: 形状 14"/>
          <p:cNvSpPr/>
          <p:nvPr>
            <p:custDataLst>
              <p:tags r:id="rId14"/>
            </p:custDataLst>
          </p:nvPr>
        </p:nvSpPr>
        <p:spPr>
          <a:xfrm>
            <a:off x="3492423" y="1364400"/>
            <a:ext cx="551922" cy="227603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1">
                  <a:alpha val="50000"/>
                </a:schemeClr>
              </a:gs>
              <a:gs pos="0">
                <a:schemeClr val="accent1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2" name="任意多边形: 形状 17"/>
          <p:cNvSpPr/>
          <p:nvPr>
            <p:custDataLst>
              <p:tags r:id="rId15"/>
            </p:custDataLst>
          </p:nvPr>
        </p:nvSpPr>
        <p:spPr>
          <a:xfrm>
            <a:off x="1110002" y="1831213"/>
            <a:ext cx="833686" cy="482287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1">
                  <a:alpha val="50000"/>
                </a:schemeClr>
              </a:gs>
              <a:gs pos="0">
                <a:schemeClr val="accent1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3" name="TextBox 21"/>
          <p:cNvSpPr txBox="1"/>
          <p:nvPr>
            <p:custDataLst>
              <p:tags r:id="rId16"/>
            </p:custDataLst>
          </p:nvPr>
        </p:nvSpPr>
        <p:spPr>
          <a:xfrm>
            <a:off x="1275063" y="2407636"/>
            <a:ext cx="2600170" cy="906051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300" spc="150">
                <a:solidFill>
                  <a:schemeClr val="tx1"/>
                </a:solidFill>
                <a:uFillTx/>
                <a:latin typeface="+mn-ea"/>
                <a:sym typeface="+mn-ea"/>
              </a:rPr>
              <a:t>患者基本信息：年龄、性别、职业等</a:t>
            </a:r>
            <a:endParaRPr lang="zh-CN" altLang="en-US" sz="13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14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7"/>
            </p:custDataLst>
          </p:nvPr>
        </p:nvSpPr>
        <p:spPr>
          <a:xfrm>
            <a:off x="3224199" y="1374071"/>
            <a:ext cx="833686" cy="775657"/>
          </a:xfrm>
          <a:prstGeom prst="rect">
            <a:avLst/>
          </a:prstGeom>
          <a:noFill/>
        </p:spPr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6" name="矩形: 圆角 40"/>
          <p:cNvSpPr/>
          <p:nvPr>
            <p:custDataLst>
              <p:tags r:id="rId18"/>
            </p:custDataLst>
          </p:nvPr>
        </p:nvSpPr>
        <p:spPr>
          <a:xfrm>
            <a:off x="4598847" y="1374071"/>
            <a:ext cx="2964652" cy="2098148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7" name="任意多边形: 形状 41"/>
          <p:cNvSpPr/>
          <p:nvPr>
            <p:custDataLst>
              <p:tags r:id="rId19"/>
            </p:custDataLst>
          </p:nvPr>
        </p:nvSpPr>
        <p:spPr>
          <a:xfrm>
            <a:off x="4598847" y="1374071"/>
            <a:ext cx="2964652" cy="937494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9" name="任意多边形: 形状 42"/>
          <p:cNvSpPr/>
          <p:nvPr>
            <p:custDataLst>
              <p:tags r:id="rId20"/>
            </p:custDataLst>
          </p:nvPr>
        </p:nvSpPr>
        <p:spPr>
          <a:xfrm>
            <a:off x="7005769" y="1364400"/>
            <a:ext cx="551922" cy="227603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2"/>
              </a:gs>
              <a:gs pos="0">
                <a:schemeClr val="accent2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0" name="任意多边形: 形状 43"/>
          <p:cNvSpPr/>
          <p:nvPr>
            <p:custDataLst>
              <p:tags r:id="rId21"/>
            </p:custDataLst>
          </p:nvPr>
        </p:nvSpPr>
        <p:spPr>
          <a:xfrm>
            <a:off x="4624637" y="1831213"/>
            <a:ext cx="833686" cy="482287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2"/>
              </a:gs>
              <a:gs pos="0">
                <a:schemeClr val="accent2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1" name="TextBox 21"/>
          <p:cNvSpPr txBox="1"/>
          <p:nvPr>
            <p:custDataLst>
              <p:tags r:id="rId22"/>
            </p:custDataLst>
          </p:nvPr>
        </p:nvSpPr>
        <p:spPr>
          <a:xfrm>
            <a:off x="4789053" y="2407636"/>
            <a:ext cx="2600170" cy="906051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300" spc="150">
                <a:solidFill>
                  <a:schemeClr val="tx1"/>
                </a:solidFill>
                <a:uFillTx/>
                <a:latin typeface="+mn-ea"/>
                <a:sym typeface="+mn-ea"/>
              </a:rPr>
              <a:t>主诉：患者自述的症状和病史</a:t>
            </a:r>
            <a:endParaRPr lang="zh-CN" altLang="en-US" sz="13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2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3"/>
            </p:custDataLst>
          </p:nvPr>
        </p:nvSpPr>
        <p:spPr>
          <a:xfrm>
            <a:off x="6738190" y="1374071"/>
            <a:ext cx="833686" cy="775657"/>
          </a:xfrm>
          <a:prstGeom prst="rect">
            <a:avLst/>
          </a:prstGeom>
          <a:noFill/>
        </p:spPr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24" name="TextBox 21"/>
          <p:cNvSpPr txBox="1"/>
          <p:nvPr>
            <p:custDataLst>
              <p:tags r:id="rId24"/>
            </p:custDataLst>
          </p:nvPr>
        </p:nvSpPr>
        <p:spPr>
          <a:xfrm>
            <a:off x="8303689" y="2407636"/>
            <a:ext cx="2600170" cy="906051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300" spc="150">
                <a:solidFill>
                  <a:schemeClr val="tx1"/>
                </a:solidFill>
                <a:uFillTx/>
                <a:latin typeface="+mn-ea"/>
                <a:sym typeface="+mn-ea"/>
              </a:rPr>
              <a:t>体格检查：包括视诊、触诊、叩诊、听诊等</a:t>
            </a:r>
            <a:endParaRPr lang="zh-CN" altLang="en-US" sz="13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26" name="TextBox 21"/>
          <p:cNvSpPr txBox="1"/>
          <p:nvPr>
            <p:custDataLst>
              <p:tags r:id="rId25"/>
            </p:custDataLst>
          </p:nvPr>
        </p:nvSpPr>
        <p:spPr>
          <a:xfrm>
            <a:off x="1274418" y="5113086"/>
            <a:ext cx="2600170" cy="906051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300" spc="150">
                <a:solidFill>
                  <a:schemeClr val="tx1"/>
                </a:solidFill>
                <a:uFillTx/>
                <a:latin typeface="+mn-ea"/>
                <a:sym typeface="+mn-ea"/>
              </a:rPr>
              <a:t>初步诊断：根据体格检查和病史，对患者的病情进行初步判断</a:t>
            </a:r>
            <a:endParaRPr lang="zh-CN" altLang="en-US" sz="13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15" name="矩形: 圆角 40"/>
          <p:cNvSpPr/>
          <p:nvPr>
            <p:custDataLst>
              <p:tags r:id="rId26"/>
            </p:custDataLst>
          </p:nvPr>
        </p:nvSpPr>
        <p:spPr>
          <a:xfrm>
            <a:off x="4607873" y="4079522"/>
            <a:ext cx="2964652" cy="2098148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8" name="任意多边形: 形状 41"/>
          <p:cNvSpPr/>
          <p:nvPr>
            <p:custDataLst>
              <p:tags r:id="rId27"/>
            </p:custDataLst>
          </p:nvPr>
        </p:nvSpPr>
        <p:spPr>
          <a:xfrm>
            <a:off x="4607873" y="4079522"/>
            <a:ext cx="2964652" cy="937494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5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3" name="任意多边形: 形状 42"/>
          <p:cNvSpPr/>
          <p:nvPr>
            <p:custDataLst>
              <p:tags r:id="rId28"/>
            </p:custDataLst>
          </p:nvPr>
        </p:nvSpPr>
        <p:spPr>
          <a:xfrm>
            <a:off x="7001256" y="4069850"/>
            <a:ext cx="551922" cy="227603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5"/>
              </a:gs>
              <a:gs pos="0">
                <a:schemeClr val="accent5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5" name="任意多边形: 形状 43"/>
          <p:cNvSpPr/>
          <p:nvPr>
            <p:custDataLst>
              <p:tags r:id="rId29"/>
            </p:custDataLst>
          </p:nvPr>
        </p:nvSpPr>
        <p:spPr>
          <a:xfrm>
            <a:off x="4633664" y="4536663"/>
            <a:ext cx="833686" cy="482287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5"/>
              </a:gs>
              <a:gs pos="0">
                <a:schemeClr val="accent5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7" name="TextBox 21"/>
          <p:cNvSpPr txBox="1"/>
          <p:nvPr>
            <p:custDataLst>
              <p:tags r:id="rId30"/>
            </p:custDataLst>
          </p:nvPr>
        </p:nvSpPr>
        <p:spPr>
          <a:xfrm>
            <a:off x="4798080" y="5113086"/>
            <a:ext cx="2600170" cy="906051"/>
          </a:xfrm>
          <a:prstGeom prst="rect">
            <a:avLst/>
          </a:prstGeom>
          <a:noFill/>
        </p:spPr>
        <p:txBody>
          <a:bodyPr wrap="square" lIns="0" r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tx1"/>
                </a:solidFill>
                <a:uFillTx/>
                <a:latin typeface="+mn-ea"/>
                <a:sym typeface="+mn-ea"/>
              </a:rPr>
              <a:t>进一步检查：根据初步诊断，确定需要进一步进行的检查项目，如影像学检查、实验室检查等</a:t>
            </a:r>
            <a:endParaRPr lang="zh-CN" altLang="en-US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28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31"/>
            </p:custDataLst>
          </p:nvPr>
        </p:nvSpPr>
        <p:spPr>
          <a:xfrm>
            <a:off x="6739479" y="4079522"/>
            <a:ext cx="833686" cy="775657"/>
          </a:xfrm>
          <a:prstGeom prst="rect">
            <a:avLst/>
          </a:prstGeom>
          <a:noFill/>
        </p:spPr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05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29" name="矩形: 圆角 40"/>
          <p:cNvSpPr/>
          <p:nvPr>
            <p:custDataLst>
              <p:tags r:id="rId32"/>
            </p:custDataLst>
          </p:nvPr>
        </p:nvSpPr>
        <p:spPr>
          <a:xfrm>
            <a:off x="8143141" y="4079522"/>
            <a:ext cx="2964652" cy="2098148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30" name="任意多边形: 形状 41"/>
          <p:cNvSpPr/>
          <p:nvPr>
            <p:custDataLst>
              <p:tags r:id="rId33"/>
            </p:custDataLst>
          </p:nvPr>
        </p:nvSpPr>
        <p:spPr>
          <a:xfrm>
            <a:off x="8143141" y="4079522"/>
            <a:ext cx="2964652" cy="937494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6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31" name="任意多边形: 形状 42"/>
          <p:cNvSpPr/>
          <p:nvPr>
            <p:custDataLst>
              <p:tags r:id="rId34"/>
            </p:custDataLst>
          </p:nvPr>
        </p:nvSpPr>
        <p:spPr>
          <a:xfrm>
            <a:off x="10536524" y="4069850"/>
            <a:ext cx="551922" cy="227603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6"/>
              </a:gs>
              <a:gs pos="0">
                <a:schemeClr val="accent6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32" name="任意多边形: 形状 43"/>
          <p:cNvSpPr/>
          <p:nvPr>
            <p:custDataLst>
              <p:tags r:id="rId35"/>
            </p:custDataLst>
          </p:nvPr>
        </p:nvSpPr>
        <p:spPr>
          <a:xfrm>
            <a:off x="8168932" y="4536663"/>
            <a:ext cx="833686" cy="482287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6"/>
              </a:gs>
              <a:gs pos="0">
                <a:schemeClr val="accent6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33" name="TextBox 21"/>
          <p:cNvSpPr txBox="1"/>
          <p:nvPr>
            <p:custDataLst>
              <p:tags r:id="rId36"/>
            </p:custDataLst>
          </p:nvPr>
        </p:nvSpPr>
        <p:spPr>
          <a:xfrm>
            <a:off x="8333348" y="5113086"/>
            <a:ext cx="2600170" cy="906051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300" spc="150">
                <a:solidFill>
                  <a:schemeClr val="tx1"/>
                </a:solidFill>
                <a:uFillTx/>
                <a:latin typeface="+mn-ea"/>
                <a:sym typeface="+mn-ea"/>
              </a:rPr>
              <a:t>诊断依据：结合初步诊断和进一步检查结果，确定患者的最终诊断</a:t>
            </a:r>
            <a:endParaRPr lang="zh-CN" altLang="en-US" sz="13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34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37"/>
            </p:custDataLst>
          </p:nvPr>
        </p:nvSpPr>
        <p:spPr>
          <a:xfrm>
            <a:off x="10274103" y="4069850"/>
            <a:ext cx="833686" cy="775657"/>
          </a:xfrm>
          <a:prstGeom prst="rect">
            <a:avLst/>
          </a:prstGeom>
          <a:noFill/>
        </p:spPr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06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58" name="矩形 57"/>
          <p:cNvSpPr/>
          <p:nvPr>
            <p:custDataLst>
              <p:tags r:id="rId2"/>
            </p:custDataLst>
          </p:nvPr>
        </p:nvSpPr>
        <p:spPr>
          <a:xfrm>
            <a:off x="838200" y="3935278"/>
            <a:ext cx="5130397" cy="1771633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0" name="矩形 59"/>
          <p:cNvSpPr/>
          <p:nvPr>
            <p:custDataLst>
              <p:tags r:id="rId3"/>
            </p:custDataLst>
          </p:nvPr>
        </p:nvSpPr>
        <p:spPr>
          <a:xfrm>
            <a:off x="1015913" y="4365209"/>
            <a:ext cx="542299" cy="73894"/>
          </a:xfrm>
          <a:prstGeom prst="rect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4" name="矩形 63"/>
          <p:cNvSpPr/>
          <p:nvPr>
            <p:custDataLst>
              <p:tags r:id="rId4"/>
            </p:custDataLst>
          </p:nvPr>
        </p:nvSpPr>
        <p:spPr>
          <a:xfrm>
            <a:off x="959729" y="4323681"/>
            <a:ext cx="542299" cy="738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5" name="文本框 64"/>
          <p:cNvSpPr txBox="1"/>
          <p:nvPr>
            <p:custDataLst>
              <p:tags r:id="rId5"/>
            </p:custDataLst>
          </p:nvPr>
        </p:nvSpPr>
        <p:spPr>
          <a:xfrm>
            <a:off x="960339" y="4483073"/>
            <a:ext cx="4781937" cy="11352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护理措施：冷敷、热敷、止痛药等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6" name="三角形 33"/>
          <p:cNvSpPr/>
          <p:nvPr>
            <p:custDataLst>
              <p:tags r:id="rId6"/>
            </p:custDataLst>
          </p:nvPr>
        </p:nvSpPr>
        <p:spPr>
          <a:xfrm>
            <a:off x="5742101" y="5572558"/>
            <a:ext cx="106872" cy="92215"/>
          </a:xfrm>
          <a:prstGeom prst="triangle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7" name="三角形 7"/>
          <p:cNvSpPr/>
          <p:nvPr>
            <p:custDataLst>
              <p:tags r:id="rId7"/>
            </p:custDataLst>
          </p:nvPr>
        </p:nvSpPr>
        <p:spPr>
          <a:xfrm>
            <a:off x="5702405" y="5550572"/>
            <a:ext cx="106872" cy="92215"/>
          </a:xfrm>
          <a:prstGeom prst="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863849" y="3901689"/>
            <a:ext cx="737723" cy="6223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03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69" name="矩形 68"/>
          <p:cNvSpPr/>
          <p:nvPr>
            <p:custDataLst>
              <p:tags r:id="rId9"/>
            </p:custDataLst>
          </p:nvPr>
        </p:nvSpPr>
        <p:spPr>
          <a:xfrm>
            <a:off x="6223941" y="3935278"/>
            <a:ext cx="5130397" cy="1771633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0" name="矩形 69"/>
          <p:cNvSpPr/>
          <p:nvPr>
            <p:custDataLst>
              <p:tags r:id="rId10"/>
            </p:custDataLst>
          </p:nvPr>
        </p:nvSpPr>
        <p:spPr>
          <a:xfrm>
            <a:off x="6401043" y="4365209"/>
            <a:ext cx="542299" cy="73894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2" name="矩形 71"/>
          <p:cNvSpPr/>
          <p:nvPr>
            <p:custDataLst>
              <p:tags r:id="rId11"/>
            </p:custDataLst>
          </p:nvPr>
        </p:nvSpPr>
        <p:spPr>
          <a:xfrm>
            <a:off x="6345470" y="4323681"/>
            <a:ext cx="542299" cy="7389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3" name="文本框 72"/>
          <p:cNvSpPr txBox="1"/>
          <p:nvPr>
            <p:custDataLst>
              <p:tags r:id="rId12"/>
            </p:custDataLst>
          </p:nvPr>
        </p:nvSpPr>
        <p:spPr>
          <a:xfrm>
            <a:off x="6346081" y="4483073"/>
            <a:ext cx="4781937" cy="11352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预防措施：避免过度运动、加强肌肉锻炼等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7" name="三角形 33"/>
          <p:cNvSpPr/>
          <p:nvPr>
            <p:custDataLst>
              <p:tags r:id="rId13"/>
            </p:custDataLst>
          </p:nvPr>
        </p:nvSpPr>
        <p:spPr>
          <a:xfrm>
            <a:off x="11127842" y="5572558"/>
            <a:ext cx="106872" cy="92215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8" name="三角形 7"/>
          <p:cNvSpPr/>
          <p:nvPr>
            <p:custDataLst>
              <p:tags r:id="rId14"/>
            </p:custDataLst>
          </p:nvPr>
        </p:nvSpPr>
        <p:spPr>
          <a:xfrm>
            <a:off x="11087536" y="5550572"/>
            <a:ext cx="106872" cy="92215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9" name="文本框 78"/>
          <p:cNvSpPr txBox="1"/>
          <p:nvPr>
            <p:custDataLst>
              <p:tags r:id="rId15"/>
            </p:custDataLst>
          </p:nvPr>
        </p:nvSpPr>
        <p:spPr>
          <a:xfrm>
            <a:off x="6249590" y="3901689"/>
            <a:ext cx="737723" cy="6223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04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80" name="矩形 79"/>
          <p:cNvSpPr/>
          <p:nvPr>
            <p:custDataLst>
              <p:tags r:id="rId16"/>
            </p:custDataLst>
          </p:nvPr>
        </p:nvSpPr>
        <p:spPr>
          <a:xfrm>
            <a:off x="838200" y="1869288"/>
            <a:ext cx="5130397" cy="177163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1" name="矩形 80"/>
          <p:cNvSpPr/>
          <p:nvPr>
            <p:custDataLst>
              <p:tags r:id="rId17"/>
            </p:custDataLst>
          </p:nvPr>
        </p:nvSpPr>
        <p:spPr>
          <a:xfrm>
            <a:off x="1015913" y="2299830"/>
            <a:ext cx="542299" cy="73894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2" name="矩形 81"/>
          <p:cNvSpPr/>
          <p:nvPr>
            <p:custDataLst>
              <p:tags r:id="rId18"/>
            </p:custDataLst>
          </p:nvPr>
        </p:nvSpPr>
        <p:spPr>
          <a:xfrm>
            <a:off x="959729" y="2257692"/>
            <a:ext cx="542299" cy="7389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3" name="文本框 82"/>
          <p:cNvSpPr txBox="1"/>
          <p:nvPr>
            <p:custDataLst>
              <p:tags r:id="rId19"/>
            </p:custDataLst>
          </p:nvPr>
        </p:nvSpPr>
        <p:spPr>
          <a:xfrm>
            <a:off x="960339" y="2417694"/>
            <a:ext cx="4781937" cy="11352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原因：髋部浅表损伤、肌肉拉伤、关节疼痛等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5" name="三角形 33"/>
          <p:cNvSpPr/>
          <p:nvPr>
            <p:custDataLst>
              <p:tags r:id="rId20"/>
            </p:custDataLst>
          </p:nvPr>
        </p:nvSpPr>
        <p:spPr>
          <a:xfrm>
            <a:off x="5742101" y="3507179"/>
            <a:ext cx="106872" cy="92215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6" name="三角形 7"/>
          <p:cNvSpPr/>
          <p:nvPr>
            <p:custDataLst>
              <p:tags r:id="rId21"/>
            </p:custDataLst>
          </p:nvPr>
        </p:nvSpPr>
        <p:spPr>
          <a:xfrm>
            <a:off x="5702405" y="3485194"/>
            <a:ext cx="106872" cy="92215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7" name="文本框 86"/>
          <p:cNvSpPr txBox="1"/>
          <p:nvPr>
            <p:custDataLst>
              <p:tags r:id="rId22"/>
            </p:custDataLst>
          </p:nvPr>
        </p:nvSpPr>
        <p:spPr>
          <a:xfrm>
            <a:off x="863849" y="1835700"/>
            <a:ext cx="737723" cy="6223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01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89" name="矩形 88"/>
          <p:cNvSpPr/>
          <p:nvPr>
            <p:custDataLst>
              <p:tags r:id="rId23"/>
            </p:custDataLst>
          </p:nvPr>
        </p:nvSpPr>
        <p:spPr>
          <a:xfrm>
            <a:off x="6223941" y="1869288"/>
            <a:ext cx="5130397" cy="1771633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0" name="矩形 89"/>
          <p:cNvSpPr/>
          <p:nvPr>
            <p:custDataLst>
              <p:tags r:id="rId24"/>
            </p:custDataLst>
          </p:nvPr>
        </p:nvSpPr>
        <p:spPr>
          <a:xfrm>
            <a:off x="6401043" y="2299830"/>
            <a:ext cx="542299" cy="73894"/>
          </a:xfrm>
          <a:prstGeom prst="rect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25"/>
            </p:custDataLst>
          </p:nvPr>
        </p:nvSpPr>
        <p:spPr>
          <a:xfrm>
            <a:off x="6345470" y="2257692"/>
            <a:ext cx="542299" cy="738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2" name="文本框 91"/>
          <p:cNvSpPr txBox="1"/>
          <p:nvPr>
            <p:custDataLst>
              <p:tags r:id="rId26"/>
            </p:custDataLst>
          </p:nvPr>
        </p:nvSpPr>
        <p:spPr>
          <a:xfrm>
            <a:off x="6346081" y="2417694"/>
            <a:ext cx="4781937" cy="11352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症状：局部疼痛、活动受限、肿胀等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4" name="三角形 33"/>
          <p:cNvSpPr/>
          <p:nvPr>
            <p:custDataLst>
              <p:tags r:id="rId27"/>
            </p:custDataLst>
          </p:nvPr>
        </p:nvSpPr>
        <p:spPr>
          <a:xfrm>
            <a:off x="11127842" y="3507179"/>
            <a:ext cx="106872" cy="92215"/>
          </a:xfrm>
          <a:prstGeom prst="triangle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5" name="三角形 7"/>
          <p:cNvSpPr/>
          <p:nvPr>
            <p:custDataLst>
              <p:tags r:id="rId28"/>
            </p:custDataLst>
          </p:nvPr>
        </p:nvSpPr>
        <p:spPr>
          <a:xfrm>
            <a:off x="11087536" y="3485194"/>
            <a:ext cx="106872" cy="92215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6" name="文本框 95"/>
          <p:cNvSpPr txBox="1"/>
          <p:nvPr>
            <p:custDataLst>
              <p:tags r:id="rId29"/>
            </p:custDataLst>
          </p:nvPr>
        </p:nvSpPr>
        <p:spPr>
          <a:xfrm>
            <a:off x="6249590" y="1835700"/>
            <a:ext cx="737723" cy="6223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02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</p:spTree>
    <p:custDataLst>
      <p:tags r:id="rId30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功能障碍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活动受限：髋部疼痛、肿胀、关节僵硬等导致活动受限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自理能力下降：髋部损伤导致生活自理能力下降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心理压力：髋部损伤带来的疼痛、焦虑、抑郁等心理压力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社交活动受限：髋部损伤导致社交活动受限，影响生活质量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https://d.book118.com/937125012106006036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1_2"/>
  <p:tag name="KSO_WM_UNIT_INDEX" val="1_1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8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2_2"/>
  <p:tag name="KSO_WM_UNIT_INDEX" val="1_2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3_2"/>
  <p:tag name="KSO_WM_UNIT_INDEX" val="1_3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4_3"/>
  <p:tag name="KSO_WM_UNIT_INDEX" val="1_4_3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92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4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9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19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i*1_2_2"/>
  <p:tag name="KSO_WM_UNIT_INDEX" val="1_2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95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4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96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197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9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4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9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20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0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4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02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20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i*1_5_2"/>
  <p:tag name="KSO_WM_UNIT_INDEX" val="1_5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0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4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05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0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1_2"/>
  <p:tag name="KSO_WM_UNIT_INDEX" val="1_1_2"/>
  <p:tag name="KSO_WM_UNIT_LAYERLEVEL" val="1_1_1"/>
  <p:tag name="KSO_WM_UNIT_LINE_FILL_TYPE" val="2"/>
  <p:tag name="KSO_WM_UNIT_LINE_FORE_SCHEMECOLOR_INDEX" val="13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2_5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2_2"/>
  <p:tag name="KSO_WM_UNIT_INDEX" val="1_2_2"/>
  <p:tag name="KSO_WM_UNIT_LAYERLEVEL" val="1_1_1"/>
  <p:tag name="KSO_WM_UNIT_LINE_FILL_TYPE" val="2"/>
  <p:tag name="KSO_WM_UNIT_LINE_FORE_SCHEMECOLOR_INDEX" val="13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2_5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3_2"/>
  <p:tag name="KSO_WM_UNIT_INDEX" val="1_3_2"/>
  <p:tag name="KSO_WM_UNIT_LAYERLEVEL" val="1_1_1"/>
  <p:tag name="KSO_WM_UNIT_LINE_FILL_TYPE" val="2"/>
  <p:tag name="KSO_WM_UNIT_LINE_FORE_SCHEMECOLOR_INDEX" val="13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2_5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4_2"/>
  <p:tag name="KSO_WM_UNIT_INDEX" val="1_4_2"/>
  <p:tag name="KSO_WM_UNIT_LAYERLEVEL" val="1_1_1"/>
  <p:tag name="KSO_WM_UNIT_LINE_FILL_TYPE" val="2"/>
  <p:tag name="KSO_WM_UNIT_LINE_FORE_SCHEMECOLOR_INDEX" val="13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2_5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5_2"/>
  <p:tag name="KSO_WM_UNIT_INDEX" val="1_5_2"/>
  <p:tag name="KSO_WM_UNIT_LAYERLEVEL" val="1_1_1"/>
  <p:tag name="KSO_WM_UNIT_LINE_FILL_TYPE" val="2"/>
  <p:tag name="KSO_WM_UNIT_LINE_FORE_SCHEMECOLOR_INDEX" val="13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6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5_1"/>
  <p:tag name="KSO_WM_UNIT_INDEX" val="1_5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2_5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6_2"/>
  <p:tag name="KSO_WM_UNIT_INDEX" val="1_6_2"/>
  <p:tag name="KSO_WM_UNIT_LAYERLEVEL" val="1_1_1"/>
  <p:tag name="KSO_WM_UNIT_LINE_FILL_TYPE" val="2"/>
  <p:tag name="KSO_WM_UNIT_LINE_FORE_SCHEMECOLOR_INDEX" val="13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6_1"/>
  <p:tag name="KSO_WM_UNIT_INDEX" val="1_6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2_5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2_5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4_1"/>
  <p:tag name="KSO_WM_UNIT_INDEX" val="1_4_1"/>
  <p:tag name="KSO_WM_UNIT_LAYERLEVEL" val="1_1_1"/>
  <p:tag name="KSO_WM_UNIT_SUBTYPE" val="d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2_5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2_5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1_1"/>
  <p:tag name="KSO_WM_UNIT_INDEX" val="1_1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2_5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2_1"/>
  <p:tag name="KSO_WM_UNIT_INDEX" val="1_2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3_1"/>
  <p:tag name="KSO_WM_UNIT_INDEX" val="1_3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4_1"/>
  <p:tag name="KSO_WM_UNIT_INDEX" val="1_4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5_2"/>
  <p:tag name="KSO_WM_UNIT_INDEX" val="1_5_2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2_5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5_5"/>
  <p:tag name="KSO_WM_UNIT_INDEX" val="1_5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5_4"/>
  <p:tag name="KSO_WM_UNIT_INDEX" val="1_5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5_1"/>
  <p:tag name="KSO_WM_UNIT_INDEX" val="1_5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6_2"/>
  <p:tag name="KSO_WM_UNIT_INDEX" val="1_6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292_5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6_5"/>
  <p:tag name="KSO_WM_UNIT_INDEX" val="1_6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6_4"/>
  <p:tag name="KSO_WM_UNIT_INDEX" val="1_6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6_1"/>
  <p:tag name="KSO_WM_UNIT_INDEX" val="1_6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6_1"/>
  <p:tag name="KSO_WM_UNIT_INDEX" val="1_6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86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6"/>
  <p:tag name="KSO_WM_UNIT_INDEX" val="1_3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3_1"/>
  <p:tag name="KSO_WM_UNIT_INDEX" val="1_3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6"/>
  <p:tag name="KSO_WM_UNIT_INDEX" val="1_4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4_1"/>
  <p:tag name="KSO_WM_UNIT_INDEX" val="1_4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6"/>
  <p:tag name="KSO_WM_UNIT_INDEX" val="1_1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1_1"/>
  <p:tag name="KSO_WM_UNIT_INDEX" val="1_1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6"/>
  <p:tag name="KSO_WM_UNIT_INDEX" val="1_2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2_1"/>
  <p:tag name="KSO_WM_UNIT_INDEX" val="1_2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15.xml><?xml version="1.0" encoding="utf-8"?>
<p:tagLst xmlns:p="http://schemas.openxmlformats.org/presentationml/2006/main">
  <p:tag name="KSO_WM_TEMPLATE_CATEGORY" val="custom"/>
  <p:tag name="KSO_WM_TEMPLATE_INDEX" val="20230979"/>
</p:tagLst>
</file>

<file path=ppt/tags/tag3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3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3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3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3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Montserrat Black</vt:lpstr>
      <vt:lpstr>Office Theme</vt:lpstr>
      <vt:lpstr>髋部浅表损伤查房</vt:lpstr>
      <vt:lpstr>目录</vt:lpstr>
      <vt:lpstr>髋部浅表损伤概述</vt:lpstr>
      <vt:lpstr>定义和诊断</vt:lpstr>
      <vt:lpstr>病因和病理</vt:lpstr>
      <vt:lpstr>临床表现和分期</vt:lpstr>
      <vt:lpstr>病例汇报</vt:lpstr>
      <vt:lpstr>患者基本信息</vt:lpstr>
      <vt:lpstr>主诉和现病史</vt:lpstr>
      <vt:lpstr>体格检查和初步诊断</vt:lpstr>
      <vt:lpstr>护理诊断</vt:lpstr>
      <vt:lpstr>疼痛</vt:lpstr>
      <vt:lpstr>功能障碍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2024-09-11T13:22:18.604</cp:lastPrinted>
  <dcterms:created xsi:type="dcterms:W3CDTF">2024-09-11T05:22:18Z</dcterms:created>
  <dcterms:modified xsi:type="dcterms:W3CDTF">2024-09-11T05:22:21Z</dcterms:modified>
</cp:coreProperties>
</file>