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customXml/item1.xml" ContentType="application/xml"/>
  <Override PartName="/customXml/item10.xml" ContentType="application/xml"/>
  <Override PartName="/customXml/item11.xml" ContentType="application/xml"/>
  <Override PartName="/customXml/item12.xml" ContentType="application/xml"/>
  <Override PartName="/customXml/item13.xml" ContentType="application/xml"/>
  <Override PartName="/customXml/item14.xml" ContentType="application/xml"/>
  <Override PartName="/customXml/item15.xml" ContentType="application/xml"/>
  <Override PartName="/customXml/item16.xml" ContentType="application/xml"/>
  <Override PartName="/customXml/item17.xml" ContentType="application/xml"/>
  <Override PartName="/customXml/item18.xml" ContentType="application/xml"/>
  <Override PartName="/customXml/item19.xml" ContentType="application/xml"/>
  <Override PartName="/customXml/item2.xml" ContentType="application/xml"/>
  <Override PartName="/customXml/item20.xml" ContentType="application/xml"/>
  <Override PartName="/customXml/item21.xml" ContentType="application/xml"/>
  <Override PartName="/customXml/item22.xml" ContentType="application/xml"/>
  <Override PartName="/customXml/item3.xml" ContentType="application/xml"/>
  <Override PartName="/customXml/item4.xml" ContentType="application/xml"/>
  <Override PartName="/customXml/item5.xml" ContentType="application/xml"/>
  <Override PartName="/customXml/item6.xml" ContentType="application/xml"/>
  <Override PartName="/customXml/item7.xml" ContentType="application/xml"/>
  <Override PartName="/customXml/item8.xml" ContentType="application/xml"/>
  <Override PartName="/customXml/item9.xml" ContentType="application/xml"/>
  <Override PartName="/customXml/itemProps1.xml" ContentType="application/vnd.openxmlformats-officedocument.customXmlProperties+xml"/>
  <Override PartName="/customXml/itemProps10.xml" ContentType="application/vnd.openxmlformats-officedocument.customXmlProperties+xml"/>
  <Override PartName="/customXml/itemProps11.xml" ContentType="application/vnd.openxmlformats-officedocument.customXmlProperties+xml"/>
  <Override PartName="/customXml/itemProps12.xml" ContentType="application/vnd.openxmlformats-officedocument.customXmlProperties+xml"/>
  <Override PartName="/customXml/itemProps13.xml" ContentType="application/vnd.openxmlformats-officedocument.customXmlProperties+xml"/>
  <Override PartName="/customXml/itemProps14.xml" ContentType="application/vnd.openxmlformats-officedocument.customXmlProperties+xml"/>
  <Override PartName="/customXml/itemProps15.xml" ContentType="application/vnd.openxmlformats-officedocument.customXmlProperties+xml"/>
  <Override PartName="/customXml/itemProps16.xml" ContentType="application/vnd.openxmlformats-officedocument.customXmlProperties+xml"/>
  <Override PartName="/customXml/itemProps17.xml" ContentType="application/vnd.openxmlformats-officedocument.customXmlProperties+xml"/>
  <Override PartName="/customXml/itemProps18.xml" ContentType="application/vnd.openxmlformats-officedocument.customXmlProperties+xml"/>
  <Override PartName="/customXml/itemProps19.xml" ContentType="application/vnd.openxmlformats-officedocument.customXmlProperties+xml"/>
  <Override PartName="/customXml/itemProps2.xml" ContentType="application/vnd.openxmlformats-officedocument.customXmlProperties+xml"/>
  <Override PartName="/customXml/itemProps20.xml" ContentType="application/vnd.openxmlformats-officedocument.customXmlProperties+xml"/>
  <Override PartName="/customXml/itemProps21.xml" ContentType="application/vnd.openxmlformats-officedocument.customXmlProperties+xml"/>
  <Override PartName="/customXml/itemProps2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23"/>
    <p:sldMasterId id="2147483678" r:id="rId24"/>
  </p:sldMasterIdLst>
  <p:notesMasterIdLst>
    <p:notesMasterId r:id="rId25"/>
  </p:notesMasterIdLst>
  <p:sldIdLst>
    <p:sldId id="259" r:id="rId26"/>
    <p:sldId id="262" r:id="rId27"/>
    <p:sldId id="265" r:id="rId28"/>
    <p:sldId id="268" r:id="rId29"/>
    <p:sldId id="271" r:id="rId30"/>
    <p:sldId id="274" r:id="rId31"/>
    <p:sldId id="277" r:id="rId32"/>
    <p:sldId id="280" r:id="rId33"/>
    <p:sldId id="283" r:id="rId34"/>
    <p:sldId id="286" r:id="rId35"/>
    <p:sldId id="289" r:id="rId36"/>
    <p:sldId id="292" r:id="rId37"/>
    <p:sldId id="295" r:id="rId38"/>
    <p:sldId id="298" r:id="rId39"/>
    <p:sldId id="301" r:id="rId40"/>
    <p:sldId id="304" r:id="rId41"/>
    <p:sldId id="307" r:id="rId42"/>
    <p:sldId id="310" r:id="rId43"/>
    <p:sldId id="313" r:id="rId44"/>
    <p:sldId id="316" r:id="rId45"/>
    <p:sldId id="319" r:id="rId46"/>
    <p:sldId id="322" r:id="rId47"/>
    <p:sldId id="324" r:id="rId48"/>
  </p:sldIdLst>
  <p:sldSz cx="9144000" cy="6840538"/>
  <p:notesSz cx="6858000" cy="9144000"/>
  <p:custDataLst>
    <p:tags r:id="rId4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customXml" Target="../customXml/item1.xml" /><Relationship Id="rId10" Type="http://schemas.openxmlformats.org/officeDocument/2006/relationships/customXml" Target="../customXml/item10.xml" /><Relationship Id="rId11" Type="http://schemas.openxmlformats.org/officeDocument/2006/relationships/customXml" Target="../customXml/item11.xml" /><Relationship Id="rId12" Type="http://schemas.openxmlformats.org/officeDocument/2006/relationships/customXml" Target="../customXml/item12.xml" /><Relationship Id="rId13" Type="http://schemas.openxmlformats.org/officeDocument/2006/relationships/customXml" Target="../customXml/item13.xml" /><Relationship Id="rId14" Type="http://schemas.openxmlformats.org/officeDocument/2006/relationships/customXml" Target="../customXml/item14.xml" /><Relationship Id="rId15" Type="http://schemas.openxmlformats.org/officeDocument/2006/relationships/customXml" Target="../customXml/item15.xml" /><Relationship Id="rId16" Type="http://schemas.openxmlformats.org/officeDocument/2006/relationships/customXml" Target="../customXml/item16.xml" /><Relationship Id="rId17" Type="http://schemas.openxmlformats.org/officeDocument/2006/relationships/customXml" Target="../customXml/item17.xml" /><Relationship Id="rId18" Type="http://schemas.openxmlformats.org/officeDocument/2006/relationships/customXml" Target="../customXml/item18.xml" /><Relationship Id="rId19" Type="http://schemas.openxmlformats.org/officeDocument/2006/relationships/customXml" Target="../customXml/item19.xml" /><Relationship Id="rId2" Type="http://schemas.openxmlformats.org/officeDocument/2006/relationships/customXml" Target="../customXml/item2.xml" /><Relationship Id="rId20" Type="http://schemas.openxmlformats.org/officeDocument/2006/relationships/customXml" Target="../customXml/item20.xml" /><Relationship Id="rId21" Type="http://schemas.openxmlformats.org/officeDocument/2006/relationships/customXml" Target="../customXml/item21.xml" /><Relationship Id="rId22" Type="http://schemas.openxmlformats.org/officeDocument/2006/relationships/customXml" Target="../customXml/item22.xml" /><Relationship Id="rId23" Type="http://schemas.openxmlformats.org/officeDocument/2006/relationships/slideMaster" Target="slideMasters/slideMaster1.xml" /><Relationship Id="rId24" Type="http://schemas.openxmlformats.org/officeDocument/2006/relationships/slideMaster" Target="slideMasters/slideMaster2.xml" /><Relationship Id="rId25" Type="http://schemas.openxmlformats.org/officeDocument/2006/relationships/notesMaster" Target="notesMasters/notesMaster1.xml" /><Relationship Id="rId26" Type="http://schemas.openxmlformats.org/officeDocument/2006/relationships/slide" Target="slides/slide1.xml" /><Relationship Id="rId27" Type="http://schemas.openxmlformats.org/officeDocument/2006/relationships/slide" Target="slides/slide2.xml" /><Relationship Id="rId28" Type="http://schemas.openxmlformats.org/officeDocument/2006/relationships/slide" Target="slides/slide3.xml" /><Relationship Id="rId29" Type="http://schemas.openxmlformats.org/officeDocument/2006/relationships/slide" Target="slides/slide4.xml" /><Relationship Id="rId3" Type="http://schemas.openxmlformats.org/officeDocument/2006/relationships/customXml" Target="../customXml/item3.xml" /><Relationship Id="rId30" Type="http://schemas.openxmlformats.org/officeDocument/2006/relationships/slide" Target="slides/slide5.xml" /><Relationship Id="rId31" Type="http://schemas.openxmlformats.org/officeDocument/2006/relationships/slide" Target="slides/slide6.xml" /><Relationship Id="rId32" Type="http://schemas.openxmlformats.org/officeDocument/2006/relationships/slide" Target="slides/slide7.xml" /><Relationship Id="rId33" Type="http://schemas.openxmlformats.org/officeDocument/2006/relationships/slide" Target="slides/slide8.xml" /><Relationship Id="rId34" Type="http://schemas.openxmlformats.org/officeDocument/2006/relationships/slide" Target="slides/slide9.xml" /><Relationship Id="rId35" Type="http://schemas.openxmlformats.org/officeDocument/2006/relationships/slide" Target="slides/slide10.xml" /><Relationship Id="rId36" Type="http://schemas.openxmlformats.org/officeDocument/2006/relationships/slide" Target="slides/slide11.xml" /><Relationship Id="rId37" Type="http://schemas.openxmlformats.org/officeDocument/2006/relationships/slide" Target="slides/slide12.xml" /><Relationship Id="rId38" Type="http://schemas.openxmlformats.org/officeDocument/2006/relationships/slide" Target="slides/slide13.xml" /><Relationship Id="rId39" Type="http://schemas.openxmlformats.org/officeDocument/2006/relationships/slide" Target="slides/slide14.xml" /><Relationship Id="rId4" Type="http://schemas.openxmlformats.org/officeDocument/2006/relationships/customXml" Target="../customXml/item4.xml" /><Relationship Id="rId40" Type="http://schemas.openxmlformats.org/officeDocument/2006/relationships/slide" Target="slides/slide15.xml" /><Relationship Id="rId41" Type="http://schemas.openxmlformats.org/officeDocument/2006/relationships/slide" Target="slides/slide16.xml" /><Relationship Id="rId42" Type="http://schemas.openxmlformats.org/officeDocument/2006/relationships/slide" Target="slides/slide17.xml" /><Relationship Id="rId43" Type="http://schemas.openxmlformats.org/officeDocument/2006/relationships/slide" Target="slides/slide18.xml" /><Relationship Id="rId44" Type="http://schemas.openxmlformats.org/officeDocument/2006/relationships/slide" Target="slides/slide19.xml" /><Relationship Id="rId45" Type="http://schemas.openxmlformats.org/officeDocument/2006/relationships/slide" Target="slides/slide20.xml" /><Relationship Id="rId46" Type="http://schemas.openxmlformats.org/officeDocument/2006/relationships/slide" Target="slides/slide21.xml" /><Relationship Id="rId47" Type="http://schemas.openxmlformats.org/officeDocument/2006/relationships/slide" Target="slides/slide22.xml" /><Relationship Id="rId48" Type="http://schemas.openxmlformats.org/officeDocument/2006/relationships/slide" Target="slides/slide23.xml" /><Relationship Id="rId49" Type="http://schemas.openxmlformats.org/officeDocument/2006/relationships/tags" Target="tags/tag1.xml" /><Relationship Id="rId5" Type="http://schemas.openxmlformats.org/officeDocument/2006/relationships/customXml" Target="../customXml/item5.xml" /><Relationship Id="rId50" Type="http://schemas.openxmlformats.org/officeDocument/2006/relationships/presProps" Target="presProps.xml" /><Relationship Id="rId51" Type="http://schemas.openxmlformats.org/officeDocument/2006/relationships/viewProps" Target="viewProps.xml" /><Relationship Id="rId52" Type="http://schemas.openxmlformats.org/officeDocument/2006/relationships/theme" Target="theme/theme1.xml" /><Relationship Id="rId53" Type="http://schemas.openxmlformats.org/officeDocument/2006/relationships/tableStyles" Target="tableStyles.xml" /><Relationship Id="rId6" Type="http://schemas.openxmlformats.org/officeDocument/2006/relationships/customXml" Target="../customXml/item6.xml" /><Relationship Id="rId7" Type="http://schemas.openxmlformats.org/officeDocument/2006/relationships/customXml" Target="../customXml/item7.xml" /><Relationship Id="rId8" Type="http://schemas.openxmlformats.org/officeDocument/2006/relationships/customXml" Target="../customXml/item8.xml" /><Relationship Id="rId9" Type="http://schemas.openxmlformats.org/officeDocument/2006/relationships/customXml" Target="../customXml/item9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2E16A1-CD54-44AD-AAEF-7C0100267705}" type="datetimeFigureOut">
              <a:rPr lang="zh-CN" altLang="en-US" smtClean="0"/>
              <a:t>2023/1/13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FC518D-AE7E-41F4-BDAF-13DD522B5C6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853220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27863748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备注占位符 1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683FE-BB11-4DF7-83FD-BB07BF100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6C0265-5DF0-4590-B80B-925DA6620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C83FF8-B0B2-4541-88A9-021E0E248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F137F1-9265-4B90-9E2B-05BEB998B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57224D-7AD6-451F-B810-C465A5668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EE8D8D-4614-429D-BAE7-E32419AB7F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10799-19EA-4841-88C1-332A3B71F0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B56E3B-2CC9-44FF-B22B-FAF1DC61C0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E54464-CB79-4D15-84B7-A49F382EE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1026B-F3A3-4CC1-83C8-3B87BBD13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38779-8B6E-4010-B4E8-FC9C88B171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027"/>
            <a:ext cx="9204504" cy="6867625"/>
          </a:xfrm>
          <a:prstGeom prst="rect">
            <a:avLst/>
          </a:prstGeom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E7624484-0B37-B1EC-4A38-9D68A8F23EDD}"/>
              </a:ext>
            </a:extLst>
          </p:cNvPr>
          <p:cNvSpPr txBox="1"/>
          <p:nvPr/>
        </p:nvSpPr>
        <p:spPr>
          <a:xfrm>
            <a:off x="7351642" y="2326849"/>
            <a:ext cx="1267547" cy="1291191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lvl="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4572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9144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13716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1828800" algn="ctr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高考</a:t>
            </a:r>
            <a:br>
              <a:rPr lang="en-US" altLang="zh-CN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</a:br>
            <a:r>
              <a:rPr lang="zh-CN" altLang="en-US" sz="4000" kern="0">
                <a:solidFill>
                  <a:schemeClr val="bg1"/>
                </a:solidFill>
                <a:latin typeface="方正兰亭黑_GBK" panose="02000000000000000000" pitchFamily="2" charset="-122"/>
                <a:ea typeface="方正兰亭黑_GBK" panose="02000000000000000000" pitchFamily="2" charset="-122"/>
              </a:rPr>
              <a:t>地理</a:t>
            </a:r>
          </a:p>
        </p:txBody>
      </p:sp>
      <p:cxnSp>
        <p:nvCxnSpPr>
          <p:cNvPr id="3" name="直线连接符 2">
            <a:extLst>
              <a:ext uri="{FF2B5EF4-FFF2-40B4-BE49-F238E27FC236}">
                <a16:creationId xmlns:a16="http://schemas.microsoft.com/office/drawing/2014/main" id="{8CB46046-403E-88CB-7B4E-BF4EFDAEBF45}"/>
              </a:ext>
            </a:extLst>
          </p:cNvPr>
          <p:cNvCxnSpPr/>
          <p:nvPr/>
        </p:nvCxnSpPr>
        <p:spPr bwMode="auto">
          <a:xfrm>
            <a:off x="7488218" y="3610156"/>
            <a:ext cx="1008994" cy="0"/>
          </a:xfrm>
          <a:prstGeom prst="line">
            <a:avLst/>
          </a:prstGeom>
          <a:solidFill>
            <a:schemeClr val="accent1"/>
          </a:solidFill>
          <a:ln w="3175" cap="flat" cmpd="sng" algn="ctr">
            <a:solidFill>
              <a:srgbClr val="FFFF00"/>
            </a:solidFill>
            <a:prstDash val="solid"/>
            <a:round/>
            <a:headEnd type="none" w="med" len="med"/>
            <a:tailEnd type="none" w="med" len="med"/>
          </a:ln>
        </p:spPr>
      </p:cxnSp>
    </p:spTree>
    <p:extLst>
      <p:ext uri="{BB962C8B-B14F-4D97-AF65-F5344CB8AC3E}">
        <p14:creationId xmlns:p14="http://schemas.microsoft.com/office/powerpoint/2010/main" val="206045759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88742270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888083701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0954420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2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819A9AE-DFF2-479B-AF37-FAA367F55B3D}" type="datetimeFigureOut">
              <a:rPr lang="zh-CN" altLang="en-US" smtClean="0"/>
              <a:t>2023/1/13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F8935AA-09F9-4C1A-89F2-CB34E0111C4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84418118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2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39"/>
            <a:ext cx="9144000" cy="681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0531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4" r:id="rId2"/>
    <p:sldLayoutId id="2147483675" r:id="rId3"/>
    <p:sldLayoutId id="2147483676" r:id="rId4"/>
    <p:sldLayoutId id="2147483677" r:id="rId5"/>
  </p:sldLayoutIdLst>
  <p:transition/>
  <p:timing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customXml" Target="../../customXml/item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.xml" /><Relationship Id="rId3" Type="http://schemas.openxmlformats.org/officeDocument/2006/relationships/customXml" Target="../../customXml/item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3.xml" /><Relationship Id="rId3" Type="http://schemas.openxmlformats.org/officeDocument/2006/relationships/customXml" Target="../../customXml/item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4.xml" /><Relationship Id="rId3" Type="http://schemas.openxmlformats.org/officeDocument/2006/relationships/customXml" Target="../../customXml/item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5.xml" /><Relationship Id="rId3" Type="http://schemas.openxmlformats.org/officeDocument/2006/relationships/customXml" Target="../../customXml/item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6.xml" /><Relationship Id="rId3" Type="http://schemas.openxmlformats.org/officeDocument/2006/relationships/customXml" Target="../../customXml/item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7.xml" /><Relationship Id="rId3" Type="http://schemas.openxmlformats.org/officeDocument/2006/relationships/customXml" Target="../../customXml/item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8.xml" /><Relationship Id="rId3" Type="http://schemas.openxmlformats.org/officeDocument/2006/relationships/customXml" Target="../../customXml/item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9.xml" /><Relationship Id="rId3" Type="http://schemas.openxmlformats.org/officeDocument/2006/relationships/customXml" Target="../../customXml/item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0.xml" /><Relationship Id="rId3" Type="http://schemas.openxmlformats.org/officeDocument/2006/relationships/customXml" Target="../../customXml/item1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1.xml" /><Relationship Id="rId3" Type="http://schemas.openxmlformats.org/officeDocument/2006/relationships/customXml" Target="../../customXml/item1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3.jpeg" /><Relationship Id="rId4" Type="http://schemas.openxmlformats.org/officeDocument/2006/relationships/customXml" Target="../../customXml/item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4.jpeg" /><Relationship Id="rId4" Type="http://schemas.openxmlformats.org/officeDocument/2006/relationships/customXml" Target="../../customXml/item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4.xml" /><Relationship Id="rId3" Type="http://schemas.openxmlformats.org/officeDocument/2006/relationships/customXml" Target="../../customXml/item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5.xml" /><Relationship Id="rId3" Type="http://schemas.openxmlformats.org/officeDocument/2006/relationships/customXml" Target="../../customXml/item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6.xml" /><Relationship Id="rId3" Type="http://schemas.openxmlformats.org/officeDocument/2006/relationships/customXml" Target="../../customXml/item1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5.jpeg" /><Relationship Id="rId4" Type="http://schemas.openxmlformats.org/officeDocument/2006/relationships/customXml" Target="../../customXml/item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8.xml" /><Relationship Id="rId3" Type="http://schemas.openxmlformats.org/officeDocument/2006/relationships/customXml" Target="../../customXml/item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19.xml" /><Relationship Id="rId3" Type="http://schemas.openxmlformats.org/officeDocument/2006/relationships/customXml" Target="../../customXml/item19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0.xml" /><Relationship Id="rId3" Type="http://schemas.openxmlformats.org/officeDocument/2006/relationships/customXml" Target="../../customXml/item20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1.xml" /><Relationship Id="rId3" Type="http://schemas.openxmlformats.org/officeDocument/2006/relationships/customXml" Target="../../customXml/item21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notesSlide" Target="../notesSlides/notesSlide22.xml" /><Relationship Id="rId3" Type="http://schemas.openxmlformats.org/officeDocument/2006/relationships/customXml" Target="../../customXml/item22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2606420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F623B54-BAC4-3794-519A-8E8FA25BA600}"/>
              </a:ext>
            </a:extLst>
          </p:cNvPr>
          <p:cNvSpPr txBox="1">
            <a:spLocks noChangeArrowheads="1"/>
          </p:cNvSpPr>
          <p:nvPr/>
        </p:nvSpPr>
        <p:spPr>
          <a:xfrm>
            <a:off x="-6985" y="4661595"/>
            <a:ext cx="8626174" cy="2118831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ts val="4000"/>
              </a:lnSpc>
              <a:defRPr/>
            </a:pPr>
            <a:r>
              <a:rPr lang="zh-CN" altLang="en-US" sz="3200" kern="0">
                <a:solidFill>
                  <a:schemeClr val="bg1"/>
                </a:solidFill>
                <a:latin typeface="方正兰亭黑6_GBK" panose="02000000000000000000" pitchFamily="2" charset="-122"/>
                <a:ea typeface="方正兰亭黑6_GBK" panose="02000000000000000000" pitchFamily="2" charset="-122"/>
                <a:cs typeface="+mj-cs"/>
              </a:rPr>
              <a:t>专题六　自然环境的整体性与差异性</a:t>
            </a:r>
          </a:p>
          <a:p>
            <a:pPr marR="0" algn="r" defTabSz="914400">
              <a:lnSpc>
                <a:spcPts val="4000"/>
              </a:lnSpc>
              <a:buClrTx/>
              <a:buSzTx/>
              <a:buFontTx/>
              <a:buNone/>
              <a:defRPr/>
            </a:pPr>
            <a:endParaRPr kumimoji="0" lang="zh-CN" altLang="en-US" sz="2800" b="0" kern="0" cap="none" spc="0" normalizeH="0" baseline="0" noProof="0">
              <a:solidFill>
                <a:schemeClr val="bg1"/>
              </a:solidFill>
              <a:latin typeface="黑体" panose="02010609060101010101" pitchFamily="49" charset="-122"/>
              <a:ea typeface="黑体" panose="02010609060101010101" pitchFamily="49" charset="-122"/>
              <a:cs typeface="+mj-cs"/>
            </a:endParaRPr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3">
            <a:extLst>
              <a:ext uri="{FF2B5EF4-FFF2-40B4-BE49-F238E27FC236}">
                <a16:creationId xmlns:a16="http://schemas.microsoft.com/office/drawing/2014/main" id="{355F0854-DB64-049B-40A1-5D62E08A301C}"/>
              </a:ext>
            </a:extLst>
          </p:cNvPr>
          <p:cNvGrpSpPr/>
          <p:nvPr/>
        </p:nvGrpSpPr>
        <p:grpSpPr>
          <a:xfrm>
            <a:off x="0" y="1364298"/>
            <a:ext cx="9144000" cy="406717"/>
            <a:chOff x="0" y="1364298"/>
            <a:chExt cx="9144000" cy="406717"/>
          </a:xfrm>
        </p:grpSpPr>
        <p:cxnSp>
          <p:nvCxnSpPr>
            <p:cNvPr id="4" name="直接连接符 3">
              <a:extLst>
                <a:ext uri="{FF2B5EF4-FFF2-40B4-BE49-F238E27FC236}">
                  <a16:creationId xmlns:a16="http://schemas.microsoft.com/office/drawing/2014/main" id="{DF492EC2-985D-F39F-DDC5-4E6063A87ED2}"/>
                </a:ext>
              </a:extLst>
            </p:cNvPr>
            <p:cNvCxnSpPr/>
            <p:nvPr/>
          </p:nvCxnSpPr>
          <p:spPr>
            <a:xfrm flipV="1">
              <a:off x="0" y="1548130"/>
              <a:ext cx="9144000" cy="15240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5" name="六边形 4">
              <a:extLst>
                <a:ext uri="{FF2B5EF4-FFF2-40B4-BE49-F238E27FC236}">
                  <a16:creationId xmlns:a16="http://schemas.microsoft.com/office/drawing/2014/main" id="{46875564-4BFF-7BE1-B980-C33806FBB918}"/>
                </a:ext>
              </a:extLst>
            </p:cNvPr>
            <p:cNvSpPr/>
            <p:nvPr/>
          </p:nvSpPr>
          <p:spPr>
            <a:xfrm>
              <a:off x="4008755" y="1364298"/>
              <a:ext cx="1126490" cy="382905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E6047B7F-C55A-A296-53DF-D1A968D7769C}"/>
                </a:ext>
              </a:extLst>
            </p:cNvPr>
            <p:cNvSpPr txBox="1"/>
            <p:nvPr/>
          </p:nvSpPr>
          <p:spPr>
            <a:xfrm>
              <a:off x="4052570" y="1387475"/>
              <a:ext cx="1057910" cy="383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基础篇</a:t>
              </a:r>
            </a:p>
          </p:txBody>
        </p:sp>
      </p:grpSp>
      <p:sp>
        <p:nvSpPr>
          <p:cNvPr id="7" name="TextBox 2">
            <a:extLst>
              <a:ext uri="{FF2B5EF4-FFF2-40B4-BE49-F238E27FC236}">
                <a16:creationId xmlns:a16="http://schemas.microsoft.com/office/drawing/2014/main" id="{A62301F8-F2FC-09AA-472A-E43CC3A32DFF}"/>
              </a:ext>
            </a:extLst>
          </p:cNvPr>
          <p:cNvSpPr txBox="1"/>
          <p:nvPr/>
        </p:nvSpPr>
        <p:spPr>
          <a:xfrm>
            <a:off x="720000" y="1854703"/>
            <a:ext cx="8316000" cy="374269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知识点一　植被与土壤</a:t>
            </a: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1.植被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1)定义:自然界成群生长的各种植物的整体。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2)分类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①天然植被:天然形成的植被,如森林、草原、荒漠等。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②人工植被:人工栽培和经营管理的植被,如经济林、人工草场等。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3)与环境的关系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①植物生长过程中会改造其生长的土壤、水分等环境条件。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3474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②稳定的植被形成分层明显的垂直结构。一般而言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气温越高、降水量</a:t>
            </a:r>
            <a:br>
              <a:rPr lang="zh-CN" altLang="en-US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越多的地方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植被高度越大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植物种类的数量越多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垂直结构越丰富。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③天然植被一般按类型有规律地分布,具有适应当地环境的特征。</a:t>
            </a:r>
            <a:endParaRPr lang="zh-CN" alt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D8B063-42A1-D76F-E787-9AFC0B30C92F}"/>
              </a:ext>
            </a:extLst>
          </p:cNvPr>
          <p:cNvSpPr txBox="1"/>
          <p:nvPr/>
        </p:nvSpPr>
        <p:spPr>
          <a:xfrm>
            <a:off x="720000" y="2700789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4)植被的类型及其特征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①森林类型及其特征</a:t>
            </a:r>
            <a:endParaRPr lang="zh-CN" altLang="en-US"/>
          </a:p>
        </p:txBody>
      </p:sp>
      <p:graphicFrame>
        <p:nvGraphicFramePr>
          <p:cNvPr id="4" name="表格 2">
            <a:extLst>
              <a:ext uri="{FF2B5EF4-FFF2-40B4-BE49-F238E27FC236}">
                <a16:creationId xmlns:a16="http://schemas.microsoft.com/office/drawing/2014/main" id="{522BCB30-8227-B606-52FC-DC278158810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4843574"/>
              </p:ext>
            </p:extLst>
          </p:nvPr>
        </p:nvGraphicFramePr>
        <p:xfrm>
          <a:off x="720000" y="3758957"/>
          <a:ext cx="7740000" cy="2253600"/>
        </p:xfrm>
        <a:graphic>
          <a:graphicData uri="http://schemas.openxmlformats.org/drawingml/2006/table">
            <a:tbl>
              <a:tblPr/>
              <a:tblGrid>
                <a:gridCol w="13317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6429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7439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类型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对应气候区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特征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820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热带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雨林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热带雨林气候区和热带季风气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候区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植物全年旺盛生长,森林呈深绿色,植物种类丰富、垂直结构复杂,有数量丰富的藤本植物、附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生植物等。各月都有花开。常见茎花、板根等现象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custDataLst>
      <p:custData r:id="rId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2403015"/>
              </p:ext>
            </p:extLst>
          </p:nvPr>
        </p:nvGraphicFramePr>
        <p:xfrm>
          <a:off x="720000" y="1598717"/>
          <a:ext cx="7740000" cy="4076158"/>
        </p:xfrm>
        <a:graphic>
          <a:graphicData uri="http://schemas.openxmlformats.org/drawingml/2006/table">
            <a:tbl>
              <a:tblPr/>
              <a:tblGrid>
                <a:gridCol w="258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8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57179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类型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对应气候区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特征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593282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常绿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阔叶林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亚热带季风气候区和亚热带湿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润气候区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森林常绿,乔木多革质叶片,大部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分植物的花期集中在春末夏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初。与雨林相比,垂直结构较简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单,藤本植物、附生植物较少。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少板根和茎花现象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1566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落叶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阔叶林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温带季风气候区和温带海洋性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气候区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乔木叶片较宽,春季发叶,秋冬季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落叶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248268057"/>
                  </a:ext>
                </a:extLst>
              </a:tr>
              <a:tr h="101566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亚寒带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针叶林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亚欧大陆和北美大陆的亚寒带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以松、杉类植物为主的针叶林,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树叶细小为针状,抗寒抗旱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995183933"/>
                  </a:ext>
                </a:extLst>
              </a:tr>
            </a:tbl>
          </a:graphicData>
        </a:graphic>
      </p:graphicFrame>
      <p:sp>
        <p:nvSpPr>
          <p:cNvPr id="3" name="文本框 2">
            <a:extLst>
              <a:ext uri="{FF2B5EF4-FFF2-40B4-BE49-F238E27FC236}">
                <a16:creationId xmlns:a16="http://schemas.microsoft.com/office/drawing/2014/main" id="{B9348BA5-D361-C2CD-F3E0-3A3572BDF4DE}"/>
              </a:ext>
            </a:extLst>
          </p:cNvPr>
          <p:cNvSpPr txBox="1"/>
          <p:nvPr/>
        </p:nvSpPr>
        <p:spPr>
          <a:xfrm>
            <a:off x="7740352" y="106879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续表</a:t>
            </a:r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②草原类型及其特征</a:t>
            </a:r>
            <a:endParaRPr lang="zh-CN" altLang="en-US"/>
          </a:p>
        </p:txBody>
      </p:sp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7983F45E-73D6-E97E-994D-E5FD222BBC1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53123991"/>
              </p:ext>
            </p:extLst>
          </p:nvPr>
        </p:nvGraphicFramePr>
        <p:xfrm>
          <a:off x="720000" y="1879637"/>
          <a:ext cx="7740000" cy="3052800"/>
        </p:xfrm>
        <a:graphic>
          <a:graphicData uri="http://schemas.openxmlformats.org/drawingml/2006/table">
            <a:tbl>
              <a:tblPr/>
              <a:tblGrid>
                <a:gridCol w="14037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448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8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类型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对应气候区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特征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4544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热带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草原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热带雨林带的南北两侧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湿季降水丰沛,植物生长旺盛,草原葱绿。干季为4~6个月,降水稀少,草类枯黄。有的热带草原中散生着乔木或灌木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268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温带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草原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温带草原气候区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草原夏绿冬枯,植被高度较热带草原低,也会见到一些较为矮小的灌木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custDataLst>
      <p:custData r:id="rId3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③荒漠类型及其特征</a:t>
            </a:r>
            <a:endParaRPr lang="zh-CN" altLang="en-US"/>
          </a:p>
        </p:txBody>
      </p:sp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1FB2060A-1ACD-69B7-000F-917AB08CE14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7935762"/>
              </p:ext>
            </p:extLst>
          </p:nvPr>
        </p:nvGraphicFramePr>
        <p:xfrm>
          <a:off x="720000" y="1783495"/>
          <a:ext cx="7740000" cy="3004926"/>
        </p:xfrm>
        <a:graphic>
          <a:graphicData uri="http://schemas.openxmlformats.org/drawingml/2006/table">
            <a:tbl>
              <a:tblPr/>
              <a:tblGrid>
                <a:gridCol w="258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8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580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类型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对应气候区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特征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734126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热带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荒漠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热带沙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漠气候区</a:t>
                      </a:r>
                    </a:p>
                  </a:txBody>
                  <a:tcPr marL="45720" marR="45720"/>
                </a:tc>
                <a:tc rowSpan="2"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荒漠植被以旱生的灌木为主,具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有耐长期干旱的形态和结构。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也有些非旱生的短命植物,能在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干热季节来临前完成生命活动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的周期,如瓦松、木贼等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92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温带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荒漠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温带大陆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性气候区</a:t>
                      </a:r>
                    </a:p>
                  </a:txBody>
                  <a:tcPr marL="45720" marR="45720"/>
                </a:tc>
                <a:tc v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custDataLst>
      <p:custData r:id="rId3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2.土壤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1)概念:土壤是指陆地表层具有一定肥力,能够生长植物的疏松表层,由矿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物质、有机质、水分和空气四种物质组成。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2)土壤剖面</a:t>
            </a:r>
            <a:endParaRPr lang="zh-CN" altLang="en-US"/>
          </a:p>
        </p:txBody>
      </p:sp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283DECAD-687C-2CF5-72D3-A335239FA56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3207334"/>
              </p:ext>
            </p:extLst>
          </p:nvPr>
        </p:nvGraphicFramePr>
        <p:xfrm>
          <a:off x="720000" y="3208287"/>
          <a:ext cx="7740000" cy="3236319"/>
        </p:xfrm>
        <a:graphic>
          <a:graphicData uri="http://schemas.openxmlformats.org/drawingml/2006/table">
            <a:tbl>
              <a:tblPr/>
              <a:tblGrid>
                <a:gridCol w="140372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3362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256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主要土层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土层特点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56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有机层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以分解和半分解的有机质为主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3256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腐殖质层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腐殖质积累,颜色较深,呈灰黑色或黑色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6747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淋溶层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由于溶解于水的矿物质随水的下渗向下运移,本层矿物质淋失,颜色较浅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536747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淀积层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上层土壤淋失的物质在此沉淀、积累,本层土壤质地黏重、紧实,呈棕色或红棕色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3256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母质层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疏松的风化碎屑物质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3256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母岩层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坚硬的岩石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custDataLst>
      <p:custData r:id="rId3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3)成土因素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土壤是环境各要素综合作用的产物。土壤的主要形成因素包括成土母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质、生物、气候、地形、时间和人类活动等。每一种成土因素从不同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方面影响着土壤的形成和发育。</a:t>
            </a:r>
            <a:endParaRPr lang="zh-CN" altLang="en-US"/>
          </a:p>
        </p:txBody>
      </p:sp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FFFB32BC-610D-5F8C-F54B-6E0B899431A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82548870"/>
              </p:ext>
            </p:extLst>
          </p:nvPr>
        </p:nvGraphicFramePr>
        <p:xfrm>
          <a:off x="720000" y="3273117"/>
          <a:ext cx="7740000" cy="2955465"/>
        </p:xfrm>
        <a:graphic>
          <a:graphicData uri="http://schemas.openxmlformats.org/drawingml/2006/table">
            <a:tbl>
              <a:tblPr/>
              <a:tblGrid>
                <a:gridCol w="10436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963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8698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因素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影响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4993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成土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母质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土壤发育的物质基础,决定了土壤矿物质的成分和养分状况,影响土壤的质地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4993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生物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植物、动物、微生物的综合作用加快岩石风化和土壤形成的过程,改善成土母质的性状,促进土壤矿物质颗粒团聚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16781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气候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气候的分布规律在很大程度上影响和控制了土壤的分布规律。湿热地区土壤化学风化作用和淋溶作用强,土壤黏粒比重高;冷湿环境有利于土壤有机质积累;干旱、高温地区土壤有机质积累少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custDataLst>
      <p:custData r:id="rId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表格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8906497"/>
              </p:ext>
            </p:extLst>
          </p:nvPr>
        </p:nvGraphicFramePr>
        <p:xfrm>
          <a:off x="720000" y="1908101"/>
          <a:ext cx="7740000" cy="2376264"/>
        </p:xfrm>
        <a:graphic>
          <a:graphicData uri="http://schemas.openxmlformats.org/drawingml/2006/table">
            <a:tbl>
              <a:tblPr/>
              <a:tblGrid>
                <a:gridCol w="169176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04824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1862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因素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影响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439251913"/>
                  </a:ext>
                </a:extLst>
              </a:tr>
              <a:tr h="785136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地形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对土壤发育的影响是多方面的,例如坡度和坡向影响水热条件和成土母质颗粒大小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1862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时间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土壤发育的时间越长,土壤层越厚,土层分化越明显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67404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人类活动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自然土壤在人类长期的耕作和培育下,形成了利于农业生产的耕作土壤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" name="文本框 2">
            <a:extLst>
              <a:ext uri="{FF2B5EF4-FFF2-40B4-BE49-F238E27FC236}">
                <a16:creationId xmlns:a16="http://schemas.microsoft.com/office/drawing/2014/main" id="{81990236-A025-8741-E6FC-C3983D8C73A3}"/>
              </a:ext>
            </a:extLst>
          </p:cNvPr>
          <p:cNvSpPr txBox="1"/>
          <p:nvPr/>
        </p:nvSpPr>
        <p:spPr>
          <a:xfrm>
            <a:off x="7740352" y="133203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续表</a:t>
            </a: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81C3E202-D3C5-E098-204C-35AFE9F36CB6}"/>
              </a:ext>
            </a:extLst>
          </p:cNvPr>
          <p:cNvSpPr txBox="1"/>
          <p:nvPr/>
        </p:nvSpPr>
        <p:spPr>
          <a:xfrm>
            <a:off x="720000" y="4500389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4)土壤功能:自然环境的重要组成部分;具有重要的蓄水、保水功能;种植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农作物和饲养动物。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5)土壤养护:休耕、种植绿肥、作物轮作、广施农家肥等。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181529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知识点二　自然环境的整体性</a:t>
            </a: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1.概念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自然地理要素(大气、水、岩石、生物、土壤、地形等)通过水循环、生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物循环和岩石圈物质循环等过程,进行物质迁移和能量交换,形成了一个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相互渗透、相互制约和相互联系的整体。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2.自然环境的整体功能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1)生产功能:自然环境具有合成有机物的生产功能。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2)稳定功能:自然环境要素通过物质和能量交换,使自然环境具有能够自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我调节、保持性质稳定的功能。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37083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3.自然环境对干扰的整体响应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1)连锁变化:某一自然环境要素受到外部干扰发生变化,进而改变了该要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素与其他要素间的物质和能量交换,使得其他要素发生连锁变化,最终导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致整个自然环境发生改变。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2)快速变化:与自然环境普遍存在着的演化相比,干扰下的环境变化多为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快速的,各要素变化也不同步。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3)人类干扰:人类对自然环境的干扰不断增强。通过自然环境要素连锁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变化,不但干扰的后果常常被放大了,环境变化也越来越快。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82062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知识点三　自然环境的地域差异性</a:t>
            </a: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1.地域差异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不同地域自然环境特征存在着差异。地域特征的形成是地域外部条件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与内部物质、能量运动共同作用的结果。</a:t>
            </a:r>
            <a:endParaRPr lang="zh-CN" altLang="en-US"/>
          </a:p>
        </p:txBody>
      </p:sp>
      <p:pic>
        <p:nvPicPr>
          <p:cNvPr id="3" name="图片 3" descr="textimage0.jpe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8023" y="3276253"/>
            <a:ext cx="6747953" cy="1912521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05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2084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2.陆地自然带(以北半球为例)</a:t>
            </a:r>
            <a:endParaRPr lang="zh-CN" altLang="en-US"/>
          </a:p>
        </p:txBody>
      </p:sp>
      <p:pic>
        <p:nvPicPr>
          <p:cNvPr id="4" name="图片 3" descr="textimage1.jpeg">
            <a:extLst>
              <a:ext uri="{FF2B5EF4-FFF2-40B4-BE49-F238E27FC236}">
                <a16:creationId xmlns:a16="http://schemas.microsoft.com/office/drawing/2014/main" id="{CAB8E35E-791E-0FC3-D151-A8DC4200F2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7368" y="1908101"/>
            <a:ext cx="5829264" cy="3816424"/>
          </a:xfrm>
          <a:prstGeom prst="rect">
            <a:avLst/>
          </a:prstGeom>
        </p:spPr>
      </p:pic>
    </p:spTree>
    <p:custDataLst>
      <p:custData r:id="rId4"/>
    </p:custDataLst>
    <p:extLst>
      <p:ext uri="{BB962C8B-B14F-4D97-AF65-F5344CB8AC3E}">
        <p14:creationId xmlns:p14="http://schemas.microsoft.com/office/powerpoint/2010/main" val="3937440126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268067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13204" kern="0" spc="3067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 </a:t>
            </a:r>
            <a:endParaRPr lang="zh-CN" altLang="en-US"/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15303BD8-3FE4-E92C-2F04-9A0127FC634B}"/>
              </a:ext>
            </a:extLst>
          </p:cNvPr>
          <p:cNvSpPr txBox="1"/>
          <p:nvPr/>
        </p:nvSpPr>
        <p:spPr>
          <a:xfrm>
            <a:off x="720000" y="1260000"/>
            <a:ext cx="8316000" cy="370838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4278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名师点睛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植物是自然带的明显标志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因此自然带多以“温度带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+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植被类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型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+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带”的形式命名。自然带的分布并不完全与气候类型相吻合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因为自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然带是气候、地貌、水文、生物和土壤等多种要素共同作用形成的。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(1)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相同的自然带对应的气候类型不尽相同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如温带落叶阔叶林带对应温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带海洋性气候和温带季风气候。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(2)相同的气候类型对应的自然带不唯一,如温带大陆性气候对应的自然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带主要为温带草原带、温带荒漠带。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(3)热带沙漠气候对应的自然带不是热带沙漠带,而是热带荒漠带。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405688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3.水平和垂直地域分异规律</a:t>
            </a:r>
            <a:endParaRPr lang="zh-CN" altLang="en-US"/>
          </a:p>
        </p:txBody>
      </p:sp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F26930E8-E6F1-3A75-81F1-7B892079CF0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9927060"/>
              </p:ext>
            </p:extLst>
          </p:nvPr>
        </p:nvGraphicFramePr>
        <p:xfrm>
          <a:off x="720000" y="1840085"/>
          <a:ext cx="7740000" cy="3524400"/>
        </p:xfrm>
        <a:graphic>
          <a:graphicData uri="http://schemas.openxmlformats.org/drawingml/2006/table">
            <a:tbl>
              <a:tblPr/>
              <a:tblGrid>
                <a:gridCol w="15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48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480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48000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799200">
                <a:tc gridSpan="2"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分异规律</a:t>
                      </a:r>
                    </a:p>
                  </a:txBody>
                  <a:tcPr marL="45720" marR="45720"/>
                </a:tc>
                <a:tc h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主导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因素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影响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因素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典型地区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26800">
                <a:tc rowSpan="2"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水平地域分异规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由赤道到两极的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地域分异规律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热量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太阳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辐射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低纬度和高纬度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地区及中纬度一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定范围内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99200">
                <a:tc v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从沿海向内陆的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地域分异规律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水分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海陆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分布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中纬度地区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9200">
                <a:tc gridSpan="2"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垂直地域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分异规律</a:t>
                      </a:r>
                    </a:p>
                  </a:txBody>
                  <a:tcPr marL="45720" marR="45720"/>
                </a:tc>
                <a:tc h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水热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状况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海拔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海拔较高的低纬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山地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custDataLst>
      <p:custData r:id="rId3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4.地方性分异规律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1)影响因素:地方性分异规律主要受岩石风化物、地形等地方性因素的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影响。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2)判断方法:依据某现象所处的纬度位置、海陆位置及海拔,按地带性分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异规律判断应该是什么自然带,然后将实际环境与理论上的自然带相比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较,如果一致就是地带性现象,如果不一致就是地方性分异规律导致。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3)案例:温带湿润区高而陡的山坡,从高到低形成了地方性的针叶林(或灌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丛)带、落叶阔叶林带和草甸带的分布规律。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" name="组合 23">
            <a:extLst>
              <a:ext uri="{FF2B5EF4-FFF2-40B4-BE49-F238E27FC236}">
                <a16:creationId xmlns:a16="http://schemas.microsoft.com/office/drawing/2014/main" id="{E0522235-3994-91E1-FFD8-00B67E12AF97}"/>
              </a:ext>
            </a:extLst>
          </p:cNvPr>
          <p:cNvGrpSpPr/>
          <p:nvPr/>
        </p:nvGrpSpPr>
        <p:grpSpPr>
          <a:xfrm>
            <a:off x="0" y="1364298"/>
            <a:ext cx="9144000" cy="406717"/>
            <a:chOff x="0" y="1364298"/>
            <a:chExt cx="9144000" cy="406717"/>
          </a:xfrm>
        </p:grpSpPr>
        <p:cxnSp>
          <p:nvCxnSpPr>
            <p:cNvPr id="4" name="直接连接符 3">
              <a:extLst>
                <a:ext uri="{FF2B5EF4-FFF2-40B4-BE49-F238E27FC236}">
                  <a16:creationId xmlns:a16="http://schemas.microsoft.com/office/drawing/2014/main" id="{FF58DE62-4DC2-B0E1-186E-B3DBB7AC8CB8}"/>
                </a:ext>
              </a:extLst>
            </p:cNvPr>
            <p:cNvCxnSpPr/>
            <p:nvPr/>
          </p:nvCxnSpPr>
          <p:spPr>
            <a:xfrm flipV="1">
              <a:off x="0" y="1548130"/>
              <a:ext cx="9144000" cy="15240"/>
            </a:xfrm>
            <a:prstGeom prst="line">
              <a:avLst/>
            </a:prstGeom>
            <a:ln w="38100">
              <a:solidFill>
                <a:srgbClr val="EA5433"/>
              </a:solidFill>
            </a:ln>
          </p:spPr>
          <p:style>
            <a:lnRef idx="1">
              <a:schemeClr val="accent5"/>
            </a:lnRef>
            <a:fillRef idx="0">
              <a:schemeClr val="accent5"/>
            </a:fillRef>
            <a:effectRef idx="0">
              <a:schemeClr val="accent5"/>
            </a:effectRef>
            <a:fontRef idx="minor">
              <a:schemeClr val="tx1"/>
            </a:fontRef>
          </p:style>
        </p:cxnSp>
        <p:sp>
          <p:nvSpPr>
            <p:cNvPr id="5" name="六边形 4">
              <a:extLst>
                <a:ext uri="{FF2B5EF4-FFF2-40B4-BE49-F238E27FC236}">
                  <a16:creationId xmlns:a16="http://schemas.microsoft.com/office/drawing/2014/main" id="{4E8F310E-E909-E776-51D1-44E1DE486C78}"/>
                </a:ext>
              </a:extLst>
            </p:cNvPr>
            <p:cNvSpPr/>
            <p:nvPr/>
          </p:nvSpPr>
          <p:spPr>
            <a:xfrm>
              <a:off x="4008755" y="1364298"/>
              <a:ext cx="1126490" cy="382905"/>
            </a:xfrm>
            <a:prstGeom prst="hexagon">
              <a:avLst/>
            </a:prstGeom>
            <a:solidFill>
              <a:srgbClr val="EA543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id="{BDA54C8F-54EC-B46E-C827-8BA42AAB5786}"/>
                </a:ext>
              </a:extLst>
            </p:cNvPr>
            <p:cNvSpPr txBox="1"/>
            <p:nvPr/>
          </p:nvSpPr>
          <p:spPr>
            <a:xfrm>
              <a:off x="4052570" y="1387475"/>
              <a:ext cx="1057910" cy="38354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1900" kern="2100" spc="320">
                  <a:solidFill>
                    <a:schemeClr val="bg1"/>
                  </a:solidFill>
                  <a:uFillTx/>
                  <a:latin typeface="方正兰亭大黑_GBK" panose="02000000000000000000" charset="-122"/>
                  <a:ea typeface="方正兰亭大黑_GBK" panose="02000000000000000000" charset="-122"/>
                </a:rPr>
                <a:t>综合篇</a:t>
              </a:r>
            </a:p>
          </p:txBody>
        </p:sp>
      </p:grpSp>
      <p:sp>
        <p:nvSpPr>
          <p:cNvPr id="7" name="TextBox 2">
            <a:extLst>
              <a:ext uri="{FF2B5EF4-FFF2-40B4-BE49-F238E27FC236}">
                <a16:creationId xmlns:a16="http://schemas.microsoft.com/office/drawing/2014/main" id="{D1B8AD68-01E2-DD5C-08F3-E273C5B0A836}"/>
              </a:ext>
            </a:extLst>
          </p:cNvPr>
          <p:cNvSpPr txBox="1"/>
          <p:nvPr/>
        </p:nvSpPr>
        <p:spPr>
          <a:xfrm>
            <a:off x="720000" y="1836693"/>
            <a:ext cx="8316000" cy="412421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知能点一　自然环境整体性原理的分析思路</a:t>
            </a:r>
            <a:endParaRPr lang="zh-CN" altLang="en-US"/>
          </a:p>
        </p:txBody>
      </p:sp>
      <p:pic>
        <p:nvPicPr>
          <p:cNvPr id="8" name="图片 3" descr="textimage2.jpeg">
            <a:extLst>
              <a:ext uri="{FF2B5EF4-FFF2-40B4-BE49-F238E27FC236}">
                <a16:creationId xmlns:a16="http://schemas.microsoft.com/office/drawing/2014/main" id="{AC492AA0-6125-0AE1-EB33-74264A05E4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784" y="2522437"/>
            <a:ext cx="4707593" cy="3528392"/>
          </a:xfrm>
          <a:prstGeom prst="rect">
            <a:avLst/>
          </a:prstGeom>
        </p:spPr>
      </p:pic>
    </p:spTree>
    <p:custDataLst>
      <p:custData r:id="rId4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82479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4278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方法技巧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: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生物多样性的分析思路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一个区域生物多样性主要受气候、地形、水文、空间大小、人类活动</a:t>
            </a:r>
            <a:br>
              <a:rPr lang="zh-CN" altLang="en-US" sz="2400"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等地理要素的影响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,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体现了地理环境的整体性与差异性。生物多样性</a:t>
            </a:r>
            <a:r>
              <a:rPr lang="en-US" altLang="zh-CN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(</a:t>
            </a: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物</a:t>
            </a:r>
            <a:endParaRPr lang="zh-CN" altLang="en-US" sz="2400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种)丰富的原因见下表:</a:t>
            </a:r>
            <a:endParaRPr lang="zh-CN" altLang="en-US"/>
          </a:p>
        </p:txBody>
      </p:sp>
      <p:graphicFrame>
        <p:nvGraphicFramePr>
          <p:cNvPr id="4" name="表格 2">
            <a:extLst>
              <a:ext uri="{FF2B5EF4-FFF2-40B4-BE49-F238E27FC236}">
                <a16:creationId xmlns:a16="http://schemas.microsoft.com/office/drawing/2014/main" id="{66EAF142-1379-EF2B-95A7-E07563710E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6362857"/>
              </p:ext>
            </p:extLst>
          </p:nvPr>
        </p:nvGraphicFramePr>
        <p:xfrm>
          <a:off x="720000" y="3366539"/>
          <a:ext cx="7740000" cy="3157200"/>
        </p:xfrm>
        <a:graphic>
          <a:graphicData uri="http://schemas.openxmlformats.org/drawingml/2006/table">
            <a:tbl>
              <a:tblPr/>
              <a:tblGrid>
                <a:gridCol w="28438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8961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分析角度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答题思路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9200">
                <a:tc rowSpan="2"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纬度(热</a:t>
                      </a:r>
                    </a:p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量条件)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地处低纬度(热带),热量丰富,物种丰富,繁衍生长</a:t>
                      </a:r>
                      <a:br/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速度快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1600">
                <a:tc v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跨纬度广,热量差异大,物种丰富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1600">
                <a:tc rowSpan="3"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环境(地形、气候、海陆位置)等差异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跨海陆(经度)广,水分差异大,物种丰富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1600">
                <a:tc v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地势起伏大,垂直地带性明显,物种丰富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1600">
                <a:tc vMerge="1">
                  <a:txBody>
                    <a:bodyPr vert="horz" wrap="square"/>
                    <a:lstStyle/>
                    <a:p>
                      <a:pPr eaLnBrk="0" latinLnBrk="1" hangingPunct="0"/>
                      <a:br/>
                      <a:endParaRPr/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气候类型复杂多样,物种丰富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custDataLst>
      <p:custData r:id="rId3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E8C92BC9-C177-36E5-1338-B764984C73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4697823"/>
              </p:ext>
            </p:extLst>
          </p:nvPr>
        </p:nvGraphicFramePr>
        <p:xfrm>
          <a:off x="720000" y="1843530"/>
          <a:ext cx="7740000" cy="2440835"/>
        </p:xfrm>
        <a:graphic>
          <a:graphicData uri="http://schemas.openxmlformats.org/drawingml/2006/table">
            <a:tbl>
              <a:tblPr/>
              <a:tblGrid>
                <a:gridCol w="3870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870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1600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分析角度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答题思路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9199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生存空间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面积广大,地域辽阔,生物生存空间大,森林、湿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地面积广,物种丰富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71599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天敌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地形较封闭(远离大陆),天敌少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71599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人类活动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地形较封闭(远离大陆),人烟稀少,受人类活动干</a:t>
                      </a:r>
                      <a:br>
                        <a:rPr/>
                      </a:b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扰少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2895799959"/>
                  </a:ext>
                </a:extLst>
              </a:tr>
            </a:tbl>
          </a:graphicData>
        </a:graphic>
      </p:graphicFrame>
      <p:sp>
        <p:nvSpPr>
          <p:cNvPr id="4" name="文本框 3">
            <a:extLst>
              <a:ext uri="{FF2B5EF4-FFF2-40B4-BE49-F238E27FC236}">
                <a16:creationId xmlns:a16="http://schemas.microsoft.com/office/drawing/2014/main" id="{5942E2B0-C78D-6BED-3379-CB5DA482EA13}"/>
              </a:ext>
            </a:extLst>
          </p:cNvPr>
          <p:cNvSpPr txBox="1"/>
          <p:nvPr/>
        </p:nvSpPr>
        <p:spPr>
          <a:xfrm>
            <a:off x="7740352" y="1332037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续表</a:t>
            </a:r>
          </a:p>
        </p:txBody>
      </p:sp>
      <p:sp>
        <p:nvSpPr>
          <p:cNvPr id="5" name="TextBox 2">
            <a:extLst>
              <a:ext uri="{FF2B5EF4-FFF2-40B4-BE49-F238E27FC236}">
                <a16:creationId xmlns:a16="http://schemas.microsoft.com/office/drawing/2014/main" id="{C63D470C-E889-AF1B-4870-8D38AC302346}"/>
              </a:ext>
            </a:extLst>
          </p:cNvPr>
          <p:cNvSpPr txBox="1"/>
          <p:nvPr/>
        </p:nvSpPr>
        <p:spPr>
          <a:xfrm>
            <a:off x="720000" y="4437763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生物繁殖条件与生存空间(空间大小影响数量,自然条件差异影响种类,孤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立空间利于特有物种保留)、食物、水源、气候,以及天敌、灾害等因素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有关;还与动物自身特点、人为干扰与保护有关。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3731214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0" latinLnBrk="1" hangingPunct="0">
              <a:lnSpc>
                <a:spcPct val="150000"/>
              </a:lnSpc>
              <a:spcBef>
                <a:spcPts val="147"/>
              </a:spcBef>
            </a:pPr>
            <a:r>
              <a:rPr lang="zh-CN" altLang="en-US" sz="2000" b="1" kern="0">
                <a:solidFill>
                  <a:srgbClr val="000000"/>
                </a:solidFill>
                <a:latin typeface="方正兰亭刊黑_GBK" panose="02000000000000000000" pitchFamily="2" charset="-122"/>
                <a:ea typeface="方正兰亭刊黑_GBK" panose="02000000000000000000" pitchFamily="2" charset="-122"/>
              </a:rPr>
              <a:t>知能点二　垂直地域分异规律的突破点</a:t>
            </a:r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1.影响山地垂直自然带谱复杂程度的因素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1)纬度:相同海拔的山体,纬度越低,自然带谱越复杂。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2)山体海拔:纬度相当的山体,海拔越高,自然带谱越复杂。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3)相对高度:相对高度越大,自然带谱越复杂。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2.雪线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1)定义:常年积雪的下界,即年降雪量与年消融量相等的平衡线(动态平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衡)。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1347485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2)影响因素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雪线以上的地带,全年冰雪的积累量大于消融量,因此常年积雪;雪线以下</a:t>
            </a:r>
            <a:br>
              <a:rPr/>
            </a:b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的地带,全年冰雪积累量小于消融量。下表为影响雪线的因素:</a:t>
            </a:r>
            <a:endParaRPr lang="zh-CN" altLang="en-US"/>
          </a:p>
        </p:txBody>
      </p:sp>
      <p:graphicFrame>
        <p:nvGraphicFramePr>
          <p:cNvPr id="3" name="表格 2">
            <a:extLst>
              <a:ext uri="{FF2B5EF4-FFF2-40B4-BE49-F238E27FC236}">
                <a16:creationId xmlns:a16="http://schemas.microsoft.com/office/drawing/2014/main" id="{414004EA-4566-60F9-C1BC-3D796AF3A54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1436694"/>
              </p:ext>
            </p:extLst>
          </p:nvPr>
        </p:nvGraphicFramePr>
        <p:xfrm>
          <a:off x="720000" y="2808613"/>
          <a:ext cx="7740000" cy="3059927"/>
        </p:xfrm>
        <a:graphic>
          <a:graphicData uri="http://schemas.openxmlformats.org/drawingml/2006/table">
            <a:tbl>
              <a:tblPr/>
              <a:tblGrid>
                <a:gridCol w="16197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2024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929861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气温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一般来说低纬地区气温高,雪线高,高纬地区气温低,雪线低;夏季气温高,雪线上升,冬季气温较低,雪线下降;全球变暖、臭氧层破坏,雪线上升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200205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降水量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降水量越大,雪线越低,降水量越小,雪线越高;山地迎风坡降水多,雪线低,背风坡降水少,雪线高;沙漠化导致气候变干,降水减少,使局部地区雪线有所上升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29861"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地形</a:t>
                      </a:r>
                    </a:p>
                  </a:txBody>
                  <a:tcPr marL="45720" marR="45720"/>
                </a:tc>
                <a:tc>
                  <a:txBody>
                    <a:bodyPr vert="horz" wrap="square"/>
                    <a:lstStyle/>
                    <a:p>
                      <a:pPr eaLnBrk="0" latinLnBrk="1" hangingPunct="0">
                        <a:lnSpc>
                          <a:spcPct val="150000"/>
                        </a:lnSpc>
                        <a:spcBef>
                          <a:spcPct val="0"/>
                        </a:spcBef>
                      </a:pPr>
                      <a:r>
                        <a:rPr lang="zh-CN" altLang="en-US" sz="1417" kern="0">
                          <a:solidFill>
                            <a:srgbClr val="000000"/>
                          </a:solidFill>
                          <a:latin typeface="Times New Roman" pitchFamily="65" charset="-122"/>
                          <a:ea typeface="宋体" pitchFamily="65" charset="-122"/>
                        </a:rPr>
                        <a:t>表现在坡向和坡度两方面。坡度越大,积雪越易下滑,雪线偏高;阳坡获得的太阳辐射量较多,气温偏高,雪线高,阴坡雪线较低</a:t>
                      </a:r>
                    </a:p>
                  </a:txBody>
                  <a:tcPr marL="45720" marR="4572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</p:spTree>
    <p:custDataLst>
      <p:custData r:id="rId3"/>
    </p:custDataLst>
    <p:extLst>
      <p:ext uri="{BB962C8B-B14F-4D97-AF65-F5344CB8AC3E}">
        <p14:creationId xmlns:p14="http://schemas.microsoft.com/office/powerpoint/2010/main" val="3290126891"/>
      </p:ext>
    </p:ext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20000" y="1260000"/>
            <a:ext cx="8316000" cy="5400000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特别提示:同一山地不同坡向的雪线高低主要看气候和地形两方面。如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喜马拉雅山南坡,既是阳坡,又是迎风坡,但水分条件的影响超过了热量条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件,因此雪线高度由降水量大小决定,南坡的雪线比北坡低。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3.林线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1)定义:山地林线高度是指山地垂直自然带谱中的森林分布的上限海拔,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通常与最热月平均气温7℃等温线相吻合。若最热月平均气温低于7℃,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森林就不能正常生长,只能生长草甸或灌丛。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2)影响因素:林线高度受热量和水分两个因素的共同影响和制约。一般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规律:纬度越低,林线越高;降水越多,林线越高。</a:t>
            </a:r>
            <a:endParaRPr lang="zh-CN" altLang="en-US"/>
          </a:p>
          <a:p>
            <a:pPr marL="0" indent="0" eaLnBrk="0" latinLnBrk="1" hangingPunct="0">
              <a:lnSpc>
                <a:spcPct val="150000"/>
              </a:lnSpc>
              <a:spcBef>
                <a:spcPts val="147"/>
              </a:spcBef>
              <a:buNone/>
            </a:pPr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①纬度越低(高),获得太阳辐射越多(少),热量越充足(缺乏),山地林线分布</a:t>
            </a:r>
            <a:br/>
            <a:r>
              <a:rPr lang="zh-CN" altLang="en-US" sz="2012" kern="0">
                <a:solidFill>
                  <a:srgbClr val="000000"/>
                </a:solidFill>
                <a:latin typeface="Times New Roman" pitchFamily="65" charset="-122"/>
                <a:ea typeface="宋体" pitchFamily="65" charset="-122"/>
              </a:rPr>
              <a:t>越高(低)。</a:t>
            </a:r>
            <a:endParaRPr lang="zh-CN" altLang="en-US"/>
          </a:p>
        </p:txBody>
      </p:sp>
    </p:spTree>
    <p:custDataLst>
      <p:custData r:id="rId3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7053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https://d.book118.com/937126064201006054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主题2">
  <a:themeElements>
    <a:clrScheme name="自定义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381750"/>
      </a:hlink>
      <a:folHlink>
        <a:srgbClr val="7030A0"/>
      </a:folHlink>
    </a:clrScheme>
    <a:fontScheme name="默认设计模板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流畅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</a:spPr>
      <a:bodyPr vert="horz" wrap="square" lIns="91440" tIns="45720" rIns="91440" bIns="45720" numCol="1" anchor="t" anchorCtr="0" compatLnSpc="1"/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defRPr kumimoji="0" lang="zh-CN" altLang="en-US" sz="18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customXml/_rels/item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3.xml" /></Relationships>
</file>

<file path=customXml/_rels/item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4.xml" /></Relationships>
</file>

<file path=customXml/_rels/item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5.xml" /></Relationships>
</file>

<file path=customXml/_rels/item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6.xml" /></Relationships>
</file>

<file path=customXml/_rels/item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7.xml" /></Relationships>
</file>

<file path=customXml/_rels/item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8.xml" /></Relationships>
</file>

<file path=customXml/_rels/item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9.xml" /></Relationships>
</file>

<file path=customXml/_rels/item1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0.xml" /></Relationships>
</file>

<file path=customXml/_rels/item1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1.xml" /></Relationships>
</file>

<file path=customXml/_rels/item1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2.xml" /></Relationships>
</file>

<file path=customXml/_rels/item13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3.xml" /></Relationships>
</file>

<file path=customXml/_rels/item14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4.xml" /></Relationships>
</file>

<file path=customXml/_rels/item15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5.xml" /></Relationships>
</file>

<file path=customXml/_rels/item16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6.xml" /></Relationships>
</file>

<file path=customXml/_rels/item17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7.xml" /></Relationships>
</file>

<file path=customXml/_rels/item18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8.xml" /></Relationships>
</file>

<file path=customXml/_rels/item19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19.xml" /></Relationships>
</file>

<file path=customXml/_rels/item20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0.xml" /></Relationships>
</file>

<file path=customXml/_rels/item21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1.xml" /></Relationships>
</file>

<file path=customXml/_rels/item22.xml.rels>&#65279;<?xml version="1.0" encoding="utf-8" standalone="yes"?><Relationships xmlns="http://schemas.openxmlformats.org/package/2006/relationships"><Relationship Id="rId1" Type="http://schemas.openxmlformats.org/officeDocument/2006/relationships/customXmlProps" Target="itemProps22.xml" /></Relationships>
</file>

<file path=customXml/item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3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4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5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6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7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8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19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0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1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22.xml><?xml version="1.0" encoding="utf-8"?>
<CustomerInfo>
  <UserName>Administrator</UserName>
  <CompanyName>微软中国</CompanyName>
  <MachineID>WS103</MachineID>
  <ToolID>ljRTAAAAKGU=</ToolID>
  <Data><![CDATA[bGpSVEFBQUFLR1U9]]></Data>
</CustomerInfo>
</file>

<file path=customXml/itemProps1.xml><?xml version="1.0" encoding="utf-8"?>
<ds:datastoreItem xmlns:ds="http://schemas.openxmlformats.org/officeDocument/2006/customXml" ds:itemID="{68C5AA0D-B61A-48F6-985C-0219CAAA04DA}">
  <ds:schemaRefs/>
</ds:datastoreItem>
</file>

<file path=customXml/itemProps2.xml><?xml version="1.0" encoding="utf-8"?>
<ds:datastoreItem xmlns:ds="http://schemas.openxmlformats.org/officeDocument/2006/customXml" ds:itemID="{7D648650-172F-40FC-B4C9-F3868AD046BE}">
  <ds:schemaRefs/>
</ds:datastoreItem>
</file>

<file path=customXml/itemProps3.xml><?xml version="1.0" encoding="utf-8"?>
<ds:datastoreItem xmlns:ds="http://schemas.openxmlformats.org/officeDocument/2006/customXml" ds:itemID="{7AEF29C3-1086-4571-8EF7-7E7ED23BD327}">
  <ds:schemaRefs/>
</ds:datastoreItem>
</file>

<file path=customXml/itemProps4.xml><?xml version="1.0" encoding="utf-8"?>
<ds:datastoreItem xmlns:ds="http://schemas.openxmlformats.org/officeDocument/2006/customXml" ds:itemID="{BBD40977-7C73-4C4E-972E-E14F86286600}">
  <ds:schemaRefs/>
</ds:datastoreItem>
</file>

<file path=customXml/itemProps5.xml><?xml version="1.0" encoding="utf-8"?>
<ds:datastoreItem xmlns:ds="http://schemas.openxmlformats.org/officeDocument/2006/customXml" ds:itemID="{9FE03000-A904-4E56-BC2F-8D876E51E707}">
  <ds:schemaRefs/>
</ds:datastoreItem>
</file>

<file path=customXml/itemProps6.xml><?xml version="1.0" encoding="utf-8"?>
<ds:datastoreItem xmlns:ds="http://schemas.openxmlformats.org/officeDocument/2006/customXml" ds:itemID="{F10830C5-EF1C-4D56-A8D8-AB40F27FE5CC}">
  <ds:schemaRefs/>
</ds:datastoreItem>
</file>

<file path=customXml/itemProps7.xml><?xml version="1.0" encoding="utf-8"?>
<ds:datastoreItem xmlns:ds="http://schemas.openxmlformats.org/officeDocument/2006/customXml" ds:itemID="{6E196EC3-533A-40C1-AED5-F9B89C633290}">
  <ds:schemaRefs/>
</ds:datastoreItem>
</file>

<file path=customXml/itemProps8.xml><?xml version="1.0" encoding="utf-8"?>
<ds:datastoreItem xmlns:ds="http://schemas.openxmlformats.org/officeDocument/2006/customXml" ds:itemID="{B6B82019-9462-45FA-8DFD-A8939F3078FE}">
  <ds:schemaRefs/>
</ds:datastoreItem>
</file>

<file path=customXml/itemProps9.xml><?xml version="1.0" encoding="utf-8"?>
<ds:datastoreItem xmlns:ds="http://schemas.openxmlformats.org/officeDocument/2006/customXml" ds:itemID="{5FD3F8B4-83D8-46A4-B97E-D0CB74F46441}">
  <ds:schemaRefs/>
</ds:datastoreItem>
</file>

<file path=customXml/itemProps10.xml><?xml version="1.0" encoding="utf-8"?>
<ds:datastoreItem xmlns:ds="http://schemas.openxmlformats.org/officeDocument/2006/customXml" ds:itemID="{6C4B557A-651A-46FA-9122-7BFDB8603492}">
  <ds:schemaRefs/>
</ds:datastoreItem>
</file>

<file path=customXml/itemProps11.xml><?xml version="1.0" encoding="utf-8"?>
<ds:datastoreItem xmlns:ds="http://schemas.openxmlformats.org/officeDocument/2006/customXml" ds:itemID="{2277CCB7-59DA-47E2-872A-445251B5D188}">
  <ds:schemaRefs/>
</ds:datastoreItem>
</file>

<file path=customXml/itemProps12.xml><?xml version="1.0" encoding="utf-8"?>
<ds:datastoreItem xmlns:ds="http://schemas.openxmlformats.org/officeDocument/2006/customXml" ds:itemID="{C9C29AD9-A482-41C4-B5F2-9D2B728AE727}">
  <ds:schemaRefs/>
</ds:datastoreItem>
</file>

<file path=customXml/itemProps13.xml><?xml version="1.0" encoding="utf-8"?>
<ds:datastoreItem xmlns:ds="http://schemas.openxmlformats.org/officeDocument/2006/customXml" ds:itemID="{A277E2D7-2CA8-44CE-B41A-F54052DFD29D}">
  <ds:schemaRefs/>
</ds:datastoreItem>
</file>

<file path=customXml/itemProps14.xml><?xml version="1.0" encoding="utf-8"?>
<ds:datastoreItem xmlns:ds="http://schemas.openxmlformats.org/officeDocument/2006/customXml" ds:itemID="{3919DEDD-2E64-4F96-B501-7E015861DD02}">
  <ds:schemaRefs/>
</ds:datastoreItem>
</file>

<file path=customXml/itemProps15.xml><?xml version="1.0" encoding="utf-8"?>
<ds:datastoreItem xmlns:ds="http://schemas.openxmlformats.org/officeDocument/2006/customXml" ds:itemID="{9E1B6AAD-E5A0-4B02-B116-C3C4EE497784}">
  <ds:schemaRefs/>
</ds:datastoreItem>
</file>

<file path=customXml/itemProps16.xml><?xml version="1.0" encoding="utf-8"?>
<ds:datastoreItem xmlns:ds="http://schemas.openxmlformats.org/officeDocument/2006/customXml" ds:itemID="{5FD53562-2C1B-4002-B832-176FAA1117DB}">
  <ds:schemaRefs/>
</ds:datastoreItem>
</file>

<file path=customXml/itemProps17.xml><?xml version="1.0" encoding="utf-8"?>
<ds:datastoreItem xmlns:ds="http://schemas.openxmlformats.org/officeDocument/2006/customXml" ds:itemID="{950D8BFC-6530-4F08-89D1-98B56B090720}">
  <ds:schemaRefs/>
</ds:datastoreItem>
</file>

<file path=customXml/itemProps18.xml><?xml version="1.0" encoding="utf-8"?>
<ds:datastoreItem xmlns:ds="http://schemas.openxmlformats.org/officeDocument/2006/customXml" ds:itemID="{B28560CE-56CD-4CDB-80FD-073E72B1D6CE}">
  <ds:schemaRefs/>
</ds:datastoreItem>
</file>

<file path=customXml/itemProps19.xml><?xml version="1.0" encoding="utf-8"?>
<ds:datastoreItem xmlns:ds="http://schemas.openxmlformats.org/officeDocument/2006/customXml" ds:itemID="{71492C6C-2A7F-42D7-888A-8C2B93C05A42}">
  <ds:schemaRefs/>
</ds:datastoreItem>
</file>

<file path=customXml/itemProps20.xml><?xml version="1.0" encoding="utf-8"?>
<ds:datastoreItem xmlns:ds="http://schemas.openxmlformats.org/officeDocument/2006/customXml" ds:itemID="{E4BA628D-56E0-4108-8FDA-87E2C75DCC10}">
  <ds:schemaRefs/>
</ds:datastoreItem>
</file>

<file path=customXml/itemProps21.xml><?xml version="1.0" encoding="utf-8"?>
<ds:datastoreItem xmlns:ds="http://schemas.openxmlformats.org/officeDocument/2006/customXml" ds:itemID="{77C3ABB3-BE97-406C-8FD4-DE46D2D328AC}">
  <ds:schemaRefs/>
</ds:datastoreItem>
</file>

<file path=customXml/itemProps22.xml><?xml version="1.0" encoding="utf-8"?>
<ds:datastoreItem xmlns:ds="http://schemas.openxmlformats.org/officeDocument/2006/customXml" ds:itemID="{0AB0B689-BF68-4628-8F62-B63711EAF472}">
  <ds:schemaRefs/>
</ds:datastoreItem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23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3">
      <vt:lpstr>Arial</vt:lpstr>
      <vt:lpstr>Calibri</vt:lpstr>
      <vt:lpstr>宋体</vt:lpstr>
      <vt:lpstr>方正兰亭黑_GBK</vt:lpstr>
      <vt:lpstr>方正兰亭黑6_GBK</vt:lpstr>
      <vt:lpstr>黑体</vt:lpstr>
      <vt:lpstr>方正兰亭大黑_GBK</vt:lpstr>
      <vt:lpstr>方正兰亭刊黑_GBK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2024-09-29T11:23:10.140</cp:lastPrinted>
  <dcterms:created xsi:type="dcterms:W3CDTF">2024-09-29T03:23:10Z</dcterms:created>
  <dcterms:modified xsi:type="dcterms:W3CDTF">2024-09-29T03:23:11Z</dcterms:modified>
</cp:coreProperties>
</file>